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 snapToGrid="0">
      <p:cViewPr>
        <p:scale>
          <a:sx n="33" d="100"/>
          <a:sy n="33" d="100"/>
        </p:scale>
        <p:origin x="2304" y="15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C678-81CD-4974-AF36-DBC85801FF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4503-B00F-40E8-9A34-E106A10144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49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A1FA2-AF3B-176C-9B07-34F47B27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11738-FE2A-9B55-C289-2D60B99C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3E46-7EC1-B71C-56D6-0EDA4D2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88A-DA6A-41A9-866D-41A8415B32C1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E5B5B-B9C9-B453-C71E-C4A6E25E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6A82-C882-7036-5147-C386C87A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0856-423F-2268-73FC-3CF1888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7A443-4FC6-03D3-F389-91608002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E4DF-5962-F29E-9DF5-F16AF06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DCE-3C0D-437E-9D31-E42EE0976A5E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B0B56-0F7C-BD48-2646-957EA71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3B61B-6695-E4C6-FDAB-8084F68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BBD57-EFFC-0FB5-D944-87271522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B076E-307A-3D1A-AA69-DC6D8411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AF30E-8255-8315-7E2C-C75E48A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3A02-5D7B-4FB5-A088-32B7F9468713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B6EE-D7B1-248E-87F0-3F891697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DFF4-0182-21F6-F732-8362F368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C587D-C373-F9B9-298B-65394CB5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8EFD-67E6-38A3-5DAE-27575643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6725-7CA0-E581-54D3-ED97D6C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F9EB-FB3D-4C8C-8A79-CB0B21C8E1B1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3B2E5-1256-33D7-4EE1-49BB246F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ADA03-2DF3-EB0D-46C2-D68ACCC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F7B58-163A-AB3F-A4A4-F44EB2B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65BFE-F2C2-9B2D-37E1-AA5A4510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87E6B-8B3A-7E23-A740-731E1C0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3F02-C732-44F5-9B09-6C7B7CC728B0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2D907-740A-94B5-31AC-C4F06B50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E99D-D558-5559-AAB0-6CB8D91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FEC1-0CAC-1B3B-E2A7-E932B68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EA3B-7C68-D7E0-D7CA-20E4B1A2A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0B3CE-0622-B29E-9477-E94A7DF3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E29BA-67F6-9B1F-A100-B90A47E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3DF-6B61-4DE7-B50A-76162C511290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40118-5D1D-24BC-AE8D-9EAA00B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E2389-9671-F41E-EEF8-F28147FE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D48B-B8E6-E2EC-9BC8-42D2FF5A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84F0B-89AB-BA47-EF00-87CE7123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1B066-1231-D03D-D9CA-533C9225B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C2A6F2-5C97-314B-35BC-5D386C94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F899E-48BC-64F7-48B7-45788254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8C1D7-B679-8670-1507-5A2C5646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B351-6351-4002-A6E2-0735F82C9670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44307-3FFD-6302-0261-63808C4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2FE34-61B3-2A87-599B-59D4BC9F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681D-93A7-771E-39F0-1697F7D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6DB4E-DE7F-003C-4268-335E9CE9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FB3-75BA-4474-A042-C56309DF6FCD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4E368E-63E9-6E96-76F8-E20663FB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3D67-0D88-B69C-04BB-E373005B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A4DFD-0B7E-D35C-2A64-149C8CC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D75C-66DF-4266-A72B-B6CD4D6D10A6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40060-96A3-4C87-32CB-9C8B8BC8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F4959-12AF-AB20-6A57-43B2E845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C5002163-FFAF-417C-9C20-DC892DFE9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0ACA0-4C8A-A0D9-A984-EE44652A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97F2-4D72-DB05-07B3-D014D0AD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3A223-C24B-F559-1A2C-E3BE7C0A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F8073-FA03-E26D-87E5-9054541B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548-C3D9-4182-80F1-6A8667E61A77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FC4C5-F770-79A7-7A23-D2C52A1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336BB-04A0-80DC-7ACB-78243B9C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BDFC-99A1-F86B-C501-0DB5D6F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A642DE-9D7C-3F50-38BB-D36EC1B81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188FF-F360-D5E0-28C9-531F203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CB525-EE90-0F81-FE2B-6455ACE7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4025-3B82-47B7-BAD6-65D3E60FF7AB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4A21C-BE77-E894-59D0-E3A51BE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79640-06F0-B263-91DE-75E25724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1A392-2D0C-1467-2FD6-A78AEBA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1438C-0E65-9308-295A-47844D01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B144A-FA49-5CD1-00A0-191DE386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0372A-88D4-465D-BC67-FB17CB37D6F5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0234-E25A-F419-CC12-467A989A1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B1C28-1B3B-7062-BA9D-763CCF313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3D51D-AAB8-5F8F-C1FD-0ABA19D34CBD}"/>
              </a:ext>
            </a:extLst>
          </p:cNvPr>
          <p:cNvSpPr/>
          <p:nvPr/>
        </p:nvSpPr>
        <p:spPr>
          <a:xfrm>
            <a:off x="695325" y="596900"/>
            <a:ext cx="10801350" cy="5664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우리은행 - BAT">
            <a:extLst>
              <a:ext uri="{FF2B5EF4-FFF2-40B4-BE49-F238E27FC236}">
                <a16:creationId xmlns:a16="http://schemas.microsoft.com/office/drawing/2014/main" id="{855537B1-65CC-0C99-BB26-F4D1FAA5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3381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27149-89CC-70F3-868D-3C6EC4C2EAC0}"/>
              </a:ext>
            </a:extLst>
          </p:cNvPr>
          <p:cNvSpPr/>
          <p:nvPr/>
        </p:nvSpPr>
        <p:spPr>
          <a:xfrm>
            <a:off x="4983843" y="370167"/>
            <a:ext cx="2224314" cy="453465"/>
          </a:xfrm>
          <a:prstGeom prst="rect">
            <a:avLst/>
          </a:prstGeom>
          <a:solidFill>
            <a:srgbClr val="F5E447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우리 </a:t>
            </a:r>
            <a:r>
              <a:rPr lang="en-US" altLang="ko-KR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FISA</a:t>
            </a:r>
            <a:endParaRPr lang="ko-KR" altLang="en-US" sz="2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3D11F05-D996-58CC-F4C6-81EEDAE26FE7}"/>
              </a:ext>
            </a:extLst>
          </p:cNvPr>
          <p:cNvSpPr txBox="1"/>
          <p:nvPr/>
        </p:nvSpPr>
        <p:spPr>
          <a:xfrm>
            <a:off x="2235200" y="2984544"/>
            <a:ext cx="7721600" cy="1179193"/>
          </a:xfrm>
          <a:prstGeom prst="rect">
            <a:avLst/>
          </a:prstGeom>
        </p:spPr>
        <p:txBody>
          <a:bodyPr lIns="0" tIns="162560" rIns="0" bIns="16256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8800" b="0" i="0" u="none" strike="noStrike" spc="128" dirty="0">
                <a:solidFill>
                  <a:srgbClr val="000000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OCR</a:t>
            </a:r>
            <a:r>
              <a:rPr lang="ko-KR" altLang="en-US" sz="8000" b="0" i="0" u="none" strike="noStrike" spc="128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알아보기</a:t>
            </a:r>
            <a:endParaRPr lang="ko-KR" sz="8800" b="0" i="0" u="none" strike="noStrike" spc="128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2BC86-E5BE-3F1F-E916-EEA9BB103944}"/>
              </a:ext>
            </a:extLst>
          </p:cNvPr>
          <p:cNvSpPr txBox="1"/>
          <p:nvPr/>
        </p:nvSpPr>
        <p:spPr>
          <a:xfrm>
            <a:off x="2590800" y="2209844"/>
            <a:ext cx="7010400" cy="774700"/>
          </a:xfrm>
          <a:prstGeom prst="rect">
            <a:avLst/>
          </a:prstGeom>
        </p:spPr>
        <p:txBody>
          <a:bodyPr lIns="0" tIns="159173" rIns="0" bIns="159173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컴퓨터는 어떻게 텍스트 이미지를 읽을까</a:t>
            </a:r>
            <a:r>
              <a:rPr lang="en-US" altLang="ko-KR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sz="3200" b="0" i="0" u="none" strike="noStrike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ECD7CF-A25D-27BB-3F8B-189FE61369F4}"/>
              </a:ext>
            </a:extLst>
          </p:cNvPr>
          <p:cNvSpPr/>
          <p:nvPr/>
        </p:nvSpPr>
        <p:spPr>
          <a:xfrm>
            <a:off x="4822825" y="4974796"/>
            <a:ext cx="2546350" cy="5625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발표자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김성현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56070E-B77B-690F-ADCD-F5A394A0A036}"/>
              </a:ext>
            </a:extLst>
          </p:cNvPr>
          <p:cNvSpPr txBox="1"/>
          <p:nvPr/>
        </p:nvSpPr>
        <p:spPr>
          <a:xfrm>
            <a:off x="8913696" y="836613"/>
            <a:ext cx="2224314" cy="250421"/>
          </a:xfrm>
          <a:prstGeom prst="rect">
            <a:avLst/>
          </a:prstGeom>
        </p:spPr>
        <p:txBody>
          <a:bodyPr lIns="0" tIns="28585" rIns="0" bIns="28585" rtlCol="0" anchor="ctr"/>
          <a:lstStyle/>
          <a:p>
            <a:pPr lvl="0" algn="r">
              <a:lnSpc>
                <a:spcPct val="99600"/>
              </a:lnSpc>
            </a:pP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AI 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엔지니어링 </a:t>
            </a:r>
            <a:r>
              <a:rPr lang="en-US" altLang="ko-KR" sz="1200" b="0" i="0" u="none" strike="noStrike" spc="-68" dirty="0">
                <a:solidFill>
                  <a:srgbClr val="595959"/>
                </a:solidFill>
                <a:latin typeface="+mn-ea"/>
              </a:rPr>
              <a:t>- </a:t>
            </a: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2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차 기술세미나</a:t>
            </a:r>
            <a:endParaRPr lang="en" sz="1200" b="0" i="0" u="none" strike="noStrike" spc="-68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28F1F2-9DDF-E0BE-DF16-6CEB1CF3DEA2}"/>
              </a:ext>
            </a:extLst>
          </p:cNvPr>
          <p:cNvGrpSpPr/>
          <p:nvPr/>
        </p:nvGrpSpPr>
        <p:grpSpPr>
          <a:xfrm>
            <a:off x="1053990" y="845704"/>
            <a:ext cx="1777488" cy="468313"/>
            <a:chOff x="1524000" y="1676400"/>
            <a:chExt cx="3581400" cy="825500"/>
          </a:xfrm>
        </p:grpSpPr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C07E15E2-2D6D-7468-E177-EA7A09E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676400"/>
              <a:ext cx="3581400" cy="825500"/>
            </a:xfrm>
            <a:prstGeom prst="rect">
              <a:avLst/>
            </a:prstGeom>
            <a:effectLst>
              <a:outerShdw dist="94967" dir="5400000">
                <a:srgbClr val="D8D8D8">
                  <a:alpha val="100000"/>
                </a:srgbClr>
              </a:outerShdw>
            </a:effec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D587EAB9-2334-414D-FBBB-24452D482EDF}"/>
                </a:ext>
              </a:extLst>
            </p:cNvPr>
            <p:cNvSpPr txBox="1"/>
            <p:nvPr/>
          </p:nvSpPr>
          <p:spPr>
            <a:xfrm>
              <a:off x="2429108" y="1962105"/>
              <a:ext cx="1783886" cy="254088"/>
            </a:xfrm>
            <a:prstGeom prst="rect">
              <a:avLst/>
            </a:prstGeom>
          </p:spPr>
          <p:txBody>
            <a:bodyPr lIns="0" tIns="33867" rIns="0" bIns="33867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" sz="1400" b="0" i="0" u="none" strike="noStrike" spc="-80" dirty="0">
                  <a:solidFill>
                    <a:srgbClr val="595959"/>
                  </a:solidFill>
                </a:rPr>
                <a:t>2025.09.26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9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10F72A-64EB-47D2-5492-4F12BFB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B346EA75-28FE-33C7-6D7C-16239D4DFC1D}"/>
              </a:ext>
            </a:extLst>
          </p:cNvPr>
          <p:cNvSpPr txBox="1"/>
          <p:nvPr/>
        </p:nvSpPr>
        <p:spPr>
          <a:xfrm>
            <a:off x="7158703" y="6772275"/>
            <a:ext cx="11493500" cy="660400"/>
          </a:xfrm>
          <a:prstGeom prst="rect">
            <a:avLst/>
          </a:prstGeom>
        </p:spPr>
        <p:txBody>
          <a:bodyPr lIns="0" tIns="47413" rIns="0" bIns="4741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733" b="0" i="0" u="none" strike="noStrike" dirty="0">
                <a:solidFill>
                  <a:srgbClr val="000000"/>
                </a:solidFill>
                <a:ea typeface="Pretendard SemiBold"/>
              </a:rPr>
              <a:t>결론 및 향후 방향성 </a:t>
            </a:r>
            <a:endParaRPr lang="en-US" sz="3733" b="0" i="0" u="none" strike="noStrike" dirty="0">
              <a:solidFill>
                <a:srgbClr val="000000"/>
              </a:solidFill>
              <a:latin typeface="Pretendard SemiBold"/>
            </a:endParaRPr>
          </a:p>
        </p:txBody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FD822AA1-A0C3-5940-415F-891FF231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6518275"/>
            <a:ext cx="1346200" cy="11557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C27747-CC8A-9A69-D9D7-BEEB196BFF4F}"/>
              </a:ext>
            </a:extLst>
          </p:cNvPr>
          <p:cNvGrpSpPr/>
          <p:nvPr/>
        </p:nvGrpSpPr>
        <p:grpSpPr>
          <a:xfrm>
            <a:off x="1132881" y="615437"/>
            <a:ext cx="1631950" cy="1269546"/>
            <a:chOff x="996950" y="1038225"/>
            <a:chExt cx="1631950" cy="1269546"/>
          </a:xfrm>
        </p:grpSpPr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8143C093-A138-144A-3CB1-BCC1C958E4DF}"/>
                </a:ext>
              </a:extLst>
            </p:cNvPr>
            <p:cNvSpPr txBox="1"/>
            <p:nvPr/>
          </p:nvSpPr>
          <p:spPr>
            <a:xfrm>
              <a:off x="996950" y="1457325"/>
              <a:ext cx="1631950" cy="850446"/>
            </a:xfrm>
            <a:prstGeom prst="rect">
              <a:avLst/>
            </a:prstGeom>
          </p:spPr>
          <p:txBody>
            <a:bodyPr lIns="0" tIns="135467" rIns="0" bIns="135467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" sz="6000" b="0" i="0" u="none" strike="noStrike" spc="107" dirty="0">
                  <a:solidFill>
                    <a:srgbClr val="000000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목차</a:t>
              </a:r>
            </a:p>
          </p:txBody>
        </p: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4C52BCCF-CEE6-04BE-1147-8A4F3FA45AB4}"/>
                </a:ext>
              </a:extLst>
            </p:cNvPr>
            <p:cNvSpPr txBox="1"/>
            <p:nvPr/>
          </p:nvSpPr>
          <p:spPr>
            <a:xfrm>
              <a:off x="996950" y="1038225"/>
              <a:ext cx="1631950" cy="419100"/>
            </a:xfrm>
            <a:prstGeom prst="rect">
              <a:avLst/>
            </a:prstGeom>
          </p:spPr>
          <p:txBody>
            <a:bodyPr lIns="0" tIns="45720" rIns="0" bIns="45720" rtlCol="0" anchor="ctr"/>
            <a:lstStyle/>
            <a:p>
              <a:pPr marL="457200" lvl="0" indent="-457200" algn="l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en" sz="2800" b="0" i="0" u="none" strike="noStrike" dirty="0">
                  <a:solidFill>
                    <a:srgbClr val="A0A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</p:grpSp>
      <p:sp>
        <p:nvSpPr>
          <p:cNvPr id="37" name="TextBox 15">
            <a:extLst>
              <a:ext uri="{FF2B5EF4-FFF2-40B4-BE49-F238E27FC236}">
                <a16:creationId xmlns:a16="http://schemas.microsoft.com/office/drawing/2014/main" id="{C70818A1-263E-329B-2412-8CAE466EAE63}"/>
              </a:ext>
            </a:extLst>
          </p:cNvPr>
          <p:cNvSpPr txBox="1"/>
          <p:nvPr/>
        </p:nvSpPr>
        <p:spPr>
          <a:xfrm>
            <a:off x="7171403" y="-923925"/>
            <a:ext cx="11493500" cy="660400"/>
          </a:xfrm>
          <a:prstGeom prst="rect">
            <a:avLst/>
          </a:prstGeom>
        </p:spPr>
        <p:txBody>
          <a:bodyPr lIns="0" tIns="47413" rIns="0" bIns="4741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733" b="0" i="0" u="none" strike="noStrike" dirty="0">
                <a:solidFill>
                  <a:srgbClr val="000000"/>
                </a:solidFill>
                <a:latin typeface="Pretendard SemiBold"/>
                <a:ea typeface="Pretendard SemiBold"/>
              </a:rPr>
              <a:t>주제 선택 배경</a:t>
            </a:r>
            <a:endParaRPr lang="en-US" sz="3733" b="0" i="0" u="none" strike="noStrike" dirty="0">
              <a:solidFill>
                <a:srgbClr val="000000"/>
              </a:solidFill>
              <a:latin typeface="Pretendard SemiBold"/>
            </a:endParaRPr>
          </a:p>
        </p:txBody>
      </p:sp>
      <p:pic>
        <p:nvPicPr>
          <p:cNvPr id="38" name="Picture 16">
            <a:extLst>
              <a:ext uri="{FF2B5EF4-FFF2-40B4-BE49-F238E27FC236}">
                <a16:creationId xmlns:a16="http://schemas.microsoft.com/office/drawing/2014/main" id="{6D96E547-DA2C-360B-0EE8-AF0754DF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03" y="-1177925"/>
            <a:ext cx="1346200" cy="1155700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8B2CC752-3005-1112-F6A4-9B3833920961}"/>
              </a:ext>
            </a:extLst>
          </p:cNvPr>
          <p:cNvSpPr txBox="1"/>
          <p:nvPr/>
        </p:nvSpPr>
        <p:spPr>
          <a:xfrm>
            <a:off x="7171403" y="993775"/>
            <a:ext cx="11493500" cy="660400"/>
          </a:xfrm>
          <a:prstGeom prst="rect">
            <a:avLst/>
          </a:prstGeom>
        </p:spPr>
        <p:txBody>
          <a:bodyPr lIns="0" tIns="47413" rIns="0" bIns="47413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733" b="0" i="0" u="none" strike="noStrike" dirty="0">
                <a:solidFill>
                  <a:srgbClr val="000000"/>
                </a:solidFill>
                <a:latin typeface="Pretendard Bold" panose="020B0600000101010101" charset="-127"/>
                <a:ea typeface="Pretendard Bold" panose="020B0600000101010101" charset="-127"/>
              </a:rPr>
              <a:t>OCR</a:t>
            </a:r>
            <a:r>
              <a:rPr lang="ko-KR" altLang="en-US" sz="3733" b="0" i="0" u="none" strike="noStrike" dirty="0">
                <a:solidFill>
                  <a:srgbClr val="000000"/>
                </a:solidFill>
                <a:ea typeface="Pretendard SemiBold"/>
              </a:rPr>
              <a:t>이란 어떤 기술인가</a:t>
            </a:r>
            <a:r>
              <a:rPr lang="en-US" altLang="ko-KR" sz="3733" b="0" i="0" u="none" strike="noStrike" dirty="0">
                <a:solidFill>
                  <a:srgbClr val="000000"/>
                </a:solidFill>
                <a:ea typeface="Pretendard SemiBold"/>
              </a:rPr>
              <a:t>?</a:t>
            </a:r>
            <a:endParaRPr lang="en-US" sz="3733" b="0" i="0" u="none" strike="noStrike" dirty="0">
              <a:solidFill>
                <a:srgbClr val="000000"/>
              </a:solidFill>
              <a:latin typeface="Pretendard SemiBold"/>
            </a:endParaRPr>
          </a:p>
        </p:txBody>
      </p:sp>
      <p:pic>
        <p:nvPicPr>
          <p:cNvPr id="40" name="Picture 18">
            <a:extLst>
              <a:ext uri="{FF2B5EF4-FFF2-40B4-BE49-F238E27FC236}">
                <a16:creationId xmlns:a16="http://schemas.microsoft.com/office/drawing/2014/main" id="{C1283B5A-975D-A37B-75FC-98893BCA9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403" y="752475"/>
            <a:ext cx="1346200" cy="1155700"/>
          </a:xfrm>
          <a:prstGeom prst="rect">
            <a:avLst/>
          </a:prstGeom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C63507F6-41CD-EA03-1DB1-E8ED478CD1CF}"/>
              </a:ext>
            </a:extLst>
          </p:cNvPr>
          <p:cNvSpPr txBox="1"/>
          <p:nvPr/>
        </p:nvSpPr>
        <p:spPr>
          <a:xfrm>
            <a:off x="7171403" y="2924175"/>
            <a:ext cx="11493500" cy="660400"/>
          </a:xfrm>
          <a:prstGeom prst="rect">
            <a:avLst/>
          </a:prstGeom>
        </p:spPr>
        <p:txBody>
          <a:bodyPr lIns="0" tIns="47413" rIns="0" bIns="4741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3733" b="0" i="0" u="none" strike="noStrike" dirty="0">
                <a:solidFill>
                  <a:srgbClr val="000000"/>
                </a:solidFill>
                <a:ea typeface="Pretendard SemiBold"/>
              </a:rPr>
              <a:t>여러가지 데이터로 </a:t>
            </a:r>
            <a:r>
              <a:rPr lang="en-US" altLang="ko-KR" sz="3733" b="0" i="0" u="none" strike="noStrike" dirty="0">
                <a:solidFill>
                  <a:srgbClr val="000000"/>
                </a:solidFill>
                <a:latin typeface="Pretendard Bold" panose="020B0600000101010101" charset="-127"/>
                <a:ea typeface="Pretendard Bold" panose="020B0600000101010101" charset="-127"/>
              </a:rPr>
              <a:t>OCR</a:t>
            </a:r>
            <a:r>
              <a:rPr lang="en-US" altLang="ko-KR" sz="3733" b="0" i="0" u="none" strike="noStrike" dirty="0">
                <a:solidFill>
                  <a:srgbClr val="000000"/>
                </a:solidFill>
                <a:ea typeface="Pretendard SemiBold"/>
              </a:rPr>
              <a:t> </a:t>
            </a:r>
            <a:r>
              <a:rPr lang="ko-KR" altLang="en-US" sz="3733" b="0" i="0" u="none" strike="noStrike" dirty="0">
                <a:solidFill>
                  <a:srgbClr val="000000"/>
                </a:solidFill>
                <a:ea typeface="Pretendard SemiBold"/>
              </a:rPr>
              <a:t>해보기</a:t>
            </a:r>
            <a:endParaRPr lang="en-US" sz="3733" b="0" i="0" u="none" strike="noStrike" dirty="0">
              <a:solidFill>
                <a:srgbClr val="000000"/>
              </a:solidFill>
              <a:latin typeface="Pretendard SemiBold"/>
            </a:endParaRPr>
          </a:p>
        </p:txBody>
      </p:sp>
      <p:pic>
        <p:nvPicPr>
          <p:cNvPr id="42" name="Picture 20">
            <a:extLst>
              <a:ext uri="{FF2B5EF4-FFF2-40B4-BE49-F238E27FC236}">
                <a16:creationId xmlns:a16="http://schemas.microsoft.com/office/drawing/2014/main" id="{F8FEB3CC-C8D9-63A3-F6B9-30D1B6056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403" y="2670175"/>
            <a:ext cx="1346200" cy="1155700"/>
          </a:xfrm>
          <a:prstGeom prst="rect">
            <a:avLst/>
          </a:prstGeom>
        </p:spPr>
      </p:pic>
      <p:sp>
        <p:nvSpPr>
          <p:cNvPr id="43" name="TextBox 21">
            <a:extLst>
              <a:ext uri="{FF2B5EF4-FFF2-40B4-BE49-F238E27FC236}">
                <a16:creationId xmlns:a16="http://schemas.microsoft.com/office/drawing/2014/main" id="{7DE03A64-2640-AFD0-465C-A08D1678BA56}"/>
              </a:ext>
            </a:extLst>
          </p:cNvPr>
          <p:cNvSpPr txBox="1"/>
          <p:nvPr/>
        </p:nvSpPr>
        <p:spPr>
          <a:xfrm>
            <a:off x="7171403" y="4841875"/>
            <a:ext cx="11493500" cy="660400"/>
          </a:xfrm>
          <a:prstGeom prst="rect">
            <a:avLst/>
          </a:prstGeom>
        </p:spPr>
        <p:txBody>
          <a:bodyPr lIns="0" tIns="47413" rIns="0" bIns="47413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733" b="0" i="0" u="none" strike="noStrike" dirty="0">
                <a:solidFill>
                  <a:srgbClr val="000000"/>
                </a:solidFill>
                <a:latin typeface="Pretendard Bold" panose="020B0600000101010101" charset="-127"/>
                <a:ea typeface="Pretendard Bold" panose="020B0600000101010101" charset="-127"/>
              </a:rPr>
              <a:t>OCR</a:t>
            </a:r>
            <a:r>
              <a:rPr lang="en-US" altLang="ko-KR" sz="3733" b="0" i="0" u="none" strike="noStrike" dirty="0">
                <a:solidFill>
                  <a:srgbClr val="000000"/>
                </a:solidFill>
                <a:ea typeface="Pretendard SemiBold"/>
              </a:rPr>
              <a:t> </a:t>
            </a:r>
            <a:r>
              <a:rPr lang="ko-KR" altLang="en-US" sz="3733" b="0" i="0" u="none" strike="noStrike" dirty="0">
                <a:solidFill>
                  <a:srgbClr val="000000"/>
                </a:solidFill>
                <a:ea typeface="Pretendard SemiBold"/>
              </a:rPr>
              <a:t>응용 기술들</a:t>
            </a:r>
            <a:endParaRPr lang="en-US" sz="3733" b="0" i="0" u="none" strike="noStrike" dirty="0">
              <a:solidFill>
                <a:srgbClr val="000000"/>
              </a:solidFill>
              <a:latin typeface="Pretendard SemiBold"/>
            </a:endParaRPr>
          </a:p>
        </p:txBody>
      </p:sp>
      <p:pic>
        <p:nvPicPr>
          <p:cNvPr id="44" name="Picture 22">
            <a:extLst>
              <a:ext uri="{FF2B5EF4-FFF2-40B4-BE49-F238E27FC236}">
                <a16:creationId xmlns:a16="http://schemas.microsoft.com/office/drawing/2014/main" id="{04DB430C-F468-83C7-5FDF-B956D025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403" y="4600575"/>
            <a:ext cx="1346200" cy="11557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B91632CE-8FD4-DE3B-227F-8534D6B86B25}"/>
              </a:ext>
            </a:extLst>
          </p:cNvPr>
          <p:cNvGrpSpPr/>
          <p:nvPr/>
        </p:nvGrpSpPr>
        <p:grpSpPr>
          <a:xfrm>
            <a:off x="5050503" y="-1323975"/>
            <a:ext cx="14732000" cy="1460500"/>
            <a:chOff x="7581900" y="2971800"/>
            <a:chExt cx="14732000" cy="1460500"/>
          </a:xfrm>
          <a:effectLst>
            <a:outerShdw blurRad="50800" dist="1524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1111F5-7E84-6D6B-B82F-84182EF947EB}"/>
                </a:ext>
              </a:extLst>
            </p:cNvPr>
            <p:cNvSpPr/>
            <p:nvPr/>
          </p:nvSpPr>
          <p:spPr>
            <a:xfrm>
              <a:off x="9372600" y="2971800"/>
              <a:ext cx="12941300" cy="1460500"/>
            </a:xfrm>
            <a:prstGeom prst="rect">
              <a:avLst/>
            </a:prstGeom>
            <a:solidFill>
              <a:srgbClr val="EEEEE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/>
              <a:r>
                <a:rPr lang="ko-KR" altLang="en-US" sz="373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주제 선택 배경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A31371-190A-B9AC-2F5F-FF40D1ACD857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65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01</a:t>
              </a:r>
              <a:endParaRPr lang="ko-KR" altLang="en-US" sz="465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4CE5E0A-9DCD-357B-59D2-8640BCFEDB11}"/>
              </a:ext>
            </a:extLst>
          </p:cNvPr>
          <p:cNvGrpSpPr/>
          <p:nvPr/>
        </p:nvGrpSpPr>
        <p:grpSpPr>
          <a:xfrm>
            <a:off x="5050503" y="583565"/>
            <a:ext cx="14732000" cy="1460500"/>
            <a:chOff x="7581900" y="2971800"/>
            <a:chExt cx="14732000" cy="1460500"/>
          </a:xfrm>
          <a:effectLst>
            <a:outerShdw blurRad="50800" dist="1524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0084B6-C6BC-D5CE-379C-64F12F847356}"/>
                </a:ext>
              </a:extLst>
            </p:cNvPr>
            <p:cNvSpPr/>
            <p:nvPr/>
          </p:nvSpPr>
          <p:spPr>
            <a:xfrm>
              <a:off x="9372600" y="2971800"/>
              <a:ext cx="12941300" cy="1460500"/>
            </a:xfrm>
            <a:prstGeom prst="rect">
              <a:avLst/>
            </a:prstGeom>
            <a:solidFill>
              <a:srgbClr val="EEEEE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lvl="0">
                <a:lnSpc>
                  <a:spcPct val="99600"/>
                </a:lnSpc>
              </a:pPr>
              <a:r>
                <a:rPr lang="en-US" altLang="ko-KR" sz="3730" dirty="0">
                  <a:solidFill>
                    <a:srgbClr val="000000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OCR</a:t>
              </a:r>
              <a:r>
                <a:rPr lang="ko-KR" altLang="en-US" sz="3730" dirty="0">
                  <a:solidFill>
                    <a:srgbClr val="000000"/>
                  </a:solidFill>
                  <a:ea typeface="Pretendard SemiBold"/>
                </a:rPr>
                <a:t>이란 어떤 기술인가</a:t>
              </a:r>
              <a:r>
                <a:rPr lang="en-US" altLang="ko-KR" sz="3730" dirty="0">
                  <a:solidFill>
                    <a:srgbClr val="000000"/>
                  </a:solidFill>
                  <a:ea typeface="Pretendard SemiBold"/>
                </a:rPr>
                <a:t>?</a:t>
              </a:r>
              <a:endParaRPr lang="en-US" altLang="ko-KR" sz="3730" dirty="0">
                <a:solidFill>
                  <a:srgbClr val="000000"/>
                </a:solidFill>
                <a:latin typeface="Pretendard SemiBold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79E40EE-7074-F27D-324F-9F64D622B5C3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65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02</a:t>
              </a:r>
              <a:endParaRPr lang="ko-KR" altLang="en-US" sz="465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2B4B490-4CB5-50A8-71AF-93F6AA66A916}"/>
              </a:ext>
            </a:extLst>
          </p:cNvPr>
          <p:cNvGrpSpPr/>
          <p:nvPr/>
        </p:nvGrpSpPr>
        <p:grpSpPr>
          <a:xfrm>
            <a:off x="5050503" y="2536825"/>
            <a:ext cx="14732000" cy="1460500"/>
            <a:chOff x="7581900" y="2971800"/>
            <a:chExt cx="14732000" cy="1460500"/>
          </a:xfrm>
          <a:effectLst>
            <a:outerShdw blurRad="50800" dist="1524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C395DDF-F6DB-351E-7632-845F1FB2A4A6}"/>
                </a:ext>
              </a:extLst>
            </p:cNvPr>
            <p:cNvSpPr/>
            <p:nvPr/>
          </p:nvSpPr>
          <p:spPr>
            <a:xfrm>
              <a:off x="9372600" y="2971800"/>
              <a:ext cx="12941300" cy="1460500"/>
            </a:xfrm>
            <a:prstGeom prst="rect">
              <a:avLst/>
            </a:prstGeom>
            <a:solidFill>
              <a:srgbClr val="EEEEE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lvl="0">
                <a:lnSpc>
                  <a:spcPct val="99600"/>
                </a:lnSpc>
              </a:pPr>
              <a:r>
                <a:rPr lang="ko-KR" altLang="en-US" sz="3730" dirty="0">
                  <a:solidFill>
                    <a:srgbClr val="000000"/>
                  </a:solidFill>
                  <a:ea typeface="Pretendard SemiBold"/>
                </a:rPr>
                <a:t>여러가지 데이터로 </a:t>
              </a:r>
              <a:r>
                <a:rPr lang="en-US" altLang="ko-KR" sz="3730" dirty="0">
                  <a:solidFill>
                    <a:srgbClr val="000000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OCR</a:t>
              </a:r>
              <a:r>
                <a:rPr lang="en-US" altLang="ko-KR" sz="3730" dirty="0">
                  <a:solidFill>
                    <a:srgbClr val="000000"/>
                  </a:solidFill>
                  <a:ea typeface="Pretendard SemiBold"/>
                </a:rPr>
                <a:t> </a:t>
              </a:r>
              <a:r>
                <a:rPr lang="ko-KR" altLang="en-US" sz="3730" dirty="0">
                  <a:solidFill>
                    <a:srgbClr val="000000"/>
                  </a:solidFill>
                  <a:ea typeface="Pretendard SemiBold"/>
                </a:rPr>
                <a:t>해보기</a:t>
              </a:r>
              <a:endParaRPr lang="en-US" altLang="ko-KR" sz="3730" dirty="0">
                <a:solidFill>
                  <a:srgbClr val="000000"/>
                </a:solidFill>
                <a:latin typeface="Pretendard SemiBold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6D3F783-0552-0236-CC2B-582FC85639B5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65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03</a:t>
              </a:r>
              <a:endParaRPr lang="ko-KR" altLang="en-US" sz="465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DB8ED0E-CE76-EB4B-CE50-7BB161EBC76F}"/>
              </a:ext>
            </a:extLst>
          </p:cNvPr>
          <p:cNvGrpSpPr/>
          <p:nvPr/>
        </p:nvGrpSpPr>
        <p:grpSpPr>
          <a:xfrm>
            <a:off x="5050503" y="4441825"/>
            <a:ext cx="14732000" cy="1460500"/>
            <a:chOff x="7581900" y="2971800"/>
            <a:chExt cx="14732000" cy="1460500"/>
          </a:xfrm>
          <a:effectLst>
            <a:outerShdw blurRad="50800" dist="1524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18DE97-654A-F490-AF9E-63B176CD623F}"/>
                </a:ext>
              </a:extLst>
            </p:cNvPr>
            <p:cNvSpPr/>
            <p:nvPr/>
          </p:nvSpPr>
          <p:spPr>
            <a:xfrm>
              <a:off x="9372600" y="2971800"/>
              <a:ext cx="12941300" cy="1460500"/>
            </a:xfrm>
            <a:prstGeom prst="rect">
              <a:avLst/>
            </a:prstGeom>
            <a:solidFill>
              <a:srgbClr val="EEEEE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lvl="0">
                <a:lnSpc>
                  <a:spcPct val="99600"/>
                </a:lnSpc>
              </a:pPr>
              <a:r>
                <a:rPr lang="en-US" altLang="ko-KR" sz="3730" dirty="0">
                  <a:solidFill>
                    <a:srgbClr val="000000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OCR</a:t>
              </a:r>
              <a:r>
                <a:rPr lang="en-US" altLang="ko-KR" sz="3730" dirty="0">
                  <a:solidFill>
                    <a:srgbClr val="000000"/>
                  </a:solidFill>
                  <a:ea typeface="Pretendard SemiBold"/>
                </a:rPr>
                <a:t> </a:t>
              </a:r>
              <a:r>
                <a:rPr lang="ko-KR" altLang="en-US" sz="3730" dirty="0">
                  <a:solidFill>
                    <a:srgbClr val="000000"/>
                  </a:solidFill>
                  <a:ea typeface="Pretendard SemiBold"/>
                </a:rPr>
                <a:t>응용 기술들</a:t>
              </a:r>
              <a:endParaRPr lang="en-US" altLang="ko-KR" sz="3730" dirty="0">
                <a:solidFill>
                  <a:srgbClr val="000000"/>
                </a:solidFill>
                <a:latin typeface="Pretendard SemiBold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F92292-92FD-3B96-D5AD-4C7131E04872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60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04</a:t>
              </a:r>
              <a:endParaRPr lang="ko-KR" altLang="en-US" sz="460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3697E20-1B89-7F17-F1A6-D0959C1498A8}"/>
              </a:ext>
            </a:extLst>
          </p:cNvPr>
          <p:cNvGrpSpPr/>
          <p:nvPr/>
        </p:nvGrpSpPr>
        <p:grpSpPr>
          <a:xfrm>
            <a:off x="5050503" y="6344444"/>
            <a:ext cx="14732000" cy="1460500"/>
            <a:chOff x="7581900" y="2971800"/>
            <a:chExt cx="14732000" cy="1460500"/>
          </a:xfrm>
          <a:effectLst>
            <a:outerShdw blurRad="50800" dist="1524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01FE9F-BBC5-7C77-A8FA-8A795C61D62F}"/>
                </a:ext>
              </a:extLst>
            </p:cNvPr>
            <p:cNvSpPr/>
            <p:nvPr/>
          </p:nvSpPr>
          <p:spPr>
            <a:xfrm>
              <a:off x="9372600" y="2971800"/>
              <a:ext cx="12941300" cy="1460500"/>
            </a:xfrm>
            <a:prstGeom prst="rect">
              <a:avLst/>
            </a:prstGeom>
            <a:solidFill>
              <a:srgbClr val="EEEEE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lvl="0">
                <a:lnSpc>
                  <a:spcPct val="99600"/>
                </a:lnSpc>
              </a:pPr>
              <a:r>
                <a:rPr lang="ko-KR" altLang="en-US" sz="3730" dirty="0">
                  <a:solidFill>
                    <a:srgbClr val="000000"/>
                  </a:solidFill>
                  <a:ea typeface="Pretendard SemiBold"/>
                </a:rPr>
                <a:t>결론 및 향후 방향성 </a:t>
              </a:r>
              <a:endParaRPr lang="en-US" altLang="ko-KR" sz="3730" dirty="0">
                <a:solidFill>
                  <a:srgbClr val="000000"/>
                </a:solidFill>
                <a:latin typeface="Pretendard SemiBold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B32CB35-E43C-7873-2FF5-F5698645AA32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65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05</a:t>
              </a:r>
              <a:endParaRPr lang="ko-KR" altLang="en-US" sz="465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3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B8B623-BE35-EB48-6718-B97DC85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FF8EB2-C1B4-714D-9355-59645F1E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723176-34AE-2EA8-FA78-AC69A422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2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CookieRun Bold</vt:lpstr>
      <vt:lpstr>CookieRun Regular</vt:lpstr>
      <vt:lpstr>Pretendard Bold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SungHyun Kim</dc:creator>
  <cp:lastModifiedBy>SungHyun Kim</cp:lastModifiedBy>
  <cp:revision>6</cp:revision>
  <dcterms:created xsi:type="dcterms:W3CDTF">2025-09-21T15:15:07Z</dcterms:created>
  <dcterms:modified xsi:type="dcterms:W3CDTF">2025-09-21T15:35:23Z</dcterms:modified>
</cp:coreProperties>
</file>