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665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48" y="62"/>
      </p:cViewPr>
      <p:guideLst>
        <p:guide pos="665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7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1C678-81CD-4974-AF36-DBC85801FF94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D4503-B00F-40E8-9A34-E106A1014486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149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A1FA2-AF3B-176C-9B07-34F47B27E7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211738-FE2A-9B55-C289-2D60B99C6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823E46-7EC1-B71C-56D6-0EDA4D2FD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8288A-DA6A-41A9-866D-41A8415B32C1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E5B5B-B9C9-B453-C71E-C4A6E25E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7E6A82-C882-7036-5147-C386C87A4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757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2A0856-423F-2268-73FC-3CF18886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D27A443-4FC6-03D3-F389-916080021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EE4DF-5962-F29E-9DF5-F16AF0608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14DCE-3C0D-437E-9D31-E42EE0976A5E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FB0B56-0F7C-BD48-2646-957EA711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3B61B-6695-E4C6-FDAB-8084F68C5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46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0BBD57-EFFC-0FB5-D944-872715226F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EB076E-307A-3D1A-AA69-DC6D8411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CAF30E-8255-8315-7E2C-C75E48AA7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3A02-5D7B-4FB5-A088-32B7F9468713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CFB6EE-D7B1-248E-87F0-3F891697F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BDFF4-0182-21F6-F732-8362F368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03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5C587D-C373-F9B9-298B-65394CB5E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AC8EFD-67E6-38A3-5DAE-27575643D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36725-7CA0-E581-54D3-ED97D6C2D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9F9EB-FB3D-4C8C-8A79-CB0B21C8E1B1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3B2E5-1256-33D7-4EE1-49BB246F7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CADA03-2DF3-EB0D-46C2-D68ACCC2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5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3F7B58-163A-AB3F-A4A4-F44EB2B4D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B65BFE-F2C2-9B2D-37E1-AA5A4510C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487E6B-8B3A-7E23-A740-731E1C08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4A3F02-C732-44F5-9B09-6C7B7CC728B0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2D907-740A-94B5-31AC-C4F06B50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B4E99D-D558-5559-AAB0-6CB8D911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43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4FEC1-0CAC-1B3B-E2A7-E932B686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9BEA3B-7C68-D7E0-D7CA-20E4B1A2A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70B3CE-0622-B29E-9477-E94A7DF30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0E29BA-67F6-9B1F-A100-B90A47EA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793DF-6B61-4DE7-B50A-76162C511290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440118-5D1D-24BC-AE8D-9EAA00B62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BE2389-9671-F41E-EEF8-F28147FE3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0427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4D48B-B8E6-E2EC-9BC8-42D2FF5A9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984F0B-89AB-BA47-EF00-87CE71231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01B066-1231-D03D-D9CA-533C9225BA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2C2A6F2-5C97-314B-35BC-5D386C94E4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2F899E-48BC-64F7-48B7-45788254C6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2D8C1D7-B679-8670-1507-5A2C5646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B351-6351-4002-A6E2-0735F82C9670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E44307-3FFD-6302-0261-63808C41E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42FE34-61B3-2A87-599B-59D4BC9F0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4449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44681D-93A7-771E-39F0-1697F7DAE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A6DB4E-DE7F-003C-4268-335E9CE9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FAFB3-75BA-4474-A042-C56309DF6FCD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4E368E-63E9-6E96-76F8-E20663FB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893D67-0D88-B69C-04BB-E373005B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67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FDA4DFD-0B7E-D35C-2A64-149C8CCF0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6D75C-66DF-4266-A72B-B6CD4D6D10A6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F940060-96A3-4C87-32CB-9C8B8BC82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7200" y="6356350"/>
            <a:ext cx="4114800" cy="365125"/>
          </a:xfrm>
        </p:spPr>
        <p:txBody>
          <a:bodyPr/>
          <a:lstStyle>
            <a:lvl1pPr algn="r">
              <a:defRPr/>
            </a:lvl1pPr>
          </a:lstStyle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EF4959-12AF-AB20-6A57-43B2E8450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6350"/>
            <a:ext cx="2743200" cy="365125"/>
          </a:xfrm>
        </p:spPr>
        <p:txBody>
          <a:bodyPr/>
          <a:lstStyle>
            <a:lvl1pPr algn="ctr">
              <a:defRPr/>
            </a:lvl1pPr>
          </a:lstStyle>
          <a:p>
            <a:fld id="{C5002163-FFAF-417C-9C20-DC892DFE980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285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40ACA0-4C8A-A0D9-A984-EE44652A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997F2-4D72-DB05-07B3-D014D0AD5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F3A223-C24B-F559-1A2C-E3BE7C0A1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DF8073-FA03-E26D-87E5-9054541B1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2548-C3D9-4182-80F1-6A8667E61A77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BFC4C5-F770-79A7-7A23-D2C52A1EF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0B336BB-04A0-80DC-7ACB-78243B9C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04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43BDFC-99A1-F86B-C501-0DB5D6FD5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CA642DE-9D7C-3F50-38BB-D36EC1B81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D188FF-F360-D5E0-28C9-531F203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FCB525-EE90-0F81-FE2B-6455ACE75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74025-3B82-47B7-BAD6-65D3E60FF7AB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4A21C-BE77-E894-59D0-E3A51BE0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2779640-06F0-B263-91DE-75E257242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014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71A392-2D0C-1467-2FD6-A78AEBA4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41438C-0E65-9308-295A-47844D01BA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BB144A-FA49-5CD1-00A0-191DE3861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20372A-88D4-465D-BC67-FB17CB37D6F5}" type="datetime1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40234-E25A-F419-CC12-467A989A1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2B1C28-1B3B-7062-BA9D-763CCF313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002163-FFAF-417C-9C20-DC892DFE98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9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B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F3D51D-AAB8-5F8F-C1FD-0ABA19D34CBD}"/>
              </a:ext>
            </a:extLst>
          </p:cNvPr>
          <p:cNvSpPr/>
          <p:nvPr/>
        </p:nvSpPr>
        <p:spPr>
          <a:xfrm>
            <a:off x="695325" y="596900"/>
            <a:ext cx="10801350" cy="566420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6" name="Picture 2" descr="우리은행 - BAT">
            <a:extLst>
              <a:ext uri="{FF2B5EF4-FFF2-40B4-BE49-F238E27FC236}">
                <a16:creationId xmlns:a16="http://schemas.microsoft.com/office/drawing/2014/main" id="{855537B1-65CC-0C99-BB26-F4D1FAA5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663381"/>
            <a:ext cx="2667000" cy="150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2C327149-89CC-70F3-868D-3C6EC4C2EAC0}"/>
              </a:ext>
            </a:extLst>
          </p:cNvPr>
          <p:cNvSpPr/>
          <p:nvPr/>
        </p:nvSpPr>
        <p:spPr>
          <a:xfrm>
            <a:off x="4983843" y="370167"/>
            <a:ext cx="2224314" cy="453465"/>
          </a:xfrm>
          <a:prstGeom prst="rect">
            <a:avLst/>
          </a:prstGeom>
          <a:solidFill>
            <a:srgbClr val="F5E447"/>
          </a:solidFill>
          <a:ln w="762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우리 </a:t>
            </a:r>
            <a:r>
              <a:rPr lang="en-US" altLang="ko-KR" sz="2400" dirty="0">
                <a:solidFill>
                  <a:schemeClr val="tx1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FISA</a:t>
            </a:r>
            <a:endParaRPr lang="ko-KR" altLang="en-US" sz="2400" dirty="0">
              <a:solidFill>
                <a:schemeClr val="tx1"/>
              </a:solidFill>
              <a:latin typeface="CookieRun Bold" panose="020B0600000101010101" pitchFamily="50" charset="-127"/>
              <a:ea typeface="CookieRun Bold" panose="020B0600000101010101" pitchFamily="50" charset="-127"/>
            </a:endParaRP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A3D11F05-D996-58CC-F4C6-81EEDAE26FE7}"/>
              </a:ext>
            </a:extLst>
          </p:cNvPr>
          <p:cNvSpPr txBox="1"/>
          <p:nvPr/>
        </p:nvSpPr>
        <p:spPr>
          <a:xfrm>
            <a:off x="2235200" y="2984544"/>
            <a:ext cx="7721600" cy="1179193"/>
          </a:xfrm>
          <a:prstGeom prst="rect">
            <a:avLst/>
          </a:prstGeom>
        </p:spPr>
        <p:txBody>
          <a:bodyPr lIns="0" tIns="162560" rIns="0" bIns="162560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8800" b="0" i="0" u="none" strike="noStrike" spc="128" dirty="0">
                <a:solidFill>
                  <a:srgbClr val="000000"/>
                </a:solidFill>
                <a:latin typeface="CookieRun Bold" panose="020B0600000101010101" pitchFamily="50" charset="-127"/>
                <a:ea typeface="CookieRun Bold" panose="020B0600000101010101" pitchFamily="50" charset="-127"/>
              </a:rPr>
              <a:t>OCR</a:t>
            </a:r>
            <a:r>
              <a:rPr lang="ko-KR" altLang="en-US" sz="8000" b="0" i="0" u="none" strike="noStrike" spc="128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알아보기</a:t>
            </a:r>
            <a:endParaRPr lang="ko-KR" sz="8800" b="0" i="0" u="none" strike="noStrike" spc="128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A472BC86-E5BE-3F1F-E916-EEA9BB103944}"/>
              </a:ext>
            </a:extLst>
          </p:cNvPr>
          <p:cNvSpPr txBox="1"/>
          <p:nvPr/>
        </p:nvSpPr>
        <p:spPr>
          <a:xfrm>
            <a:off x="2590800" y="2209844"/>
            <a:ext cx="7010400" cy="774700"/>
          </a:xfrm>
          <a:prstGeom prst="rect">
            <a:avLst/>
          </a:prstGeom>
        </p:spPr>
        <p:txBody>
          <a:bodyPr lIns="0" tIns="159173" rIns="0" bIns="159173" rtlCol="0" anchor="ctr"/>
          <a:lstStyle/>
          <a:p>
            <a:pPr lvl="0" algn="ctr">
              <a:lnSpc>
                <a:spcPct val="99600"/>
              </a:lnSpc>
            </a:pPr>
            <a:r>
              <a:rPr lang="ko-KR" altLang="en-US" sz="3200" b="0" i="0" u="none" strike="noStrike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컴퓨터는 어떻게 텍스트 이미지를 읽을까</a:t>
            </a:r>
            <a:r>
              <a:rPr lang="en-US" altLang="ko-KR" sz="3200" b="0" i="0" u="none" strike="noStrike" dirty="0">
                <a:solidFill>
                  <a:srgbClr val="000000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?</a:t>
            </a:r>
            <a:endParaRPr lang="ko-KR" sz="3200" b="0" i="0" u="none" strike="noStrike" dirty="0">
              <a:solidFill>
                <a:srgbClr val="000000"/>
              </a:solidFill>
              <a:latin typeface="CookieRun Regular" panose="020B0600000101010101" pitchFamily="50" charset="-127"/>
              <a:ea typeface="CookieRun Regular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7ECD7CF-A25D-27BB-3F8B-189FE61369F4}"/>
              </a:ext>
            </a:extLst>
          </p:cNvPr>
          <p:cNvSpPr/>
          <p:nvPr/>
        </p:nvSpPr>
        <p:spPr>
          <a:xfrm>
            <a:off x="4822825" y="4974796"/>
            <a:ext cx="2546350" cy="5625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508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발표자</a:t>
            </a:r>
            <a:r>
              <a:rPr lang="en-US" altLang="ko-KR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 : </a:t>
            </a:r>
            <a:r>
              <a:rPr lang="ko-KR" altLang="en-US" sz="2400" dirty="0">
                <a:solidFill>
                  <a:schemeClr val="tx1"/>
                </a:solidFill>
                <a:latin typeface="CookieRun Regular" panose="020B0600000101010101" pitchFamily="50" charset="-127"/>
                <a:ea typeface="CookieRun Regular" panose="020B0600000101010101" pitchFamily="50" charset="-127"/>
              </a:rPr>
              <a:t>김성현</a:t>
            </a:r>
          </a:p>
        </p:txBody>
      </p:sp>
      <p:sp>
        <p:nvSpPr>
          <p:cNvPr id="21" name="TextBox 13">
            <a:extLst>
              <a:ext uri="{FF2B5EF4-FFF2-40B4-BE49-F238E27FC236}">
                <a16:creationId xmlns:a16="http://schemas.microsoft.com/office/drawing/2014/main" id="{D956070E-B77B-690F-ADCD-F5A394A0A036}"/>
              </a:ext>
            </a:extLst>
          </p:cNvPr>
          <p:cNvSpPr txBox="1"/>
          <p:nvPr/>
        </p:nvSpPr>
        <p:spPr>
          <a:xfrm>
            <a:off x="8913696" y="836613"/>
            <a:ext cx="2224314" cy="250421"/>
          </a:xfrm>
          <a:prstGeom prst="rect">
            <a:avLst/>
          </a:prstGeom>
        </p:spPr>
        <p:txBody>
          <a:bodyPr lIns="0" tIns="28585" rIns="0" bIns="28585" rtlCol="0" anchor="ctr"/>
          <a:lstStyle/>
          <a:p>
            <a:pPr lvl="0" algn="r">
              <a:lnSpc>
                <a:spcPct val="99600"/>
              </a:lnSpc>
            </a:pPr>
            <a:r>
              <a:rPr lang="en" sz="1200" b="0" i="0" u="none" strike="noStrike" spc="-68" dirty="0">
                <a:solidFill>
                  <a:srgbClr val="595959"/>
                </a:solidFill>
                <a:latin typeface="+mn-ea"/>
              </a:rPr>
              <a:t>AI </a:t>
            </a:r>
            <a:r>
              <a:rPr lang="ko-KR" altLang="en-US" sz="1200" b="0" i="0" u="none" strike="noStrike" spc="-68" dirty="0">
                <a:solidFill>
                  <a:srgbClr val="595959"/>
                </a:solidFill>
                <a:latin typeface="+mn-ea"/>
              </a:rPr>
              <a:t>엔지니어링 </a:t>
            </a:r>
            <a:r>
              <a:rPr lang="en-US" altLang="ko-KR" sz="1200" b="0" i="0" u="none" strike="noStrike" spc="-68" dirty="0">
                <a:solidFill>
                  <a:srgbClr val="595959"/>
                </a:solidFill>
                <a:latin typeface="+mn-ea"/>
              </a:rPr>
              <a:t>- </a:t>
            </a:r>
            <a:r>
              <a:rPr lang="en" sz="1200" b="0" i="0" u="none" strike="noStrike" spc="-68" dirty="0">
                <a:solidFill>
                  <a:srgbClr val="595959"/>
                </a:solidFill>
                <a:latin typeface="+mn-ea"/>
              </a:rPr>
              <a:t>2</a:t>
            </a:r>
            <a:r>
              <a:rPr lang="ko-KR" altLang="en-US" sz="1200" b="0" i="0" u="none" strike="noStrike" spc="-68" dirty="0">
                <a:solidFill>
                  <a:srgbClr val="595959"/>
                </a:solidFill>
                <a:latin typeface="+mn-ea"/>
              </a:rPr>
              <a:t>차 기술세미나</a:t>
            </a:r>
            <a:endParaRPr lang="en" sz="1200" b="0" i="0" u="none" strike="noStrike" spc="-68" dirty="0">
              <a:solidFill>
                <a:srgbClr val="595959"/>
              </a:solidFill>
              <a:latin typeface="+mn-ea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128F1F2-9DDF-E0BE-DF16-6CEB1CF3DEA2}"/>
              </a:ext>
            </a:extLst>
          </p:cNvPr>
          <p:cNvGrpSpPr/>
          <p:nvPr/>
        </p:nvGrpSpPr>
        <p:grpSpPr>
          <a:xfrm>
            <a:off x="1053990" y="845704"/>
            <a:ext cx="1777488" cy="468313"/>
            <a:chOff x="1524000" y="1676400"/>
            <a:chExt cx="3581400" cy="825500"/>
          </a:xfrm>
        </p:grpSpPr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C07E15E2-2D6D-7468-E177-EA7A09E10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24000" y="1676400"/>
              <a:ext cx="3581400" cy="825500"/>
            </a:xfrm>
            <a:prstGeom prst="rect">
              <a:avLst/>
            </a:prstGeom>
            <a:effectLst>
              <a:outerShdw dist="94967" dir="5400000">
                <a:srgbClr val="D8D8D8">
                  <a:alpha val="100000"/>
                </a:srgbClr>
              </a:outerShdw>
            </a:effectLst>
          </p:spPr>
        </p:pic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D587EAB9-2334-414D-FBBB-24452D482EDF}"/>
                </a:ext>
              </a:extLst>
            </p:cNvPr>
            <p:cNvSpPr txBox="1"/>
            <p:nvPr/>
          </p:nvSpPr>
          <p:spPr>
            <a:xfrm>
              <a:off x="2429108" y="1962105"/>
              <a:ext cx="1783886" cy="254088"/>
            </a:xfrm>
            <a:prstGeom prst="rect">
              <a:avLst/>
            </a:prstGeom>
          </p:spPr>
          <p:txBody>
            <a:bodyPr lIns="0" tIns="33867" rIns="0" bIns="33867" rtlCol="0" anchor="ctr"/>
            <a:lstStyle/>
            <a:p>
              <a:pPr lvl="0" algn="ctr">
                <a:lnSpc>
                  <a:spcPct val="99600"/>
                </a:lnSpc>
              </a:pPr>
              <a:r>
                <a:rPr lang="en" sz="1400" b="0" i="0" u="none" strike="noStrike" spc="-80" dirty="0">
                  <a:solidFill>
                    <a:srgbClr val="595959"/>
                  </a:solidFill>
                </a:rPr>
                <a:t>2025.09.26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4912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10F72A-64EB-47D2-5492-4F12BFBEF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t>1</a:t>
            </a:fld>
            <a:endParaRPr lang="ko-KR" altLang="en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31C27747-CC8A-9A69-D9D7-BEEB196BFF4F}"/>
              </a:ext>
            </a:extLst>
          </p:cNvPr>
          <p:cNvGrpSpPr/>
          <p:nvPr/>
        </p:nvGrpSpPr>
        <p:grpSpPr>
          <a:xfrm>
            <a:off x="1132881" y="615437"/>
            <a:ext cx="1631950" cy="1269546"/>
            <a:chOff x="996950" y="1038225"/>
            <a:chExt cx="1631950" cy="1269546"/>
          </a:xfrm>
        </p:grpSpPr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8143C093-A138-144A-3CB1-BCC1C958E4DF}"/>
                </a:ext>
              </a:extLst>
            </p:cNvPr>
            <p:cNvSpPr txBox="1"/>
            <p:nvPr/>
          </p:nvSpPr>
          <p:spPr>
            <a:xfrm>
              <a:off x="996950" y="1457325"/>
              <a:ext cx="1631950" cy="850446"/>
            </a:xfrm>
            <a:prstGeom prst="rect">
              <a:avLst/>
            </a:prstGeom>
          </p:spPr>
          <p:txBody>
            <a:bodyPr lIns="0" tIns="135467" rIns="0" bIns="135467" rtlCol="0" anchor="ctr"/>
            <a:lstStyle/>
            <a:p>
              <a:pPr lvl="0" algn="l">
                <a:lnSpc>
                  <a:spcPct val="99600"/>
                </a:lnSpc>
              </a:pPr>
              <a:r>
                <a:rPr lang="en" sz="6000" b="0" i="0" u="none" strike="noStrike" spc="107" dirty="0">
                  <a:solidFill>
                    <a:srgbClr val="000000"/>
                  </a:solidFill>
                  <a:latin typeface="CookieRun Regular" panose="020B0600000101010101" pitchFamily="50" charset="-127"/>
                  <a:ea typeface="CookieRun Regular" panose="020B0600000101010101" pitchFamily="50" charset="-127"/>
                </a:rPr>
                <a:t>목차</a:t>
              </a:r>
            </a:p>
          </p:txBody>
        </p: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4C52BCCF-CEE6-04BE-1147-8A4F3FA45AB4}"/>
                </a:ext>
              </a:extLst>
            </p:cNvPr>
            <p:cNvSpPr txBox="1"/>
            <p:nvPr/>
          </p:nvSpPr>
          <p:spPr>
            <a:xfrm>
              <a:off x="996950" y="1038225"/>
              <a:ext cx="1631950" cy="419100"/>
            </a:xfrm>
            <a:prstGeom prst="rect">
              <a:avLst/>
            </a:prstGeom>
          </p:spPr>
          <p:txBody>
            <a:bodyPr lIns="0" tIns="45720" rIns="0" bIns="45720" rtlCol="0" anchor="ctr"/>
            <a:lstStyle/>
            <a:p>
              <a:pPr marL="457200" lvl="0" indent="-457200" algn="l">
                <a:lnSpc>
                  <a:spcPct val="99600"/>
                </a:lnSpc>
                <a:buFont typeface="Arial" panose="020B0604020202020204" pitchFamily="34" charset="0"/>
                <a:buChar char="•"/>
              </a:pPr>
              <a:r>
                <a:rPr lang="en" sz="2800" b="0" i="0" u="none" strike="noStrike" dirty="0">
                  <a:solidFill>
                    <a:srgbClr val="A0A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index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B91632CE-8FD4-DE3B-227F-8534D6B86B25}"/>
              </a:ext>
            </a:extLst>
          </p:cNvPr>
          <p:cNvGrpSpPr/>
          <p:nvPr/>
        </p:nvGrpSpPr>
        <p:grpSpPr>
          <a:xfrm>
            <a:off x="3939847" y="1553561"/>
            <a:ext cx="7556829" cy="824071"/>
            <a:chOff x="7581900" y="2971800"/>
            <a:chExt cx="13392960" cy="1460500"/>
          </a:xfrm>
          <a:effectLst/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AD1111F5-7E84-6D6B-B82F-84182EF947EB}"/>
                </a:ext>
              </a:extLst>
            </p:cNvPr>
            <p:cNvSpPr/>
            <p:nvPr/>
          </p:nvSpPr>
          <p:spPr>
            <a:xfrm>
              <a:off x="9372601" y="2971800"/>
              <a:ext cx="11602259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2800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주제 선택 배경</a:t>
              </a: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CA31371-190A-B9AC-2F5F-FF40D1ACD857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2540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01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C6419C6E-DC8D-6A2B-4C23-2C96DCD9D7DC}"/>
              </a:ext>
            </a:extLst>
          </p:cNvPr>
          <p:cNvGrpSpPr/>
          <p:nvPr/>
        </p:nvGrpSpPr>
        <p:grpSpPr>
          <a:xfrm>
            <a:off x="3939847" y="2780477"/>
            <a:ext cx="7556828" cy="824071"/>
            <a:chOff x="7581900" y="2971800"/>
            <a:chExt cx="13392956" cy="1460500"/>
          </a:xfrm>
          <a:effectLst/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D5F5DF5-82EB-EA3E-6579-11323B469A8D}"/>
                </a:ext>
              </a:extLst>
            </p:cNvPr>
            <p:cNvSpPr/>
            <p:nvPr/>
          </p:nvSpPr>
          <p:spPr>
            <a:xfrm>
              <a:off x="9372602" y="2971800"/>
              <a:ext cx="11602254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en-US" altLang="ko-KR" sz="2800" b="1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OCR</a:t>
              </a:r>
              <a:r>
                <a:rPr lang="ko-KR" altLang="en-US" sz="2800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이란 어떤 기술인가</a:t>
              </a:r>
              <a:r>
                <a:rPr lang="en-US" altLang="ko-KR" sz="2800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?</a:t>
              </a:r>
              <a:endParaRPr lang="ko-KR" altLang="en-US" sz="2800" dirty="0">
                <a:solidFill>
                  <a:schemeClr val="tx1"/>
                </a:solidFill>
                <a:latin typeface="Pretendard Bold" panose="020B0600000101010101" charset="-127"/>
                <a:ea typeface="Pretendard Bold" panose="020B0600000101010101" charset="-127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39E92B5-6C0C-8617-1409-EF1C39DAEC66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2540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02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468D86B-2DE2-EE4A-DA59-3938C0B72325}"/>
              </a:ext>
            </a:extLst>
          </p:cNvPr>
          <p:cNvGrpSpPr/>
          <p:nvPr/>
        </p:nvGrpSpPr>
        <p:grpSpPr>
          <a:xfrm>
            <a:off x="3939847" y="3973941"/>
            <a:ext cx="7556826" cy="824071"/>
            <a:chOff x="7581900" y="2971800"/>
            <a:chExt cx="13392952" cy="1460500"/>
          </a:xfrm>
          <a:effectLst/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E39ADD4-774B-DF55-59CB-3A4F47AB7BA6}"/>
                </a:ext>
              </a:extLst>
            </p:cNvPr>
            <p:cNvSpPr/>
            <p:nvPr/>
          </p:nvSpPr>
          <p:spPr>
            <a:xfrm>
              <a:off x="9372600" y="2971800"/>
              <a:ext cx="11602252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2800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여러가지 데이터로 </a:t>
              </a:r>
              <a:r>
                <a:rPr lang="en-US" altLang="ko-KR" sz="2800" b="1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OCR</a:t>
              </a:r>
              <a:r>
                <a:rPr lang="en-US" altLang="ko-KR" sz="2800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 </a:t>
              </a:r>
              <a:r>
                <a:rPr lang="ko-KR" altLang="en-US" sz="2800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해보기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E42B0BA-896E-AE3E-A3A2-B65B2A53798B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2540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03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72361F42-8CC4-BCB9-1DBF-0F2B44BC900D}"/>
              </a:ext>
            </a:extLst>
          </p:cNvPr>
          <p:cNvGrpSpPr/>
          <p:nvPr/>
        </p:nvGrpSpPr>
        <p:grpSpPr>
          <a:xfrm>
            <a:off x="3939847" y="5200857"/>
            <a:ext cx="7556826" cy="824071"/>
            <a:chOff x="7581900" y="2971800"/>
            <a:chExt cx="13392953" cy="1460500"/>
          </a:xfrm>
          <a:effectLst/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33978C9-1BB4-DB50-E4A3-EFEAB626AED7}"/>
                </a:ext>
              </a:extLst>
            </p:cNvPr>
            <p:cNvSpPr/>
            <p:nvPr/>
          </p:nvSpPr>
          <p:spPr>
            <a:xfrm>
              <a:off x="9372602" y="2971800"/>
              <a:ext cx="11602251" cy="1460500"/>
            </a:xfrm>
            <a:prstGeom prst="rect">
              <a:avLst/>
            </a:prstGeom>
            <a:solidFill>
              <a:srgbClr val="EEEEEE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8000"/>
              <a:r>
                <a:rPr lang="ko-KR" altLang="en-US" sz="2800" dirty="0">
                  <a:solidFill>
                    <a:schemeClr val="tx1"/>
                  </a:solidFill>
                  <a:latin typeface="Pretendard Bold" panose="020B0600000101010101" charset="-127"/>
                  <a:ea typeface="Pretendard Bold" panose="020B0600000101010101" charset="-127"/>
                </a:rPr>
                <a:t>결론 및 향후 방향성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20A0375-B8EE-634E-74BE-E9FC04692362}"/>
                </a:ext>
              </a:extLst>
            </p:cNvPr>
            <p:cNvSpPr/>
            <p:nvPr/>
          </p:nvSpPr>
          <p:spPr>
            <a:xfrm>
              <a:off x="7581900" y="2971800"/>
              <a:ext cx="1790700" cy="1460500"/>
            </a:xfrm>
            <a:prstGeom prst="rect">
              <a:avLst/>
            </a:prstGeom>
            <a:solidFill>
              <a:srgbClr val="007BC8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600" dirty="0">
                  <a:ln w="25400">
                    <a:solidFill>
                      <a:schemeClr val="tx1"/>
                    </a:solidFill>
                  </a:ln>
                  <a:latin typeface="CookieRun Bold" panose="020B0600000101010101" pitchFamily="50" charset="-127"/>
                  <a:ea typeface="CookieRun Bold" panose="020B0600000101010101" pitchFamily="50" charset="-127"/>
                </a:rPr>
                <a:t>04</a:t>
              </a:r>
              <a:endParaRPr lang="ko-KR" altLang="en-US" sz="3600" dirty="0">
                <a:ln w="25400">
                  <a:solidFill>
                    <a:schemeClr val="tx1"/>
                  </a:solidFill>
                </a:ln>
                <a:latin typeface="CookieRun Bold" panose="020B0600000101010101" pitchFamily="50" charset="-127"/>
                <a:ea typeface="CookieRun Bold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843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2B8B623-BE35-EB48-6718-B97DC859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61340A3-B6C8-3CF5-1170-42221D5D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238BF38-BF47-B96C-AD3A-E8138F115312}"/>
              </a:ext>
            </a:extLst>
          </p:cNvPr>
          <p:cNvSpPr/>
          <p:nvPr/>
        </p:nvSpPr>
        <p:spPr>
          <a:xfrm>
            <a:off x="0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4B21D984-500F-2451-8CDF-6B49C2C079E1}"/>
              </a:ext>
            </a:extLst>
          </p:cNvPr>
          <p:cNvSpPr txBox="1"/>
          <p:nvPr/>
        </p:nvSpPr>
        <p:spPr>
          <a:xfrm>
            <a:off x="1055688" y="4226050"/>
            <a:ext cx="5844149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주제 선택 배경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3681BE-7B9C-7904-97DA-4B6A0322B23A}"/>
              </a:ext>
            </a:extLst>
          </p:cNvPr>
          <p:cNvSpPr/>
          <p:nvPr/>
        </p:nvSpPr>
        <p:spPr>
          <a:xfrm>
            <a:off x="1055688" y="2644170"/>
            <a:ext cx="15536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09547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753E3-067E-55F6-4B36-21E1376F2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79DBAFB-0D98-2FF2-DF2F-CDC70907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14FA09-5940-7A56-3495-F729C4F7A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21ACA4D-B9C6-FFBD-2164-8925677E43D7}"/>
              </a:ext>
            </a:extLst>
          </p:cNvPr>
          <p:cNvSpPr/>
          <p:nvPr/>
        </p:nvSpPr>
        <p:spPr>
          <a:xfrm>
            <a:off x="0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EE9D710B-9338-432A-6688-80F7D66D5B81}"/>
              </a:ext>
            </a:extLst>
          </p:cNvPr>
          <p:cNvSpPr txBox="1"/>
          <p:nvPr/>
        </p:nvSpPr>
        <p:spPr>
          <a:xfrm>
            <a:off x="1055688" y="4226050"/>
            <a:ext cx="5844149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주제 선택 배경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DC492C-566B-2A1F-43F6-822BDF339808}"/>
              </a:ext>
            </a:extLst>
          </p:cNvPr>
          <p:cNvSpPr/>
          <p:nvPr/>
        </p:nvSpPr>
        <p:spPr>
          <a:xfrm>
            <a:off x="1055688" y="2644170"/>
            <a:ext cx="1553630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1172724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40AD7-60B7-C3E2-B921-2590A209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73BF5E2-06B0-B4F4-E926-D57C01489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1E466F3-BEF3-A0C3-CE78-CEFCB5D3A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008DBD4-2268-84E7-3EEA-DF8679ACB903}"/>
              </a:ext>
            </a:extLst>
          </p:cNvPr>
          <p:cNvSpPr/>
          <p:nvPr/>
        </p:nvSpPr>
        <p:spPr>
          <a:xfrm>
            <a:off x="0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BC45045-2AC7-A9F5-0305-B146A21C0833}"/>
              </a:ext>
            </a:extLst>
          </p:cNvPr>
          <p:cNvSpPr txBox="1"/>
          <p:nvPr/>
        </p:nvSpPr>
        <p:spPr>
          <a:xfrm>
            <a:off x="1055688" y="4226050"/>
            <a:ext cx="5844149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주제 선택 배경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02C81CB-4545-205F-7430-E4C3AF4EC0AF}"/>
              </a:ext>
            </a:extLst>
          </p:cNvPr>
          <p:cNvSpPr/>
          <p:nvPr/>
        </p:nvSpPr>
        <p:spPr>
          <a:xfrm>
            <a:off x="1055687" y="2644170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2100492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5214B-6EE2-773F-9863-73027DFD6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A251B4-9DE1-3AE2-6E93-9A1B34A7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5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17C367-E437-E807-1BF1-006D00B2B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" y="0"/>
            <a:ext cx="12192000" cy="6858000"/>
          </a:xfrm>
          <a:prstGeom prst="rect">
            <a:avLst/>
          </a:prstGeom>
          <a:noFill/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BBD5C73-A7D7-A68E-60D3-C905AAD7BB55}"/>
              </a:ext>
            </a:extLst>
          </p:cNvPr>
          <p:cNvSpPr/>
          <p:nvPr/>
        </p:nvSpPr>
        <p:spPr>
          <a:xfrm>
            <a:off x="0" y="0"/>
            <a:ext cx="12292314" cy="6858000"/>
          </a:xfrm>
          <a:prstGeom prst="rect">
            <a:avLst/>
          </a:prstGeom>
          <a:gradFill flip="none" rotWithShape="1">
            <a:gsLst>
              <a:gs pos="66000">
                <a:srgbClr val="2C92D2">
                  <a:alpha val="90000"/>
                </a:srgbClr>
              </a:gs>
              <a:gs pos="33000">
                <a:srgbClr val="58A8DB">
                  <a:alpha val="80000"/>
                </a:srgbClr>
              </a:gs>
              <a:gs pos="0">
                <a:schemeClr val="accent1">
                  <a:lumMod val="5000"/>
                  <a:lumOff val="95000"/>
                  <a:alpha val="60000"/>
                </a:schemeClr>
              </a:gs>
              <a:gs pos="100000">
                <a:srgbClr val="007BC8"/>
              </a:gs>
            </a:gsLst>
            <a:lin ang="10800000" scaled="0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9">
            <a:extLst>
              <a:ext uri="{FF2B5EF4-FFF2-40B4-BE49-F238E27FC236}">
                <a16:creationId xmlns:a16="http://schemas.microsoft.com/office/drawing/2014/main" id="{C9378B55-3B4D-8607-E8DC-9773153AB500}"/>
              </a:ext>
            </a:extLst>
          </p:cNvPr>
          <p:cNvSpPr txBox="1"/>
          <p:nvPr/>
        </p:nvSpPr>
        <p:spPr>
          <a:xfrm>
            <a:off x="1055688" y="4226050"/>
            <a:ext cx="5844149" cy="991870"/>
          </a:xfrm>
          <a:prstGeom prst="rect">
            <a:avLst/>
          </a:prstGeom>
        </p:spPr>
        <p:txBody>
          <a:bodyPr lIns="0" tIns="135467" rIns="0" bIns="135467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6000" b="0" i="0" u="none" strike="noStrike" spc="107" dirty="0">
                <a:ln w="25400">
                  <a:noFill/>
                </a:ln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주제 선택 배경</a:t>
            </a:r>
            <a:endParaRPr lang="ko-KR" sz="6000" b="0" i="0" u="none" strike="noStrike" spc="107" dirty="0">
              <a:ln w="25400">
                <a:noFill/>
              </a:ln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25FCA37-B4FF-9E17-DDCB-85DD887756C1}"/>
              </a:ext>
            </a:extLst>
          </p:cNvPr>
          <p:cNvSpPr/>
          <p:nvPr/>
        </p:nvSpPr>
        <p:spPr>
          <a:xfrm>
            <a:off x="1055687" y="2644170"/>
            <a:ext cx="1553631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9600" b="1" dirty="0">
                <a:ln w="63500">
                  <a:solidFill>
                    <a:schemeClr val="bg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50800" dist="88900" dir="1560000" algn="l" rotWithShape="0">
                    <a:srgbClr val="002060">
                      <a:alpha val="40000"/>
                    </a:srgbClr>
                  </a:outerShdw>
                </a:effectLst>
                <a:latin typeface="Pretendard ExtraBold" panose="020B0600000101010101" charset="-127"/>
                <a:ea typeface="Pretendard ExtraBold" panose="020B0600000101010101" charset="-127"/>
                <a:cs typeface="Malgun Gothic Semilight" panose="020B0503020000020004" pitchFamily="34" charset="-12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486295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D94C39E-62F0-FA7C-3272-6C6CBEC3C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002163-FFAF-417C-9C20-DC892DFE980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241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64</Words>
  <Application>Microsoft Office PowerPoint</Application>
  <PresentationFormat>와이드스크린</PresentationFormat>
  <Paragraphs>30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Pretendard Bold</vt:lpstr>
      <vt:lpstr>Pretendard ExtraBold</vt:lpstr>
      <vt:lpstr>구름 산스 700</vt:lpstr>
      <vt:lpstr>Arial</vt:lpstr>
      <vt:lpstr>CookieRun Bold</vt:lpstr>
      <vt:lpstr>CookieRun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SungHyun Kim</dc:creator>
  <cp:lastModifiedBy>Kim_SH</cp:lastModifiedBy>
  <cp:revision>16</cp:revision>
  <dcterms:created xsi:type="dcterms:W3CDTF">2025-09-21T15:15:07Z</dcterms:created>
  <dcterms:modified xsi:type="dcterms:W3CDTF">2025-09-22T11:36:14Z</dcterms:modified>
</cp:coreProperties>
</file>