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Jingleberry" charset="1" panose="02000A03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3F4E7"/>
        </a:solidFill>
      </p:bgPr>
    </p:bg>
    <p:spTree>
      <p:nvGrpSpPr>
        <p:cNvPr id="1" name=""/>
        <p:cNvGrpSpPr/>
        <p:nvPr/>
      </p:nvGrpSpPr>
      <p:grpSpPr>
        <a:xfrm>
          <a:off x="0" y="0"/>
          <a:ext cx="0" cy="0"/>
          <a:chOff x="0" y="0"/>
          <a:chExt cx="0" cy="0"/>
        </a:xfrm>
      </p:grpSpPr>
      <p:sp>
        <p:nvSpPr>
          <p:cNvPr name="Freeform 2" id="2"/>
          <p:cNvSpPr/>
          <p:nvPr/>
        </p:nvSpPr>
        <p:spPr>
          <a:xfrm flipH="false" flipV="false" rot="0">
            <a:off x="11248027" y="-550506"/>
            <a:ext cx="11160252" cy="11388012"/>
          </a:xfrm>
          <a:custGeom>
            <a:avLst/>
            <a:gdLst/>
            <a:ahLst/>
            <a:cxnLst/>
            <a:rect r="r" b="b" t="t" l="l"/>
            <a:pathLst>
              <a:path h="11388012" w="11160252">
                <a:moveTo>
                  <a:pt x="0" y="0"/>
                </a:moveTo>
                <a:lnTo>
                  <a:pt x="11160252" y="0"/>
                </a:lnTo>
                <a:lnTo>
                  <a:pt x="11160252" y="11388012"/>
                </a:lnTo>
                <a:lnTo>
                  <a:pt x="0" y="113880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365593" y="1211398"/>
            <a:ext cx="3255272" cy="3255272"/>
          </a:xfrm>
          <a:custGeom>
            <a:avLst/>
            <a:gdLst/>
            <a:ahLst/>
            <a:cxnLst/>
            <a:rect r="r" b="b" t="t" l="l"/>
            <a:pathLst>
              <a:path h="3255272" w="3255272">
                <a:moveTo>
                  <a:pt x="0" y="0"/>
                </a:moveTo>
                <a:lnTo>
                  <a:pt x="3255271" y="0"/>
                </a:lnTo>
                <a:lnTo>
                  <a:pt x="3255271" y="3255272"/>
                </a:lnTo>
                <a:lnTo>
                  <a:pt x="0" y="32552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10174" y="2736850"/>
            <a:ext cx="11658201" cy="4937126"/>
          </a:xfrm>
          <a:prstGeom prst="rect">
            <a:avLst/>
          </a:prstGeom>
        </p:spPr>
        <p:txBody>
          <a:bodyPr anchor="t" rtlCol="false" tIns="0" lIns="0" bIns="0" rIns="0">
            <a:spAutoFit/>
          </a:bodyPr>
          <a:lstStyle/>
          <a:p>
            <a:pPr algn="ctr">
              <a:lnSpc>
                <a:spcPts val="12500"/>
              </a:lnSpc>
            </a:pPr>
            <a:r>
              <a:rPr lang="en-US" sz="12500">
                <a:solidFill>
                  <a:srgbClr val="D34A24"/>
                </a:solidFill>
                <a:latin typeface="Jingleberry Bold"/>
              </a:rPr>
              <a:t>Tugas UTS</a:t>
            </a:r>
          </a:p>
          <a:p>
            <a:pPr algn="ctr">
              <a:lnSpc>
                <a:spcPts val="12500"/>
              </a:lnSpc>
            </a:pPr>
          </a:p>
          <a:p>
            <a:pPr algn="ctr" marL="0" indent="0" lvl="0">
              <a:lnSpc>
                <a:spcPts val="12500"/>
              </a:lnSpc>
            </a:pPr>
            <a:r>
              <a:rPr lang="en-US" sz="12500">
                <a:solidFill>
                  <a:srgbClr val="D34A24"/>
                </a:solidFill>
                <a:latin typeface="Jingleberry Bold"/>
              </a:rPr>
              <a:t>“Color Detector”</a:t>
            </a:r>
          </a:p>
        </p:txBody>
      </p:sp>
      <p:sp>
        <p:nvSpPr>
          <p:cNvPr name="Freeform 5" id="5"/>
          <p:cNvSpPr/>
          <p:nvPr/>
        </p:nvSpPr>
        <p:spPr>
          <a:xfrm flipH="false" flipV="false" rot="0">
            <a:off x="9365593" y="4202283"/>
            <a:ext cx="1882434" cy="1882434"/>
          </a:xfrm>
          <a:custGeom>
            <a:avLst/>
            <a:gdLst/>
            <a:ahLst/>
            <a:cxnLst/>
            <a:rect r="r" b="b" t="t" l="l"/>
            <a:pathLst>
              <a:path h="1882434" w="1882434">
                <a:moveTo>
                  <a:pt x="0" y="0"/>
                </a:moveTo>
                <a:lnTo>
                  <a:pt x="1882434" y="0"/>
                </a:lnTo>
                <a:lnTo>
                  <a:pt x="1882434" y="1882434"/>
                </a:lnTo>
                <a:lnTo>
                  <a:pt x="0" y="18824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AC25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2347139"/>
          </a:xfrm>
          <a:custGeom>
            <a:avLst/>
            <a:gdLst/>
            <a:ahLst/>
            <a:cxnLst/>
            <a:rect r="r" b="b" t="t" l="l"/>
            <a:pathLst>
              <a:path h="12347139" w="18288000">
                <a:moveTo>
                  <a:pt x="0" y="0"/>
                </a:moveTo>
                <a:lnTo>
                  <a:pt x="18288000" y="0"/>
                </a:lnTo>
                <a:lnTo>
                  <a:pt x="18288000" y="12347139"/>
                </a:lnTo>
                <a:lnTo>
                  <a:pt x="0" y="12347139"/>
                </a:lnTo>
                <a:lnTo>
                  <a:pt x="0" y="0"/>
                </a:lnTo>
                <a:close/>
              </a:path>
            </a:pathLst>
          </a:custGeom>
          <a:blipFill>
            <a:blip r:embed="rId2"/>
            <a:stretch>
              <a:fillRect l="0" t="-24057" r="0" b="-24057"/>
            </a:stretch>
          </a:blipFill>
        </p:spPr>
      </p:sp>
      <p:grpSp>
        <p:nvGrpSpPr>
          <p:cNvPr name="Group 3" id="3"/>
          <p:cNvGrpSpPr/>
          <p:nvPr/>
        </p:nvGrpSpPr>
        <p:grpSpPr>
          <a:xfrm rot="0">
            <a:off x="4578297" y="391560"/>
            <a:ext cx="9131405" cy="9503880"/>
            <a:chOff x="0" y="0"/>
            <a:chExt cx="4368322" cy="4546508"/>
          </a:xfrm>
        </p:grpSpPr>
        <p:sp>
          <p:nvSpPr>
            <p:cNvPr name="Freeform 4" id="4"/>
            <p:cNvSpPr/>
            <p:nvPr/>
          </p:nvSpPr>
          <p:spPr>
            <a:xfrm flipH="false" flipV="false" rot="0">
              <a:off x="0" y="-3810"/>
              <a:ext cx="4372132" cy="4551588"/>
            </a:xfrm>
            <a:custGeom>
              <a:avLst/>
              <a:gdLst/>
              <a:ahLst/>
              <a:cxnLst/>
              <a:rect r="r" b="b" t="t" l="l"/>
              <a:pathLst>
                <a:path h="4551588" w="4372132">
                  <a:moveTo>
                    <a:pt x="4359432" y="38100"/>
                  </a:moveTo>
                  <a:cubicBezTo>
                    <a:pt x="4358162" y="34290"/>
                    <a:pt x="4358162" y="30480"/>
                    <a:pt x="4358162" y="25400"/>
                  </a:cubicBezTo>
                  <a:cubicBezTo>
                    <a:pt x="4358162" y="11430"/>
                    <a:pt x="4354352" y="6350"/>
                    <a:pt x="4340382" y="5080"/>
                  </a:cubicBezTo>
                  <a:cubicBezTo>
                    <a:pt x="4291064" y="3810"/>
                    <a:pt x="4207741" y="0"/>
                    <a:pt x="4127890" y="5080"/>
                  </a:cubicBezTo>
                  <a:cubicBezTo>
                    <a:pt x="3978602" y="12700"/>
                    <a:pt x="3832787" y="13970"/>
                    <a:pt x="3683499" y="13970"/>
                  </a:cubicBezTo>
                  <a:cubicBezTo>
                    <a:pt x="3457832" y="13970"/>
                    <a:pt x="3235636" y="10160"/>
                    <a:pt x="3009969" y="8890"/>
                  </a:cubicBezTo>
                  <a:cubicBezTo>
                    <a:pt x="2898871" y="7620"/>
                    <a:pt x="2791245" y="7620"/>
                    <a:pt x="2680148" y="8890"/>
                  </a:cubicBezTo>
                  <a:cubicBezTo>
                    <a:pt x="2558635" y="8890"/>
                    <a:pt x="2440593" y="11430"/>
                    <a:pt x="2319080" y="12700"/>
                  </a:cubicBezTo>
                  <a:cubicBezTo>
                    <a:pt x="2228813" y="13970"/>
                    <a:pt x="2142018" y="12700"/>
                    <a:pt x="2051751" y="16510"/>
                  </a:cubicBezTo>
                  <a:cubicBezTo>
                    <a:pt x="1961484" y="20320"/>
                    <a:pt x="1569171" y="20320"/>
                    <a:pt x="1478904" y="19050"/>
                  </a:cubicBezTo>
                  <a:cubicBezTo>
                    <a:pt x="1423355" y="17780"/>
                    <a:pt x="1242821" y="21590"/>
                    <a:pt x="1187272" y="21590"/>
                  </a:cubicBezTo>
                  <a:cubicBezTo>
                    <a:pt x="1114364" y="21590"/>
                    <a:pt x="1037985" y="22860"/>
                    <a:pt x="965077" y="21590"/>
                  </a:cubicBezTo>
                  <a:cubicBezTo>
                    <a:pt x="878282" y="20320"/>
                    <a:pt x="791487" y="19050"/>
                    <a:pt x="704691" y="25400"/>
                  </a:cubicBezTo>
                  <a:cubicBezTo>
                    <a:pt x="617896" y="31750"/>
                    <a:pt x="531101" y="31750"/>
                    <a:pt x="444306" y="29210"/>
                  </a:cubicBezTo>
                  <a:cubicBezTo>
                    <a:pt x="354039" y="26670"/>
                    <a:pt x="267244" y="25400"/>
                    <a:pt x="176977" y="24130"/>
                  </a:cubicBezTo>
                  <a:cubicBezTo>
                    <a:pt x="121428" y="21590"/>
                    <a:pt x="62408" y="20320"/>
                    <a:pt x="39370" y="20320"/>
                  </a:cubicBezTo>
                  <a:cubicBezTo>
                    <a:pt x="26670" y="19050"/>
                    <a:pt x="13970" y="17780"/>
                    <a:pt x="0" y="16510"/>
                  </a:cubicBezTo>
                  <a:cubicBezTo>
                    <a:pt x="0" y="24130"/>
                    <a:pt x="0" y="29210"/>
                    <a:pt x="0" y="33020"/>
                  </a:cubicBezTo>
                  <a:cubicBezTo>
                    <a:pt x="7620" y="140951"/>
                    <a:pt x="3810" y="358111"/>
                    <a:pt x="2540" y="528992"/>
                  </a:cubicBezTo>
                  <a:cubicBezTo>
                    <a:pt x="1270" y="650032"/>
                    <a:pt x="2540" y="767512"/>
                    <a:pt x="2540" y="888552"/>
                  </a:cubicBezTo>
                  <a:cubicBezTo>
                    <a:pt x="3810" y="998912"/>
                    <a:pt x="5080" y="1109272"/>
                    <a:pt x="6350" y="1219632"/>
                  </a:cubicBezTo>
                  <a:cubicBezTo>
                    <a:pt x="7620" y="1326432"/>
                    <a:pt x="6350" y="1433232"/>
                    <a:pt x="7620" y="1540033"/>
                  </a:cubicBezTo>
                  <a:cubicBezTo>
                    <a:pt x="8890" y="1703793"/>
                    <a:pt x="10160" y="1867553"/>
                    <a:pt x="11430" y="2031313"/>
                  </a:cubicBezTo>
                  <a:cubicBezTo>
                    <a:pt x="11430" y="2091833"/>
                    <a:pt x="11430" y="4434315"/>
                    <a:pt x="11430" y="4494835"/>
                  </a:cubicBezTo>
                  <a:cubicBezTo>
                    <a:pt x="11430" y="4516028"/>
                    <a:pt x="15240" y="4519838"/>
                    <a:pt x="31750" y="4523648"/>
                  </a:cubicBezTo>
                  <a:cubicBezTo>
                    <a:pt x="43180" y="4526188"/>
                    <a:pt x="54610" y="4528728"/>
                    <a:pt x="76295" y="4529998"/>
                  </a:cubicBezTo>
                  <a:cubicBezTo>
                    <a:pt x="218639" y="4531268"/>
                    <a:pt x="360983" y="4532538"/>
                    <a:pt x="503327" y="4532538"/>
                  </a:cubicBezTo>
                  <a:cubicBezTo>
                    <a:pt x="534573" y="4532538"/>
                    <a:pt x="565819" y="4532538"/>
                    <a:pt x="597066" y="4532538"/>
                  </a:cubicBezTo>
                  <a:cubicBezTo>
                    <a:pt x="697748" y="4533808"/>
                    <a:pt x="794958" y="4537618"/>
                    <a:pt x="895641" y="4535078"/>
                  </a:cubicBezTo>
                  <a:cubicBezTo>
                    <a:pt x="1003267" y="4532538"/>
                    <a:pt x="1114365" y="4533808"/>
                    <a:pt x="1221990" y="4535078"/>
                  </a:cubicBezTo>
                  <a:cubicBezTo>
                    <a:pt x="1350447" y="4536348"/>
                    <a:pt x="1909407" y="4536348"/>
                    <a:pt x="2037864" y="4536348"/>
                  </a:cubicBezTo>
                  <a:cubicBezTo>
                    <a:pt x="2145490" y="4537618"/>
                    <a:pt x="2253116" y="4536348"/>
                    <a:pt x="2360742" y="4537618"/>
                  </a:cubicBezTo>
                  <a:cubicBezTo>
                    <a:pt x="2440593" y="4537618"/>
                    <a:pt x="2520445" y="4540158"/>
                    <a:pt x="2600297" y="4538888"/>
                  </a:cubicBezTo>
                  <a:cubicBezTo>
                    <a:pt x="2766943" y="4538888"/>
                    <a:pt x="2933590" y="4536348"/>
                    <a:pt x="3100236" y="4537618"/>
                  </a:cubicBezTo>
                  <a:cubicBezTo>
                    <a:pt x="3353678" y="4538888"/>
                    <a:pt x="3607119" y="4542698"/>
                    <a:pt x="3860561" y="4545238"/>
                  </a:cubicBezTo>
                  <a:cubicBezTo>
                    <a:pt x="3943884" y="4546508"/>
                    <a:pt x="4027208" y="4545238"/>
                    <a:pt x="4110531" y="4543968"/>
                  </a:cubicBezTo>
                  <a:cubicBezTo>
                    <a:pt x="4183439" y="4542698"/>
                    <a:pt x="4256347" y="4542698"/>
                    <a:pt x="4323872" y="4549048"/>
                  </a:cubicBezTo>
                  <a:cubicBezTo>
                    <a:pt x="4336573" y="4551588"/>
                    <a:pt x="4345462" y="4545238"/>
                    <a:pt x="4346732" y="4531268"/>
                  </a:cubicBezTo>
                  <a:cubicBezTo>
                    <a:pt x="4348002" y="4516028"/>
                    <a:pt x="4349273" y="4500788"/>
                    <a:pt x="4349273" y="4455675"/>
                  </a:cubicBezTo>
                  <a:cubicBezTo>
                    <a:pt x="4351812" y="4334635"/>
                    <a:pt x="4354352" y="1931633"/>
                    <a:pt x="4356892" y="1810593"/>
                  </a:cubicBezTo>
                  <a:cubicBezTo>
                    <a:pt x="4358162" y="1764312"/>
                    <a:pt x="4358162" y="1718032"/>
                    <a:pt x="4358162" y="1675312"/>
                  </a:cubicBezTo>
                  <a:cubicBezTo>
                    <a:pt x="4359432" y="1554272"/>
                    <a:pt x="4360702" y="1433232"/>
                    <a:pt x="4361973" y="1308632"/>
                  </a:cubicBezTo>
                  <a:cubicBezTo>
                    <a:pt x="4363242" y="1166232"/>
                    <a:pt x="4363242" y="1027392"/>
                    <a:pt x="4363242" y="884992"/>
                  </a:cubicBezTo>
                  <a:cubicBezTo>
                    <a:pt x="4363242" y="838712"/>
                    <a:pt x="4364512" y="792432"/>
                    <a:pt x="4364512" y="749712"/>
                  </a:cubicBezTo>
                  <a:cubicBezTo>
                    <a:pt x="4364512" y="632232"/>
                    <a:pt x="4363242" y="518311"/>
                    <a:pt x="4364512" y="400831"/>
                  </a:cubicBezTo>
                  <a:cubicBezTo>
                    <a:pt x="4368323" y="279791"/>
                    <a:pt x="4372132" y="108911"/>
                    <a:pt x="4359432" y="38100"/>
                  </a:cubicBezTo>
                  <a:close/>
                </a:path>
              </a:pathLst>
            </a:custGeom>
            <a:solidFill>
              <a:srgbClr val="F3F4E7"/>
            </a:solidFill>
          </p:spPr>
        </p:sp>
      </p:grpSp>
      <p:sp>
        <p:nvSpPr>
          <p:cNvPr name="TextBox 5" id="5"/>
          <p:cNvSpPr txBox="true"/>
          <p:nvPr/>
        </p:nvSpPr>
        <p:spPr>
          <a:xfrm rot="0">
            <a:off x="4882230" y="802393"/>
            <a:ext cx="8523540" cy="1390650"/>
          </a:xfrm>
          <a:prstGeom prst="rect">
            <a:avLst/>
          </a:prstGeom>
        </p:spPr>
        <p:txBody>
          <a:bodyPr anchor="t" rtlCol="false" tIns="0" lIns="0" bIns="0" rIns="0">
            <a:spAutoFit/>
          </a:bodyPr>
          <a:lstStyle/>
          <a:p>
            <a:pPr algn="ctr" marL="0" indent="0" lvl="0">
              <a:lnSpc>
                <a:spcPts val="9900"/>
              </a:lnSpc>
            </a:pPr>
            <a:r>
              <a:rPr lang="en-US" sz="9000">
                <a:solidFill>
                  <a:srgbClr val="3C7F72"/>
                </a:solidFill>
                <a:latin typeface="Jingleberry Bold"/>
              </a:rPr>
              <a:t>Kesimpulan</a:t>
            </a:r>
          </a:p>
        </p:txBody>
      </p:sp>
      <p:sp>
        <p:nvSpPr>
          <p:cNvPr name="TextBox 6" id="6"/>
          <p:cNvSpPr txBox="true"/>
          <p:nvPr/>
        </p:nvSpPr>
        <p:spPr>
          <a:xfrm rot="0">
            <a:off x="5329031" y="2958337"/>
            <a:ext cx="8076739" cy="4647529"/>
          </a:xfrm>
          <a:prstGeom prst="rect">
            <a:avLst/>
          </a:prstGeom>
        </p:spPr>
        <p:txBody>
          <a:bodyPr anchor="t" rtlCol="false" tIns="0" lIns="0" bIns="0" rIns="0">
            <a:spAutoFit/>
          </a:bodyPr>
          <a:lstStyle/>
          <a:p>
            <a:pPr marL="0" indent="0" lvl="0">
              <a:lnSpc>
                <a:spcPts val="3327"/>
              </a:lnSpc>
            </a:pPr>
            <a:r>
              <a:rPr lang="en-US" sz="3025">
                <a:solidFill>
                  <a:srgbClr val="D34A24"/>
                </a:solidFill>
                <a:latin typeface="Glacial Indifference"/>
              </a:rPr>
              <a:t>kesimpulan, tinjauan literatur ini merangkum temuan literatur tentang topik deteksi warna menggunakan Python, NumPy, dan OpenCV. Hasil pencarian memberikan beberapa artikel yang relevan tentang topik tersebut, termasuk aplikasi untuk mendeteksi warna kulit, mengidentifikasi warna secara real-time, dan mendeteksi warna menggunakan webcam. Artikel ini menunjukkan efektivitas penggunaan OpenCV, Python, dan NumPy dalam mengembangkan aplikasi detektor warna.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3F4E7"/>
        </a:solidFill>
      </p:bgPr>
    </p:bg>
    <p:spTree>
      <p:nvGrpSpPr>
        <p:cNvPr id="1" name=""/>
        <p:cNvGrpSpPr/>
        <p:nvPr/>
      </p:nvGrpSpPr>
      <p:grpSpPr>
        <a:xfrm>
          <a:off x="0" y="0"/>
          <a:ext cx="0" cy="0"/>
          <a:chOff x="0" y="0"/>
          <a:chExt cx="0" cy="0"/>
        </a:xfrm>
      </p:grpSpPr>
      <p:sp>
        <p:nvSpPr>
          <p:cNvPr name="Freeform 2" id="2"/>
          <p:cNvSpPr/>
          <p:nvPr/>
        </p:nvSpPr>
        <p:spPr>
          <a:xfrm flipH="false" flipV="false" rot="0">
            <a:off x="0" y="1817633"/>
            <a:ext cx="18288000" cy="6792686"/>
          </a:xfrm>
          <a:custGeom>
            <a:avLst/>
            <a:gdLst/>
            <a:ahLst/>
            <a:cxnLst/>
            <a:rect r="r" b="b" t="t" l="l"/>
            <a:pathLst>
              <a:path h="6792686" w="18288000">
                <a:moveTo>
                  <a:pt x="0" y="0"/>
                </a:moveTo>
                <a:lnTo>
                  <a:pt x="18288000" y="0"/>
                </a:lnTo>
                <a:lnTo>
                  <a:pt x="18288000" y="6792686"/>
                </a:lnTo>
                <a:lnTo>
                  <a:pt x="0" y="67926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081138" y="608842"/>
            <a:ext cx="12891339" cy="9370394"/>
            <a:chOff x="0" y="0"/>
            <a:chExt cx="5123188" cy="3723918"/>
          </a:xfrm>
        </p:grpSpPr>
        <p:sp>
          <p:nvSpPr>
            <p:cNvPr name="Freeform 4" id="4"/>
            <p:cNvSpPr/>
            <p:nvPr/>
          </p:nvSpPr>
          <p:spPr>
            <a:xfrm flipH="false" flipV="false" rot="0">
              <a:off x="0" y="-3810"/>
              <a:ext cx="5126998" cy="3728999"/>
            </a:xfrm>
            <a:custGeom>
              <a:avLst/>
              <a:gdLst/>
              <a:ahLst/>
              <a:cxnLst/>
              <a:rect r="r" b="b" t="t" l="l"/>
              <a:pathLst>
                <a:path h="3728999" w="5126998">
                  <a:moveTo>
                    <a:pt x="5114298" y="38100"/>
                  </a:moveTo>
                  <a:cubicBezTo>
                    <a:pt x="5113028" y="34290"/>
                    <a:pt x="5113028" y="30480"/>
                    <a:pt x="5113028" y="25400"/>
                  </a:cubicBezTo>
                  <a:cubicBezTo>
                    <a:pt x="5113028" y="11430"/>
                    <a:pt x="5109218" y="6350"/>
                    <a:pt x="5095248" y="5080"/>
                  </a:cubicBezTo>
                  <a:cubicBezTo>
                    <a:pt x="5040316" y="3810"/>
                    <a:pt x="4942237" y="0"/>
                    <a:pt x="4848245" y="5080"/>
                  </a:cubicBezTo>
                  <a:cubicBezTo>
                    <a:pt x="4672520" y="12700"/>
                    <a:pt x="4500882" y="13970"/>
                    <a:pt x="4325157" y="13970"/>
                  </a:cubicBezTo>
                  <a:cubicBezTo>
                    <a:pt x="4059527" y="13970"/>
                    <a:pt x="3797983" y="10160"/>
                    <a:pt x="3532353" y="8890"/>
                  </a:cubicBezTo>
                  <a:cubicBezTo>
                    <a:pt x="3401581" y="7620"/>
                    <a:pt x="3274896" y="7620"/>
                    <a:pt x="3144124" y="8890"/>
                  </a:cubicBezTo>
                  <a:cubicBezTo>
                    <a:pt x="3001092" y="8890"/>
                    <a:pt x="2862147" y="11430"/>
                    <a:pt x="2719115" y="12700"/>
                  </a:cubicBezTo>
                  <a:cubicBezTo>
                    <a:pt x="2612863" y="13970"/>
                    <a:pt x="2510698" y="12700"/>
                    <a:pt x="2404446" y="16510"/>
                  </a:cubicBezTo>
                  <a:cubicBezTo>
                    <a:pt x="2298193" y="20320"/>
                    <a:pt x="1836405" y="20320"/>
                    <a:pt x="1730153" y="19050"/>
                  </a:cubicBezTo>
                  <a:cubicBezTo>
                    <a:pt x="1664767" y="17780"/>
                    <a:pt x="1452263" y="21590"/>
                    <a:pt x="1386877" y="21590"/>
                  </a:cubicBezTo>
                  <a:cubicBezTo>
                    <a:pt x="1301058" y="21590"/>
                    <a:pt x="1211152" y="22860"/>
                    <a:pt x="1125333" y="21590"/>
                  </a:cubicBezTo>
                  <a:cubicBezTo>
                    <a:pt x="1023168" y="20320"/>
                    <a:pt x="921002" y="19050"/>
                    <a:pt x="818837" y="25400"/>
                  </a:cubicBezTo>
                  <a:cubicBezTo>
                    <a:pt x="716671" y="31750"/>
                    <a:pt x="614506" y="31750"/>
                    <a:pt x="512340" y="29210"/>
                  </a:cubicBezTo>
                  <a:cubicBezTo>
                    <a:pt x="406088" y="26670"/>
                    <a:pt x="303923" y="25400"/>
                    <a:pt x="197670" y="24130"/>
                  </a:cubicBezTo>
                  <a:cubicBezTo>
                    <a:pt x="132285" y="21590"/>
                    <a:pt x="62812" y="20320"/>
                    <a:pt x="39370" y="20320"/>
                  </a:cubicBezTo>
                  <a:cubicBezTo>
                    <a:pt x="26670" y="19050"/>
                    <a:pt x="13970" y="17780"/>
                    <a:pt x="0" y="16510"/>
                  </a:cubicBezTo>
                  <a:cubicBezTo>
                    <a:pt x="0" y="24130"/>
                    <a:pt x="0" y="29210"/>
                    <a:pt x="0" y="33020"/>
                  </a:cubicBezTo>
                  <a:cubicBezTo>
                    <a:pt x="7620" y="127399"/>
                    <a:pt x="3810" y="304256"/>
                    <a:pt x="2540" y="443422"/>
                  </a:cubicBezTo>
                  <a:cubicBezTo>
                    <a:pt x="1270" y="541997"/>
                    <a:pt x="2540" y="637674"/>
                    <a:pt x="2540" y="736250"/>
                  </a:cubicBezTo>
                  <a:cubicBezTo>
                    <a:pt x="3810" y="826128"/>
                    <a:pt x="5080" y="916006"/>
                    <a:pt x="6350" y="1005884"/>
                  </a:cubicBezTo>
                  <a:cubicBezTo>
                    <a:pt x="7620" y="1092863"/>
                    <a:pt x="6350" y="1179841"/>
                    <a:pt x="7620" y="1266820"/>
                  </a:cubicBezTo>
                  <a:cubicBezTo>
                    <a:pt x="8890" y="1400187"/>
                    <a:pt x="10160" y="1533555"/>
                    <a:pt x="11430" y="1666922"/>
                  </a:cubicBezTo>
                  <a:cubicBezTo>
                    <a:pt x="11430" y="1716210"/>
                    <a:pt x="11430" y="3623942"/>
                    <a:pt x="11430" y="3673230"/>
                  </a:cubicBezTo>
                  <a:cubicBezTo>
                    <a:pt x="11430" y="3693439"/>
                    <a:pt x="15240" y="3697249"/>
                    <a:pt x="31750" y="3701058"/>
                  </a:cubicBezTo>
                  <a:cubicBezTo>
                    <a:pt x="43180" y="3703599"/>
                    <a:pt x="54610" y="3706139"/>
                    <a:pt x="79159" y="3707408"/>
                  </a:cubicBezTo>
                  <a:cubicBezTo>
                    <a:pt x="246710" y="3708678"/>
                    <a:pt x="414262" y="3709949"/>
                    <a:pt x="581813" y="3709949"/>
                  </a:cubicBezTo>
                  <a:cubicBezTo>
                    <a:pt x="618593" y="3709949"/>
                    <a:pt x="655372" y="3709949"/>
                    <a:pt x="692152" y="3709949"/>
                  </a:cubicBezTo>
                  <a:cubicBezTo>
                    <a:pt x="810664" y="3711219"/>
                    <a:pt x="925089" y="3715028"/>
                    <a:pt x="1043601" y="3712489"/>
                  </a:cubicBezTo>
                  <a:cubicBezTo>
                    <a:pt x="1170286" y="3709949"/>
                    <a:pt x="1301058" y="3711219"/>
                    <a:pt x="1427744" y="3712489"/>
                  </a:cubicBezTo>
                  <a:cubicBezTo>
                    <a:pt x="1578948" y="3713758"/>
                    <a:pt x="2236894" y="3713758"/>
                    <a:pt x="2388099" y="3713758"/>
                  </a:cubicBezTo>
                  <a:cubicBezTo>
                    <a:pt x="2514785" y="3715028"/>
                    <a:pt x="2641470" y="3713758"/>
                    <a:pt x="2768155" y="3715028"/>
                  </a:cubicBezTo>
                  <a:cubicBezTo>
                    <a:pt x="2862147" y="3715028"/>
                    <a:pt x="2956140" y="3717569"/>
                    <a:pt x="3050132" y="3716299"/>
                  </a:cubicBezTo>
                  <a:cubicBezTo>
                    <a:pt x="3246290" y="3716299"/>
                    <a:pt x="3442448" y="3713758"/>
                    <a:pt x="3638605" y="3715028"/>
                  </a:cubicBezTo>
                  <a:cubicBezTo>
                    <a:pt x="3936929" y="3716299"/>
                    <a:pt x="4235252" y="3720108"/>
                    <a:pt x="4533575" y="3722649"/>
                  </a:cubicBezTo>
                  <a:cubicBezTo>
                    <a:pt x="4631654" y="3723919"/>
                    <a:pt x="4729733" y="3722649"/>
                    <a:pt x="4827812" y="3721378"/>
                  </a:cubicBezTo>
                  <a:cubicBezTo>
                    <a:pt x="4913631" y="3720108"/>
                    <a:pt x="4999450" y="3720108"/>
                    <a:pt x="5078738" y="3726458"/>
                  </a:cubicBezTo>
                  <a:cubicBezTo>
                    <a:pt x="5091438" y="3728999"/>
                    <a:pt x="5100328" y="3722649"/>
                    <a:pt x="5101598" y="3708678"/>
                  </a:cubicBezTo>
                  <a:cubicBezTo>
                    <a:pt x="5102868" y="3693439"/>
                    <a:pt x="5104138" y="3678199"/>
                    <a:pt x="5104138" y="3641338"/>
                  </a:cubicBezTo>
                  <a:cubicBezTo>
                    <a:pt x="5106678" y="3542762"/>
                    <a:pt x="5109218" y="1585742"/>
                    <a:pt x="5111758" y="1487166"/>
                  </a:cubicBezTo>
                  <a:cubicBezTo>
                    <a:pt x="5113028" y="1449475"/>
                    <a:pt x="5113028" y="1411784"/>
                    <a:pt x="5113028" y="1376993"/>
                  </a:cubicBezTo>
                  <a:cubicBezTo>
                    <a:pt x="5114298" y="1278417"/>
                    <a:pt x="5115568" y="1179841"/>
                    <a:pt x="5116838" y="1078366"/>
                  </a:cubicBezTo>
                  <a:cubicBezTo>
                    <a:pt x="5118108" y="962394"/>
                    <a:pt x="5118108" y="849322"/>
                    <a:pt x="5118108" y="733350"/>
                  </a:cubicBezTo>
                  <a:cubicBezTo>
                    <a:pt x="5118108" y="695660"/>
                    <a:pt x="5119378" y="657969"/>
                    <a:pt x="5119378" y="623177"/>
                  </a:cubicBezTo>
                  <a:cubicBezTo>
                    <a:pt x="5119378" y="527501"/>
                    <a:pt x="5118108" y="434724"/>
                    <a:pt x="5119378" y="339047"/>
                  </a:cubicBezTo>
                  <a:cubicBezTo>
                    <a:pt x="5123188" y="240471"/>
                    <a:pt x="5126998" y="101305"/>
                    <a:pt x="5114298" y="38100"/>
                  </a:cubicBezTo>
                  <a:close/>
                </a:path>
              </a:pathLst>
            </a:custGeom>
            <a:solidFill>
              <a:srgbClr val="E1BF4B"/>
            </a:solidFill>
          </p:spPr>
        </p:sp>
      </p:grpSp>
      <p:sp>
        <p:nvSpPr>
          <p:cNvPr name="Freeform 5" id="5"/>
          <p:cNvSpPr/>
          <p:nvPr/>
        </p:nvSpPr>
        <p:spPr>
          <a:xfrm flipH="false" flipV="false" rot="0">
            <a:off x="3081138" y="2758537"/>
            <a:ext cx="635924" cy="635924"/>
          </a:xfrm>
          <a:custGeom>
            <a:avLst/>
            <a:gdLst/>
            <a:ahLst/>
            <a:cxnLst/>
            <a:rect r="r" b="b" t="t" l="l"/>
            <a:pathLst>
              <a:path h="635924" w="635924">
                <a:moveTo>
                  <a:pt x="0" y="0"/>
                </a:moveTo>
                <a:lnTo>
                  <a:pt x="635924" y="0"/>
                </a:lnTo>
                <a:lnTo>
                  <a:pt x="635924" y="635924"/>
                </a:lnTo>
                <a:lnTo>
                  <a:pt x="0" y="6359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4882230" y="608842"/>
            <a:ext cx="8523540" cy="1517649"/>
          </a:xfrm>
          <a:prstGeom prst="rect">
            <a:avLst/>
          </a:prstGeom>
        </p:spPr>
        <p:txBody>
          <a:bodyPr anchor="t" rtlCol="false" tIns="0" lIns="0" bIns="0" rIns="0">
            <a:spAutoFit/>
          </a:bodyPr>
          <a:lstStyle/>
          <a:p>
            <a:pPr algn="ctr" marL="0" indent="0" lvl="0">
              <a:lnSpc>
                <a:spcPts val="10999"/>
              </a:lnSpc>
            </a:pPr>
            <a:r>
              <a:rPr lang="en-US" sz="9999">
                <a:solidFill>
                  <a:srgbClr val="D34A24"/>
                </a:solidFill>
                <a:latin typeface="Jingleberry Bold"/>
              </a:rPr>
              <a:t>Team Kami :</a:t>
            </a:r>
          </a:p>
        </p:txBody>
      </p:sp>
      <p:sp>
        <p:nvSpPr>
          <p:cNvPr name="TextBox 7" id="7"/>
          <p:cNvSpPr txBox="true"/>
          <p:nvPr/>
        </p:nvSpPr>
        <p:spPr>
          <a:xfrm rot="0">
            <a:off x="3925479" y="2771699"/>
            <a:ext cx="9494982" cy="647700"/>
          </a:xfrm>
          <a:prstGeom prst="rect">
            <a:avLst/>
          </a:prstGeom>
        </p:spPr>
        <p:txBody>
          <a:bodyPr anchor="t" rtlCol="false" tIns="0" lIns="0" bIns="0" rIns="0">
            <a:spAutoFit/>
          </a:bodyPr>
          <a:lstStyle/>
          <a:p>
            <a:pPr marL="0" indent="0" lvl="0">
              <a:lnSpc>
                <a:spcPts val="4950"/>
              </a:lnSpc>
            </a:pPr>
            <a:r>
              <a:rPr lang="en-US" sz="4500">
                <a:solidFill>
                  <a:srgbClr val="3C7F72"/>
                </a:solidFill>
                <a:latin typeface="Glacial Indifference"/>
              </a:rPr>
              <a:t>Alycia Yosephine Br.S (22091397080)</a:t>
            </a:r>
          </a:p>
        </p:txBody>
      </p:sp>
      <p:sp>
        <p:nvSpPr>
          <p:cNvPr name="TextBox 8" id="8"/>
          <p:cNvSpPr txBox="true"/>
          <p:nvPr/>
        </p:nvSpPr>
        <p:spPr>
          <a:xfrm rot="0">
            <a:off x="3940169" y="3823817"/>
            <a:ext cx="9480291" cy="647700"/>
          </a:xfrm>
          <a:prstGeom prst="rect">
            <a:avLst/>
          </a:prstGeom>
        </p:spPr>
        <p:txBody>
          <a:bodyPr anchor="t" rtlCol="false" tIns="0" lIns="0" bIns="0" rIns="0">
            <a:spAutoFit/>
          </a:bodyPr>
          <a:lstStyle/>
          <a:p>
            <a:pPr marL="0" indent="0" lvl="0">
              <a:lnSpc>
                <a:spcPts val="4950"/>
              </a:lnSpc>
            </a:pPr>
            <a:r>
              <a:rPr lang="en-US" sz="4500">
                <a:solidFill>
                  <a:srgbClr val="3C7F72"/>
                </a:solidFill>
                <a:latin typeface="Glacial Indifference"/>
              </a:rPr>
              <a:t>Vitto Farin Kriswandi (22091397096)</a:t>
            </a:r>
          </a:p>
        </p:txBody>
      </p:sp>
      <p:sp>
        <p:nvSpPr>
          <p:cNvPr name="TextBox 9" id="9"/>
          <p:cNvSpPr txBox="true"/>
          <p:nvPr/>
        </p:nvSpPr>
        <p:spPr>
          <a:xfrm rot="0">
            <a:off x="3940169" y="4871567"/>
            <a:ext cx="11262160" cy="647700"/>
          </a:xfrm>
          <a:prstGeom prst="rect">
            <a:avLst/>
          </a:prstGeom>
        </p:spPr>
        <p:txBody>
          <a:bodyPr anchor="t" rtlCol="false" tIns="0" lIns="0" bIns="0" rIns="0">
            <a:spAutoFit/>
          </a:bodyPr>
          <a:lstStyle/>
          <a:p>
            <a:pPr marL="0" indent="0" lvl="0">
              <a:lnSpc>
                <a:spcPts val="4950"/>
              </a:lnSpc>
            </a:pPr>
            <a:r>
              <a:rPr lang="en-US" sz="4500">
                <a:solidFill>
                  <a:srgbClr val="3C7F72"/>
                </a:solidFill>
                <a:latin typeface="Glacial Indifference"/>
              </a:rPr>
              <a:t>Rosyida Auliya Salsabila (22091397104)</a:t>
            </a:r>
          </a:p>
        </p:txBody>
      </p:sp>
      <p:sp>
        <p:nvSpPr>
          <p:cNvPr name="TextBox 10" id="10"/>
          <p:cNvSpPr txBox="true"/>
          <p:nvPr/>
        </p:nvSpPr>
        <p:spPr>
          <a:xfrm rot="0">
            <a:off x="3925479" y="5919317"/>
            <a:ext cx="12922209" cy="647700"/>
          </a:xfrm>
          <a:prstGeom prst="rect">
            <a:avLst/>
          </a:prstGeom>
        </p:spPr>
        <p:txBody>
          <a:bodyPr anchor="t" rtlCol="false" tIns="0" lIns="0" bIns="0" rIns="0">
            <a:spAutoFit/>
          </a:bodyPr>
          <a:lstStyle/>
          <a:p>
            <a:pPr marL="0" indent="0" lvl="0">
              <a:lnSpc>
                <a:spcPts val="4950"/>
              </a:lnSpc>
            </a:pPr>
            <a:r>
              <a:rPr lang="en-US" sz="4500">
                <a:solidFill>
                  <a:srgbClr val="3C7F72"/>
                </a:solidFill>
                <a:latin typeface="Glacial Indifference"/>
              </a:rPr>
              <a:t>Annastasya Aqila Chandrawati (22091397109)</a:t>
            </a:r>
          </a:p>
        </p:txBody>
      </p:sp>
      <p:sp>
        <p:nvSpPr>
          <p:cNvPr name="TextBox 11" id="11"/>
          <p:cNvSpPr txBox="true"/>
          <p:nvPr/>
        </p:nvSpPr>
        <p:spPr>
          <a:xfrm rot="0">
            <a:off x="3925479" y="6967068"/>
            <a:ext cx="10271441" cy="647700"/>
          </a:xfrm>
          <a:prstGeom prst="rect">
            <a:avLst/>
          </a:prstGeom>
        </p:spPr>
        <p:txBody>
          <a:bodyPr anchor="t" rtlCol="false" tIns="0" lIns="0" bIns="0" rIns="0">
            <a:spAutoFit/>
          </a:bodyPr>
          <a:lstStyle/>
          <a:p>
            <a:pPr marL="0" indent="0" lvl="0">
              <a:lnSpc>
                <a:spcPts val="4950"/>
              </a:lnSpc>
            </a:pPr>
            <a:r>
              <a:rPr lang="en-US" sz="4500">
                <a:solidFill>
                  <a:srgbClr val="3C7F72"/>
                </a:solidFill>
                <a:latin typeface="Glacial Indifference"/>
              </a:rPr>
              <a:t>M. Zidane Rizky Avilla (22091397111)</a:t>
            </a:r>
          </a:p>
        </p:txBody>
      </p:sp>
      <p:sp>
        <p:nvSpPr>
          <p:cNvPr name="Freeform 12" id="12"/>
          <p:cNvSpPr/>
          <p:nvPr/>
        </p:nvSpPr>
        <p:spPr>
          <a:xfrm flipH="false" flipV="false" rot="0">
            <a:off x="3081138" y="3841973"/>
            <a:ext cx="635924" cy="635924"/>
          </a:xfrm>
          <a:custGeom>
            <a:avLst/>
            <a:gdLst/>
            <a:ahLst/>
            <a:cxnLst/>
            <a:rect r="r" b="b" t="t" l="l"/>
            <a:pathLst>
              <a:path h="635924" w="635924">
                <a:moveTo>
                  <a:pt x="0" y="0"/>
                </a:moveTo>
                <a:lnTo>
                  <a:pt x="635924" y="0"/>
                </a:lnTo>
                <a:lnTo>
                  <a:pt x="635924" y="635924"/>
                </a:lnTo>
                <a:lnTo>
                  <a:pt x="0" y="6359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3081138" y="4925572"/>
            <a:ext cx="635924" cy="635924"/>
          </a:xfrm>
          <a:custGeom>
            <a:avLst/>
            <a:gdLst/>
            <a:ahLst/>
            <a:cxnLst/>
            <a:rect r="r" b="b" t="t" l="l"/>
            <a:pathLst>
              <a:path h="635924" w="635924">
                <a:moveTo>
                  <a:pt x="0" y="0"/>
                </a:moveTo>
                <a:lnTo>
                  <a:pt x="635924" y="0"/>
                </a:lnTo>
                <a:lnTo>
                  <a:pt x="635924" y="635923"/>
                </a:lnTo>
                <a:lnTo>
                  <a:pt x="0" y="6359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3081138" y="6009170"/>
            <a:ext cx="635924" cy="635924"/>
          </a:xfrm>
          <a:custGeom>
            <a:avLst/>
            <a:gdLst/>
            <a:ahLst/>
            <a:cxnLst/>
            <a:rect r="r" b="b" t="t" l="l"/>
            <a:pathLst>
              <a:path h="635924" w="635924">
                <a:moveTo>
                  <a:pt x="0" y="0"/>
                </a:moveTo>
                <a:lnTo>
                  <a:pt x="635924" y="0"/>
                </a:lnTo>
                <a:lnTo>
                  <a:pt x="635924" y="635924"/>
                </a:lnTo>
                <a:lnTo>
                  <a:pt x="0" y="6359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3081138" y="7092769"/>
            <a:ext cx="635924" cy="635924"/>
          </a:xfrm>
          <a:custGeom>
            <a:avLst/>
            <a:gdLst/>
            <a:ahLst/>
            <a:cxnLst/>
            <a:rect r="r" b="b" t="t" l="l"/>
            <a:pathLst>
              <a:path h="635924" w="635924">
                <a:moveTo>
                  <a:pt x="0" y="0"/>
                </a:moveTo>
                <a:lnTo>
                  <a:pt x="635924" y="0"/>
                </a:lnTo>
                <a:lnTo>
                  <a:pt x="635924" y="635923"/>
                </a:lnTo>
                <a:lnTo>
                  <a:pt x="0" y="6359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34A24"/>
        </a:solidFill>
      </p:bgPr>
    </p:bg>
    <p:spTree>
      <p:nvGrpSpPr>
        <p:cNvPr id="1" name=""/>
        <p:cNvGrpSpPr/>
        <p:nvPr/>
      </p:nvGrpSpPr>
      <p:grpSpPr>
        <a:xfrm>
          <a:off x="0" y="0"/>
          <a:ext cx="0" cy="0"/>
          <a:chOff x="0" y="0"/>
          <a:chExt cx="0" cy="0"/>
        </a:xfrm>
      </p:grpSpPr>
      <p:sp>
        <p:nvSpPr>
          <p:cNvPr name="Freeform 2" id="2"/>
          <p:cNvSpPr/>
          <p:nvPr/>
        </p:nvSpPr>
        <p:spPr>
          <a:xfrm flipH="false" flipV="false" rot="0">
            <a:off x="15130201" y="7129201"/>
            <a:ext cx="3157799" cy="3157799"/>
          </a:xfrm>
          <a:custGeom>
            <a:avLst/>
            <a:gdLst/>
            <a:ahLst/>
            <a:cxnLst/>
            <a:rect r="r" b="b" t="t" l="l"/>
            <a:pathLst>
              <a:path h="3157799" w="3157799">
                <a:moveTo>
                  <a:pt x="0" y="0"/>
                </a:moveTo>
                <a:lnTo>
                  <a:pt x="3157799" y="0"/>
                </a:lnTo>
                <a:lnTo>
                  <a:pt x="3157799" y="3157799"/>
                </a:lnTo>
                <a:lnTo>
                  <a:pt x="0" y="31577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34503" y="1554432"/>
            <a:ext cx="12395698" cy="1390650"/>
          </a:xfrm>
          <a:prstGeom prst="rect">
            <a:avLst/>
          </a:prstGeom>
        </p:spPr>
        <p:txBody>
          <a:bodyPr anchor="t" rtlCol="false" tIns="0" lIns="0" bIns="0" rIns="0">
            <a:spAutoFit/>
          </a:bodyPr>
          <a:lstStyle/>
          <a:p>
            <a:pPr algn="ctr" marL="0" indent="0" lvl="0">
              <a:lnSpc>
                <a:spcPts val="9900"/>
              </a:lnSpc>
            </a:pPr>
            <a:r>
              <a:rPr lang="en-US" sz="9000">
                <a:solidFill>
                  <a:srgbClr val="E1BF4B"/>
                </a:solidFill>
                <a:latin typeface="Jingleberry Bold"/>
              </a:rPr>
              <a:t>PENDAHULUAN</a:t>
            </a:r>
          </a:p>
        </p:txBody>
      </p:sp>
      <p:sp>
        <p:nvSpPr>
          <p:cNvPr name="Freeform 4" id="4"/>
          <p:cNvSpPr/>
          <p:nvPr/>
        </p:nvSpPr>
        <p:spPr>
          <a:xfrm flipH="false" flipV="false" rot="0">
            <a:off x="0" y="0"/>
            <a:ext cx="3157799" cy="3157799"/>
          </a:xfrm>
          <a:custGeom>
            <a:avLst/>
            <a:gdLst/>
            <a:ahLst/>
            <a:cxnLst/>
            <a:rect r="r" b="b" t="t" l="l"/>
            <a:pathLst>
              <a:path h="3157799" w="3157799">
                <a:moveTo>
                  <a:pt x="0" y="0"/>
                </a:moveTo>
                <a:lnTo>
                  <a:pt x="3157799" y="0"/>
                </a:lnTo>
                <a:lnTo>
                  <a:pt x="3157799" y="3157799"/>
                </a:lnTo>
                <a:lnTo>
                  <a:pt x="0" y="31577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4955602" y="3383215"/>
            <a:ext cx="7953501" cy="3745987"/>
            <a:chOff x="0" y="0"/>
            <a:chExt cx="10604668" cy="4994649"/>
          </a:xfrm>
        </p:grpSpPr>
        <p:sp>
          <p:nvSpPr>
            <p:cNvPr name="TextBox 6" id="6"/>
            <p:cNvSpPr txBox="true"/>
            <p:nvPr/>
          </p:nvSpPr>
          <p:spPr>
            <a:xfrm rot="0">
              <a:off x="1980244" y="225223"/>
              <a:ext cx="8624424" cy="973667"/>
            </a:xfrm>
            <a:prstGeom prst="rect">
              <a:avLst/>
            </a:prstGeom>
          </p:spPr>
          <p:txBody>
            <a:bodyPr anchor="t" rtlCol="false" tIns="0" lIns="0" bIns="0" rIns="0">
              <a:spAutoFit/>
            </a:bodyPr>
            <a:lstStyle/>
            <a:p>
              <a:pPr algn="just" marL="0" indent="0" lvl="0">
                <a:lnSpc>
                  <a:spcPts val="5500"/>
                </a:lnSpc>
              </a:pPr>
              <a:r>
                <a:rPr lang="en-US" sz="5000">
                  <a:solidFill>
                    <a:srgbClr val="F3F4E7"/>
                  </a:solidFill>
                  <a:latin typeface="Glacial Indifference"/>
                </a:rPr>
                <a:t>Rumusan Masalah</a:t>
              </a:r>
            </a:p>
          </p:txBody>
        </p:sp>
        <p:sp>
          <p:nvSpPr>
            <p:cNvPr name="TextBox 7" id="7"/>
            <p:cNvSpPr txBox="true"/>
            <p:nvPr/>
          </p:nvSpPr>
          <p:spPr>
            <a:xfrm rot="0">
              <a:off x="1980244" y="2024390"/>
              <a:ext cx="8117306" cy="973667"/>
            </a:xfrm>
            <a:prstGeom prst="rect">
              <a:avLst/>
            </a:prstGeom>
          </p:spPr>
          <p:txBody>
            <a:bodyPr anchor="t" rtlCol="false" tIns="0" lIns="0" bIns="0" rIns="0">
              <a:spAutoFit/>
            </a:bodyPr>
            <a:lstStyle/>
            <a:p>
              <a:pPr algn="just" marL="0" indent="0" lvl="0">
                <a:lnSpc>
                  <a:spcPts val="5500"/>
                </a:lnSpc>
              </a:pPr>
              <a:r>
                <a:rPr lang="en-US" sz="5000">
                  <a:solidFill>
                    <a:srgbClr val="F3F4E7"/>
                  </a:solidFill>
                  <a:latin typeface="Glacial Indifference"/>
                </a:rPr>
                <a:t>Tujuan Penelitian</a:t>
              </a:r>
            </a:p>
          </p:txBody>
        </p:sp>
        <p:sp>
          <p:nvSpPr>
            <p:cNvPr name="TextBox 8" id="8"/>
            <p:cNvSpPr txBox="true"/>
            <p:nvPr/>
          </p:nvSpPr>
          <p:spPr>
            <a:xfrm rot="0">
              <a:off x="1980244" y="3823556"/>
              <a:ext cx="8117306" cy="973667"/>
            </a:xfrm>
            <a:prstGeom prst="rect">
              <a:avLst/>
            </a:prstGeom>
          </p:spPr>
          <p:txBody>
            <a:bodyPr anchor="t" rtlCol="false" tIns="0" lIns="0" bIns="0" rIns="0">
              <a:spAutoFit/>
            </a:bodyPr>
            <a:lstStyle/>
            <a:p>
              <a:pPr algn="just" marL="0" indent="0" lvl="0">
                <a:lnSpc>
                  <a:spcPts val="5500"/>
                </a:lnSpc>
              </a:pPr>
              <a:r>
                <a:rPr lang="en-US" sz="5000">
                  <a:solidFill>
                    <a:srgbClr val="F3F4E7"/>
                  </a:solidFill>
                  <a:latin typeface="Glacial Indifference"/>
                </a:rPr>
                <a:t>Manfaat Penelitian</a:t>
              </a:r>
            </a:p>
          </p:txBody>
        </p:sp>
        <p:sp>
          <p:nvSpPr>
            <p:cNvPr name="Freeform 9" id="9"/>
            <p:cNvSpPr/>
            <p:nvPr/>
          </p:nvSpPr>
          <p:spPr>
            <a:xfrm flipH="false" flipV="false" rot="0">
              <a:off x="0" y="0"/>
              <a:ext cx="1600077" cy="1386012"/>
            </a:xfrm>
            <a:custGeom>
              <a:avLst/>
              <a:gdLst/>
              <a:ahLst/>
              <a:cxnLst/>
              <a:rect r="r" b="b" t="t" l="l"/>
              <a:pathLst>
                <a:path h="1386012" w="1600077">
                  <a:moveTo>
                    <a:pt x="0" y="0"/>
                  </a:moveTo>
                  <a:lnTo>
                    <a:pt x="1600077" y="0"/>
                  </a:lnTo>
                  <a:lnTo>
                    <a:pt x="1600077" y="1386012"/>
                  </a:lnTo>
                  <a:lnTo>
                    <a:pt x="0" y="13860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0" y="1804318"/>
              <a:ext cx="1600077" cy="1386012"/>
            </a:xfrm>
            <a:custGeom>
              <a:avLst/>
              <a:gdLst/>
              <a:ahLst/>
              <a:cxnLst/>
              <a:rect r="r" b="b" t="t" l="l"/>
              <a:pathLst>
                <a:path h="1386012" w="1600077">
                  <a:moveTo>
                    <a:pt x="0" y="0"/>
                  </a:moveTo>
                  <a:lnTo>
                    <a:pt x="1600077" y="0"/>
                  </a:lnTo>
                  <a:lnTo>
                    <a:pt x="1600077" y="1386013"/>
                  </a:lnTo>
                  <a:lnTo>
                    <a:pt x="0" y="13860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0" y="3608636"/>
              <a:ext cx="1600077" cy="1386012"/>
            </a:xfrm>
            <a:custGeom>
              <a:avLst/>
              <a:gdLst/>
              <a:ahLst/>
              <a:cxnLst/>
              <a:rect r="r" b="b" t="t" l="l"/>
              <a:pathLst>
                <a:path h="1386012" w="1600077">
                  <a:moveTo>
                    <a:pt x="0" y="0"/>
                  </a:moveTo>
                  <a:lnTo>
                    <a:pt x="1600077" y="0"/>
                  </a:lnTo>
                  <a:lnTo>
                    <a:pt x="1600077" y="1386013"/>
                  </a:lnTo>
                  <a:lnTo>
                    <a:pt x="0" y="13860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1BF4B"/>
        </a:solidFill>
      </p:bgPr>
    </p:bg>
    <p:spTree>
      <p:nvGrpSpPr>
        <p:cNvPr id="1" name=""/>
        <p:cNvGrpSpPr/>
        <p:nvPr/>
      </p:nvGrpSpPr>
      <p:grpSpPr>
        <a:xfrm>
          <a:off x="0" y="0"/>
          <a:ext cx="0" cy="0"/>
          <a:chOff x="0" y="0"/>
          <a:chExt cx="0" cy="0"/>
        </a:xfrm>
      </p:grpSpPr>
      <p:sp>
        <p:nvSpPr>
          <p:cNvPr name="Freeform 2" id="2"/>
          <p:cNvSpPr/>
          <p:nvPr/>
        </p:nvSpPr>
        <p:spPr>
          <a:xfrm flipH="false" flipV="false" rot="0">
            <a:off x="-1861012" y="0"/>
            <a:ext cx="5779424" cy="10287000"/>
          </a:xfrm>
          <a:custGeom>
            <a:avLst/>
            <a:gdLst/>
            <a:ahLst/>
            <a:cxnLst/>
            <a:rect r="r" b="b" t="t" l="l"/>
            <a:pathLst>
              <a:path h="10287000" w="5779424">
                <a:moveTo>
                  <a:pt x="0" y="0"/>
                </a:moveTo>
                <a:lnTo>
                  <a:pt x="5779424" y="0"/>
                </a:lnTo>
                <a:lnTo>
                  <a:pt x="577942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88254" y="1251318"/>
            <a:ext cx="15238932" cy="7784364"/>
            <a:chOff x="0" y="0"/>
            <a:chExt cx="7290068" cy="3723918"/>
          </a:xfrm>
        </p:grpSpPr>
        <p:sp>
          <p:nvSpPr>
            <p:cNvPr name="Freeform 4" id="4"/>
            <p:cNvSpPr/>
            <p:nvPr/>
          </p:nvSpPr>
          <p:spPr>
            <a:xfrm flipH="false" flipV="false" rot="0">
              <a:off x="0" y="-3810"/>
              <a:ext cx="7293878" cy="3728999"/>
            </a:xfrm>
            <a:custGeom>
              <a:avLst/>
              <a:gdLst/>
              <a:ahLst/>
              <a:cxnLst/>
              <a:rect r="r" b="b" t="t" l="l"/>
              <a:pathLst>
                <a:path h="3728999" w="7293878">
                  <a:moveTo>
                    <a:pt x="7281178" y="38100"/>
                  </a:moveTo>
                  <a:cubicBezTo>
                    <a:pt x="7279908" y="34290"/>
                    <a:pt x="7279908" y="30480"/>
                    <a:pt x="7279908" y="25400"/>
                  </a:cubicBezTo>
                  <a:cubicBezTo>
                    <a:pt x="7279908" y="11430"/>
                    <a:pt x="7276098" y="6350"/>
                    <a:pt x="7262128" y="5080"/>
                  </a:cubicBezTo>
                  <a:cubicBezTo>
                    <a:pt x="7191078" y="3810"/>
                    <a:pt x="7050643" y="0"/>
                    <a:pt x="6916058" y="5080"/>
                  </a:cubicBezTo>
                  <a:cubicBezTo>
                    <a:pt x="6664444" y="12700"/>
                    <a:pt x="6418683" y="13970"/>
                    <a:pt x="6167069" y="13970"/>
                  </a:cubicBezTo>
                  <a:cubicBezTo>
                    <a:pt x="5786722" y="13970"/>
                    <a:pt x="5412228" y="10160"/>
                    <a:pt x="5031881" y="8890"/>
                  </a:cubicBezTo>
                  <a:cubicBezTo>
                    <a:pt x="4844634" y="7620"/>
                    <a:pt x="4663238" y="7620"/>
                    <a:pt x="4475990" y="8890"/>
                  </a:cubicBezTo>
                  <a:cubicBezTo>
                    <a:pt x="4271189" y="8890"/>
                    <a:pt x="4072238" y="11430"/>
                    <a:pt x="3867436" y="12700"/>
                  </a:cubicBezTo>
                  <a:cubicBezTo>
                    <a:pt x="3715298" y="13970"/>
                    <a:pt x="3569011" y="12700"/>
                    <a:pt x="3416872" y="16510"/>
                  </a:cubicBezTo>
                  <a:cubicBezTo>
                    <a:pt x="3264734" y="20320"/>
                    <a:pt x="2603516" y="20320"/>
                    <a:pt x="2451377" y="19050"/>
                  </a:cubicBezTo>
                  <a:cubicBezTo>
                    <a:pt x="2357754" y="17780"/>
                    <a:pt x="2053477" y="21590"/>
                    <a:pt x="1959853" y="21590"/>
                  </a:cubicBezTo>
                  <a:cubicBezTo>
                    <a:pt x="1836972" y="21590"/>
                    <a:pt x="1708239" y="22860"/>
                    <a:pt x="1585358" y="21590"/>
                  </a:cubicBezTo>
                  <a:cubicBezTo>
                    <a:pt x="1439071" y="20320"/>
                    <a:pt x="1292784" y="19050"/>
                    <a:pt x="1146497" y="25400"/>
                  </a:cubicBezTo>
                  <a:cubicBezTo>
                    <a:pt x="1000210" y="31750"/>
                    <a:pt x="853923" y="31750"/>
                    <a:pt x="707636" y="29210"/>
                  </a:cubicBezTo>
                  <a:cubicBezTo>
                    <a:pt x="555497" y="26670"/>
                    <a:pt x="409210" y="25400"/>
                    <a:pt x="257071" y="24130"/>
                  </a:cubicBezTo>
                  <a:cubicBezTo>
                    <a:pt x="163448" y="21590"/>
                    <a:pt x="63972" y="20320"/>
                    <a:pt x="39370" y="20320"/>
                  </a:cubicBezTo>
                  <a:cubicBezTo>
                    <a:pt x="26670" y="19050"/>
                    <a:pt x="13970" y="17780"/>
                    <a:pt x="0" y="16510"/>
                  </a:cubicBezTo>
                  <a:cubicBezTo>
                    <a:pt x="0" y="24130"/>
                    <a:pt x="0" y="29210"/>
                    <a:pt x="0" y="33020"/>
                  </a:cubicBezTo>
                  <a:cubicBezTo>
                    <a:pt x="7620" y="127399"/>
                    <a:pt x="3810" y="304256"/>
                    <a:pt x="2540" y="443422"/>
                  </a:cubicBezTo>
                  <a:cubicBezTo>
                    <a:pt x="1270" y="541997"/>
                    <a:pt x="2540" y="637674"/>
                    <a:pt x="2540" y="736250"/>
                  </a:cubicBezTo>
                  <a:cubicBezTo>
                    <a:pt x="3810" y="826128"/>
                    <a:pt x="5080" y="916006"/>
                    <a:pt x="6350" y="1005884"/>
                  </a:cubicBezTo>
                  <a:cubicBezTo>
                    <a:pt x="7620" y="1092863"/>
                    <a:pt x="6350" y="1179841"/>
                    <a:pt x="7620" y="1266820"/>
                  </a:cubicBezTo>
                  <a:cubicBezTo>
                    <a:pt x="8890" y="1400187"/>
                    <a:pt x="10160" y="1533555"/>
                    <a:pt x="11430" y="1666922"/>
                  </a:cubicBezTo>
                  <a:cubicBezTo>
                    <a:pt x="11430" y="1716210"/>
                    <a:pt x="11430" y="3623942"/>
                    <a:pt x="11430" y="3673230"/>
                  </a:cubicBezTo>
                  <a:cubicBezTo>
                    <a:pt x="11430" y="3693439"/>
                    <a:pt x="15240" y="3697249"/>
                    <a:pt x="31750" y="3701058"/>
                  </a:cubicBezTo>
                  <a:cubicBezTo>
                    <a:pt x="43180" y="3703599"/>
                    <a:pt x="54610" y="3706139"/>
                    <a:pt x="87379" y="3707408"/>
                  </a:cubicBezTo>
                  <a:cubicBezTo>
                    <a:pt x="327289" y="3708678"/>
                    <a:pt x="567200" y="3709949"/>
                    <a:pt x="807111" y="3709949"/>
                  </a:cubicBezTo>
                  <a:cubicBezTo>
                    <a:pt x="859774" y="3709949"/>
                    <a:pt x="912438" y="3709949"/>
                    <a:pt x="965101" y="3709949"/>
                  </a:cubicBezTo>
                  <a:cubicBezTo>
                    <a:pt x="1134794" y="3711219"/>
                    <a:pt x="1298636" y="3715028"/>
                    <a:pt x="1468329" y="3712489"/>
                  </a:cubicBezTo>
                  <a:cubicBezTo>
                    <a:pt x="1649725" y="3709949"/>
                    <a:pt x="1836972" y="3711219"/>
                    <a:pt x="2018368" y="3712489"/>
                  </a:cubicBezTo>
                  <a:cubicBezTo>
                    <a:pt x="2234873" y="3713758"/>
                    <a:pt x="3176962" y="3713758"/>
                    <a:pt x="3393467" y="3713758"/>
                  </a:cubicBezTo>
                  <a:cubicBezTo>
                    <a:pt x="3574862" y="3715028"/>
                    <a:pt x="3756258" y="3713758"/>
                    <a:pt x="3937654" y="3715028"/>
                  </a:cubicBezTo>
                  <a:cubicBezTo>
                    <a:pt x="4072239" y="3715028"/>
                    <a:pt x="4206822" y="3717569"/>
                    <a:pt x="4341407" y="3716299"/>
                  </a:cubicBezTo>
                  <a:cubicBezTo>
                    <a:pt x="4622278" y="3716299"/>
                    <a:pt x="4903149" y="3713758"/>
                    <a:pt x="5184020" y="3715028"/>
                  </a:cubicBezTo>
                  <a:cubicBezTo>
                    <a:pt x="5611178" y="3716299"/>
                    <a:pt x="6038336" y="3720108"/>
                    <a:pt x="6465495" y="3722649"/>
                  </a:cubicBezTo>
                  <a:cubicBezTo>
                    <a:pt x="6605930" y="3723919"/>
                    <a:pt x="6746366" y="3722649"/>
                    <a:pt x="6886801" y="3721378"/>
                  </a:cubicBezTo>
                  <a:cubicBezTo>
                    <a:pt x="7009682" y="3720108"/>
                    <a:pt x="7132564" y="3720108"/>
                    <a:pt x="7245618" y="3726458"/>
                  </a:cubicBezTo>
                  <a:cubicBezTo>
                    <a:pt x="7258318" y="3728999"/>
                    <a:pt x="7267208" y="3722649"/>
                    <a:pt x="7268478" y="3708678"/>
                  </a:cubicBezTo>
                  <a:cubicBezTo>
                    <a:pt x="7269748" y="3693439"/>
                    <a:pt x="7271018" y="3678199"/>
                    <a:pt x="7271018" y="3641338"/>
                  </a:cubicBezTo>
                  <a:cubicBezTo>
                    <a:pt x="7273558" y="3542762"/>
                    <a:pt x="7276098" y="1585742"/>
                    <a:pt x="7278638" y="1487166"/>
                  </a:cubicBezTo>
                  <a:cubicBezTo>
                    <a:pt x="7279908" y="1449475"/>
                    <a:pt x="7279908" y="1411784"/>
                    <a:pt x="7279908" y="1376993"/>
                  </a:cubicBezTo>
                  <a:cubicBezTo>
                    <a:pt x="7281178" y="1278417"/>
                    <a:pt x="7282448" y="1179841"/>
                    <a:pt x="7283718" y="1078366"/>
                  </a:cubicBezTo>
                  <a:cubicBezTo>
                    <a:pt x="7284988" y="962394"/>
                    <a:pt x="7284988" y="849322"/>
                    <a:pt x="7284988" y="733350"/>
                  </a:cubicBezTo>
                  <a:cubicBezTo>
                    <a:pt x="7284988" y="695660"/>
                    <a:pt x="7286258" y="657969"/>
                    <a:pt x="7286258" y="623177"/>
                  </a:cubicBezTo>
                  <a:cubicBezTo>
                    <a:pt x="7286258" y="527501"/>
                    <a:pt x="7284988" y="434724"/>
                    <a:pt x="7286258" y="339047"/>
                  </a:cubicBezTo>
                  <a:cubicBezTo>
                    <a:pt x="7290068" y="240471"/>
                    <a:pt x="7293878" y="101305"/>
                    <a:pt x="7281178" y="38100"/>
                  </a:cubicBezTo>
                  <a:close/>
                </a:path>
              </a:pathLst>
            </a:custGeom>
            <a:solidFill>
              <a:srgbClr val="969200"/>
            </a:solidFill>
          </p:spPr>
        </p:sp>
      </p:grpSp>
      <p:sp>
        <p:nvSpPr>
          <p:cNvPr name="TextBox 5" id="5"/>
          <p:cNvSpPr txBox="true"/>
          <p:nvPr/>
        </p:nvSpPr>
        <p:spPr>
          <a:xfrm rot="0">
            <a:off x="3399724" y="3316113"/>
            <a:ext cx="11942125" cy="5546725"/>
          </a:xfrm>
          <a:prstGeom prst="rect">
            <a:avLst/>
          </a:prstGeom>
        </p:spPr>
        <p:txBody>
          <a:bodyPr anchor="t" rtlCol="false" tIns="0" lIns="0" bIns="0" rIns="0">
            <a:spAutoFit/>
          </a:bodyPr>
          <a:lstStyle/>
          <a:p>
            <a:pPr algn="just">
              <a:lnSpc>
                <a:spcPts val="4399"/>
              </a:lnSpc>
            </a:pPr>
            <a:r>
              <a:rPr lang="en-US" sz="3999">
                <a:solidFill>
                  <a:srgbClr val="FFFFFF"/>
                </a:solidFill>
                <a:latin typeface="Glacial Indifference"/>
              </a:rPr>
              <a:t> Berdasarkan latar belakang diatas, adapun rumusan masalah yaitu :</a:t>
            </a:r>
          </a:p>
          <a:p>
            <a:pPr algn="just" marL="863598" indent="-431799" lvl="1">
              <a:lnSpc>
                <a:spcPts val="4399"/>
              </a:lnSpc>
              <a:buFont typeface="Arial"/>
              <a:buChar char="•"/>
            </a:pPr>
            <a:r>
              <a:rPr lang="en-US" sz="3999">
                <a:solidFill>
                  <a:srgbClr val="FFFFFF"/>
                </a:solidFill>
                <a:latin typeface="Glacial Indifference"/>
              </a:rPr>
              <a:t>Bagaimana rancangan sistem dalam rancang bangun AI Color Detector? </a:t>
            </a:r>
          </a:p>
          <a:p>
            <a:pPr algn="just" marL="863598" indent="-431799" lvl="1">
              <a:lnSpc>
                <a:spcPts val="4399"/>
              </a:lnSpc>
              <a:buFont typeface="Arial"/>
              <a:buChar char="•"/>
            </a:pPr>
            <a:r>
              <a:rPr lang="en-US" sz="3999">
                <a:solidFill>
                  <a:srgbClr val="FFFFFF"/>
                </a:solidFill>
                <a:latin typeface="Glacial Indifference"/>
              </a:rPr>
              <a:t>Bagaimana membuat dan mengimplementasikan fungsi dan fitur yang dibutuhkan dalam membangun AI Color Detector?</a:t>
            </a:r>
          </a:p>
          <a:p>
            <a:pPr algn="just" marL="863598" indent="-431799" lvl="1">
              <a:lnSpc>
                <a:spcPts val="4399"/>
              </a:lnSpc>
              <a:buFont typeface="Arial"/>
              <a:buChar char="•"/>
            </a:pPr>
            <a:r>
              <a:rPr lang="en-US" sz="3999">
                <a:solidFill>
                  <a:srgbClr val="FFFFFF"/>
                </a:solidFill>
                <a:latin typeface="Glacial Indifference"/>
              </a:rPr>
              <a:t>Bagaimana hasil dari evaluasi pada rancangan AI Color Detector?</a:t>
            </a:r>
          </a:p>
          <a:p>
            <a:pPr algn="just" marL="0" indent="0" lvl="0">
              <a:lnSpc>
                <a:spcPts val="4399"/>
              </a:lnSpc>
            </a:pPr>
          </a:p>
        </p:txBody>
      </p:sp>
      <p:sp>
        <p:nvSpPr>
          <p:cNvPr name="Freeform 6" id="6"/>
          <p:cNvSpPr/>
          <p:nvPr/>
        </p:nvSpPr>
        <p:spPr>
          <a:xfrm flipH="false" flipV="false" rot="0">
            <a:off x="14967567" y="833296"/>
            <a:ext cx="2291733" cy="2291733"/>
          </a:xfrm>
          <a:custGeom>
            <a:avLst/>
            <a:gdLst/>
            <a:ahLst/>
            <a:cxnLst/>
            <a:rect r="r" b="b" t="t" l="l"/>
            <a:pathLst>
              <a:path h="2291733" w="2291733">
                <a:moveTo>
                  <a:pt x="0" y="0"/>
                </a:moveTo>
                <a:lnTo>
                  <a:pt x="2291733" y="0"/>
                </a:lnTo>
                <a:lnTo>
                  <a:pt x="2291733" y="2291733"/>
                </a:lnTo>
                <a:lnTo>
                  <a:pt x="0" y="2291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946151" y="1734379"/>
            <a:ext cx="12395698" cy="1390650"/>
          </a:xfrm>
          <a:prstGeom prst="rect">
            <a:avLst/>
          </a:prstGeom>
        </p:spPr>
        <p:txBody>
          <a:bodyPr anchor="t" rtlCol="false" tIns="0" lIns="0" bIns="0" rIns="0">
            <a:spAutoFit/>
          </a:bodyPr>
          <a:lstStyle/>
          <a:p>
            <a:pPr algn="ctr" marL="0" indent="0" lvl="0">
              <a:lnSpc>
                <a:spcPts val="9900"/>
              </a:lnSpc>
            </a:pPr>
            <a:r>
              <a:rPr lang="en-US" sz="9000">
                <a:solidFill>
                  <a:srgbClr val="F3F4E7"/>
                </a:solidFill>
                <a:latin typeface="Jingleberry Bold"/>
              </a:rPr>
              <a:t>Rumusan Masalah</a:t>
            </a:r>
          </a:p>
        </p:txBody>
      </p:sp>
      <p:sp>
        <p:nvSpPr>
          <p:cNvPr name="Freeform 8" id="8"/>
          <p:cNvSpPr/>
          <p:nvPr/>
        </p:nvSpPr>
        <p:spPr>
          <a:xfrm flipH="false" flipV="false" rot="0">
            <a:off x="16278052" y="2439229"/>
            <a:ext cx="1298267" cy="1298267"/>
          </a:xfrm>
          <a:custGeom>
            <a:avLst/>
            <a:gdLst/>
            <a:ahLst/>
            <a:cxnLst/>
            <a:rect r="r" b="b" t="t" l="l"/>
            <a:pathLst>
              <a:path h="1298267" w="1298267">
                <a:moveTo>
                  <a:pt x="0" y="0"/>
                </a:moveTo>
                <a:lnTo>
                  <a:pt x="1298267" y="0"/>
                </a:lnTo>
                <a:lnTo>
                  <a:pt x="1298267" y="1298266"/>
                </a:lnTo>
                <a:lnTo>
                  <a:pt x="0" y="12982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969200"/>
        </a:solidFill>
      </p:bgPr>
    </p:bg>
    <p:spTree>
      <p:nvGrpSpPr>
        <p:cNvPr id="1" name=""/>
        <p:cNvGrpSpPr/>
        <p:nvPr/>
      </p:nvGrpSpPr>
      <p:grpSpPr>
        <a:xfrm>
          <a:off x="0" y="0"/>
          <a:ext cx="0" cy="0"/>
          <a:chOff x="0" y="0"/>
          <a:chExt cx="0" cy="0"/>
        </a:xfrm>
      </p:grpSpPr>
      <p:sp>
        <p:nvSpPr>
          <p:cNvPr name="Freeform 2" id="2"/>
          <p:cNvSpPr/>
          <p:nvPr/>
        </p:nvSpPr>
        <p:spPr>
          <a:xfrm flipH="false" flipV="false" rot="0">
            <a:off x="0" y="5143500"/>
            <a:ext cx="11190178" cy="11251550"/>
          </a:xfrm>
          <a:custGeom>
            <a:avLst/>
            <a:gdLst/>
            <a:ahLst/>
            <a:cxnLst/>
            <a:rect r="r" b="b" t="t" l="l"/>
            <a:pathLst>
              <a:path h="11251550" w="11190178">
                <a:moveTo>
                  <a:pt x="0" y="0"/>
                </a:moveTo>
                <a:lnTo>
                  <a:pt x="11190178" y="0"/>
                </a:lnTo>
                <a:lnTo>
                  <a:pt x="11190178" y="11251550"/>
                </a:lnTo>
                <a:lnTo>
                  <a:pt x="0" y="112515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090760"/>
            <a:ext cx="16230600" cy="8105481"/>
            <a:chOff x="0" y="0"/>
            <a:chExt cx="7456859" cy="3723918"/>
          </a:xfrm>
        </p:grpSpPr>
        <p:sp>
          <p:nvSpPr>
            <p:cNvPr name="Freeform 4" id="4"/>
            <p:cNvSpPr/>
            <p:nvPr/>
          </p:nvSpPr>
          <p:spPr>
            <a:xfrm flipH="false" flipV="false" rot="0">
              <a:off x="0" y="-3810"/>
              <a:ext cx="7460669" cy="3728999"/>
            </a:xfrm>
            <a:custGeom>
              <a:avLst/>
              <a:gdLst/>
              <a:ahLst/>
              <a:cxnLst/>
              <a:rect r="r" b="b" t="t" l="l"/>
              <a:pathLst>
                <a:path h="3728999" w="7460669">
                  <a:moveTo>
                    <a:pt x="7447969" y="38100"/>
                  </a:moveTo>
                  <a:cubicBezTo>
                    <a:pt x="7446699" y="34290"/>
                    <a:pt x="7446699" y="30480"/>
                    <a:pt x="7446699" y="25400"/>
                  </a:cubicBezTo>
                  <a:cubicBezTo>
                    <a:pt x="7446699" y="11430"/>
                    <a:pt x="7442889" y="6350"/>
                    <a:pt x="7428919" y="5080"/>
                  </a:cubicBezTo>
                  <a:cubicBezTo>
                    <a:pt x="7356629" y="3810"/>
                    <a:pt x="7212933" y="0"/>
                    <a:pt x="7075225" y="5080"/>
                  </a:cubicBezTo>
                  <a:cubicBezTo>
                    <a:pt x="6817769" y="12700"/>
                    <a:pt x="6566302" y="13970"/>
                    <a:pt x="6308846" y="13970"/>
                  </a:cubicBezTo>
                  <a:cubicBezTo>
                    <a:pt x="5919670" y="13970"/>
                    <a:pt x="5536481" y="10160"/>
                    <a:pt x="5147305" y="8890"/>
                  </a:cubicBezTo>
                  <a:cubicBezTo>
                    <a:pt x="4955710" y="7620"/>
                    <a:pt x="4770103" y="7620"/>
                    <a:pt x="4578509" y="8890"/>
                  </a:cubicBezTo>
                  <a:cubicBezTo>
                    <a:pt x="4368952" y="8890"/>
                    <a:pt x="4165383" y="11430"/>
                    <a:pt x="3955826" y="12700"/>
                  </a:cubicBezTo>
                  <a:cubicBezTo>
                    <a:pt x="3800156" y="13970"/>
                    <a:pt x="3650472" y="12700"/>
                    <a:pt x="3494801" y="16510"/>
                  </a:cubicBezTo>
                  <a:cubicBezTo>
                    <a:pt x="3339131" y="20320"/>
                    <a:pt x="2662563" y="20320"/>
                    <a:pt x="2506892" y="19050"/>
                  </a:cubicBezTo>
                  <a:cubicBezTo>
                    <a:pt x="2411095" y="17780"/>
                    <a:pt x="2099754" y="21590"/>
                    <a:pt x="2003957" y="21590"/>
                  </a:cubicBezTo>
                  <a:cubicBezTo>
                    <a:pt x="1878223" y="21590"/>
                    <a:pt x="1746501" y="22860"/>
                    <a:pt x="1620767" y="21590"/>
                  </a:cubicBezTo>
                  <a:cubicBezTo>
                    <a:pt x="1471084" y="20320"/>
                    <a:pt x="1321401" y="19050"/>
                    <a:pt x="1171718" y="25400"/>
                  </a:cubicBezTo>
                  <a:cubicBezTo>
                    <a:pt x="1022035" y="31750"/>
                    <a:pt x="872351" y="31750"/>
                    <a:pt x="722668" y="29210"/>
                  </a:cubicBezTo>
                  <a:cubicBezTo>
                    <a:pt x="566997" y="26670"/>
                    <a:pt x="417314" y="25400"/>
                    <a:pt x="261644" y="24130"/>
                  </a:cubicBezTo>
                  <a:cubicBezTo>
                    <a:pt x="165846" y="21590"/>
                    <a:pt x="64062" y="20320"/>
                    <a:pt x="39370" y="20320"/>
                  </a:cubicBezTo>
                  <a:cubicBezTo>
                    <a:pt x="26670" y="19050"/>
                    <a:pt x="13970" y="17780"/>
                    <a:pt x="0" y="16510"/>
                  </a:cubicBezTo>
                  <a:cubicBezTo>
                    <a:pt x="0" y="24130"/>
                    <a:pt x="0" y="29210"/>
                    <a:pt x="0" y="33020"/>
                  </a:cubicBezTo>
                  <a:cubicBezTo>
                    <a:pt x="7620" y="127399"/>
                    <a:pt x="3810" y="304256"/>
                    <a:pt x="2540" y="443422"/>
                  </a:cubicBezTo>
                  <a:cubicBezTo>
                    <a:pt x="1270" y="541997"/>
                    <a:pt x="2540" y="637674"/>
                    <a:pt x="2540" y="736250"/>
                  </a:cubicBezTo>
                  <a:cubicBezTo>
                    <a:pt x="3810" y="826128"/>
                    <a:pt x="5080" y="916006"/>
                    <a:pt x="6350" y="1005884"/>
                  </a:cubicBezTo>
                  <a:cubicBezTo>
                    <a:pt x="7620" y="1092863"/>
                    <a:pt x="6350" y="1179841"/>
                    <a:pt x="7620" y="1266820"/>
                  </a:cubicBezTo>
                  <a:cubicBezTo>
                    <a:pt x="8890" y="1400187"/>
                    <a:pt x="10160" y="1533555"/>
                    <a:pt x="11430" y="1666922"/>
                  </a:cubicBezTo>
                  <a:cubicBezTo>
                    <a:pt x="11430" y="1716210"/>
                    <a:pt x="11430" y="3623942"/>
                    <a:pt x="11430" y="3673230"/>
                  </a:cubicBezTo>
                  <a:cubicBezTo>
                    <a:pt x="11430" y="3693439"/>
                    <a:pt x="15240" y="3697249"/>
                    <a:pt x="31750" y="3701058"/>
                  </a:cubicBezTo>
                  <a:cubicBezTo>
                    <a:pt x="43180" y="3703599"/>
                    <a:pt x="54610" y="3706139"/>
                    <a:pt x="88011" y="3707408"/>
                  </a:cubicBezTo>
                  <a:cubicBezTo>
                    <a:pt x="333492" y="3708678"/>
                    <a:pt x="578972" y="3709949"/>
                    <a:pt x="824453" y="3709949"/>
                  </a:cubicBezTo>
                  <a:cubicBezTo>
                    <a:pt x="878339" y="3709949"/>
                    <a:pt x="932225" y="3709949"/>
                    <a:pt x="986111" y="3709949"/>
                  </a:cubicBezTo>
                  <a:cubicBezTo>
                    <a:pt x="1159743" y="3711219"/>
                    <a:pt x="1327389" y="3715028"/>
                    <a:pt x="1501021" y="3712489"/>
                  </a:cubicBezTo>
                  <a:cubicBezTo>
                    <a:pt x="1686628" y="3709949"/>
                    <a:pt x="1878223" y="3711219"/>
                    <a:pt x="2063830" y="3712489"/>
                  </a:cubicBezTo>
                  <a:cubicBezTo>
                    <a:pt x="2285361" y="3713758"/>
                    <a:pt x="3249321" y="3713758"/>
                    <a:pt x="3470852" y="3713758"/>
                  </a:cubicBezTo>
                  <a:cubicBezTo>
                    <a:pt x="3656460" y="3715028"/>
                    <a:pt x="3842067" y="3713758"/>
                    <a:pt x="4027674" y="3715028"/>
                  </a:cubicBezTo>
                  <a:cubicBezTo>
                    <a:pt x="4165383" y="3715028"/>
                    <a:pt x="4303091" y="3717569"/>
                    <a:pt x="4440800" y="3716299"/>
                  </a:cubicBezTo>
                  <a:cubicBezTo>
                    <a:pt x="4728192" y="3716299"/>
                    <a:pt x="5015584" y="3713758"/>
                    <a:pt x="5302976" y="3715028"/>
                  </a:cubicBezTo>
                  <a:cubicBezTo>
                    <a:pt x="5740050" y="3716299"/>
                    <a:pt x="6177126" y="3720108"/>
                    <a:pt x="6614200" y="3722649"/>
                  </a:cubicBezTo>
                  <a:cubicBezTo>
                    <a:pt x="6757897" y="3723919"/>
                    <a:pt x="6901593" y="3722649"/>
                    <a:pt x="7045289" y="3721378"/>
                  </a:cubicBezTo>
                  <a:cubicBezTo>
                    <a:pt x="7171022" y="3720108"/>
                    <a:pt x="7296756" y="3720108"/>
                    <a:pt x="7412410" y="3726458"/>
                  </a:cubicBezTo>
                  <a:cubicBezTo>
                    <a:pt x="7425110" y="3728999"/>
                    <a:pt x="7434000" y="3722649"/>
                    <a:pt x="7435269" y="3708678"/>
                  </a:cubicBezTo>
                  <a:cubicBezTo>
                    <a:pt x="7436539" y="3693439"/>
                    <a:pt x="7437810" y="3678199"/>
                    <a:pt x="7437810" y="3641338"/>
                  </a:cubicBezTo>
                  <a:cubicBezTo>
                    <a:pt x="7440350" y="3542762"/>
                    <a:pt x="7442889" y="1585742"/>
                    <a:pt x="7445429" y="1487166"/>
                  </a:cubicBezTo>
                  <a:cubicBezTo>
                    <a:pt x="7446700" y="1449475"/>
                    <a:pt x="7446700" y="1411784"/>
                    <a:pt x="7446700" y="1376993"/>
                  </a:cubicBezTo>
                  <a:cubicBezTo>
                    <a:pt x="7447969" y="1278417"/>
                    <a:pt x="7449239" y="1179841"/>
                    <a:pt x="7450510" y="1078366"/>
                  </a:cubicBezTo>
                  <a:cubicBezTo>
                    <a:pt x="7451779" y="962394"/>
                    <a:pt x="7451779" y="849322"/>
                    <a:pt x="7451779" y="733350"/>
                  </a:cubicBezTo>
                  <a:cubicBezTo>
                    <a:pt x="7451779" y="695660"/>
                    <a:pt x="7453050" y="657969"/>
                    <a:pt x="7453050" y="623177"/>
                  </a:cubicBezTo>
                  <a:cubicBezTo>
                    <a:pt x="7453050" y="527501"/>
                    <a:pt x="7451779" y="434724"/>
                    <a:pt x="7453050" y="339047"/>
                  </a:cubicBezTo>
                  <a:cubicBezTo>
                    <a:pt x="7456860" y="240471"/>
                    <a:pt x="7460669" y="101305"/>
                    <a:pt x="7447969" y="38100"/>
                  </a:cubicBezTo>
                  <a:close/>
                </a:path>
              </a:pathLst>
            </a:custGeom>
            <a:solidFill>
              <a:srgbClr val="F3F4E7"/>
            </a:solidFill>
          </p:spPr>
        </p:sp>
      </p:grpSp>
      <p:sp>
        <p:nvSpPr>
          <p:cNvPr name="TextBox 5" id="5"/>
          <p:cNvSpPr txBox="true"/>
          <p:nvPr/>
        </p:nvSpPr>
        <p:spPr>
          <a:xfrm rot="0">
            <a:off x="2282334" y="2848546"/>
            <a:ext cx="13662086" cy="5608884"/>
          </a:xfrm>
          <a:prstGeom prst="rect">
            <a:avLst/>
          </a:prstGeom>
        </p:spPr>
        <p:txBody>
          <a:bodyPr anchor="t" rtlCol="false" tIns="0" lIns="0" bIns="0" rIns="0">
            <a:spAutoFit/>
          </a:bodyPr>
          <a:lstStyle/>
          <a:p>
            <a:pPr algn="just" marL="624904" indent="-312452" lvl="1">
              <a:lnSpc>
                <a:spcPts val="3183"/>
              </a:lnSpc>
              <a:buFont typeface="Arial"/>
              <a:buChar char="•"/>
            </a:pPr>
            <a:r>
              <a:rPr lang="en-US" sz="2894">
                <a:solidFill>
                  <a:srgbClr val="DC6874"/>
                </a:solidFill>
                <a:latin typeface="Glacial Indifference"/>
              </a:rPr>
              <a:t>Pengenalan Warna: Fungsi utama AI Color Detector adalah mengidentifikasi dan membedakan berbagai warna dalam gambar atau lingkungan visual.</a:t>
            </a:r>
          </a:p>
          <a:p>
            <a:pPr algn="just" marL="624904" indent="-312452" lvl="1">
              <a:lnSpc>
                <a:spcPts val="3183"/>
              </a:lnSpc>
              <a:buFont typeface="Arial"/>
              <a:buChar char="•"/>
            </a:pPr>
            <a:r>
              <a:rPr lang="en-US" sz="2894">
                <a:solidFill>
                  <a:srgbClr val="DC6874"/>
                </a:solidFill>
                <a:latin typeface="Glacial Indifference"/>
              </a:rPr>
              <a:t>Koreksi Warna: Dalam desain grafis dan pengolahan gambar, AI Color Detector digunakan untuk koreksi warna, memastikan kualitas gambar yang optimal</a:t>
            </a:r>
          </a:p>
          <a:p>
            <a:pPr algn="just" marL="624904" indent="-312452" lvl="1">
              <a:lnSpc>
                <a:spcPts val="3183"/>
              </a:lnSpc>
              <a:buFont typeface="Arial"/>
              <a:buChar char="•"/>
            </a:pPr>
            <a:r>
              <a:rPr lang="en-US" sz="2894">
                <a:solidFill>
                  <a:srgbClr val="DC6874"/>
                </a:solidFill>
                <a:latin typeface="Glacial Indifference"/>
              </a:rPr>
              <a:t>Pemantauan Kualitas Produk: Dalam industri manufaktur, AI Color Detector digunakan untuk memastikan produk memenuhi standar kualitas warna yang ditentukan.</a:t>
            </a:r>
          </a:p>
          <a:p>
            <a:pPr algn="just" marL="624904" indent="-312452" lvl="1">
              <a:lnSpc>
                <a:spcPts val="3183"/>
              </a:lnSpc>
              <a:buFont typeface="Arial"/>
              <a:buChar char="•"/>
            </a:pPr>
            <a:r>
              <a:rPr lang="en-US" sz="2894">
                <a:solidFill>
                  <a:srgbClr val="DC6874"/>
                </a:solidFill>
                <a:latin typeface="Glacial Indifference"/>
              </a:rPr>
              <a:t>Analisis Gambar Medis: Di bidang medis, detektor warna AI membantu dalam analisis citra medis, memungkinkan diagnosis dan perawatan yang lebih baik</a:t>
            </a:r>
          </a:p>
          <a:p>
            <a:pPr algn="just" marL="624904" indent="-312452" lvl="1">
              <a:lnSpc>
                <a:spcPts val="3183"/>
              </a:lnSpc>
              <a:buFont typeface="Arial"/>
              <a:buChar char="•"/>
            </a:pPr>
            <a:r>
              <a:rPr lang="en-US" sz="2894">
                <a:solidFill>
                  <a:srgbClr val="DC6874"/>
                </a:solidFill>
                <a:latin typeface="Glacial Indifference"/>
              </a:rPr>
              <a:t>Desain Mode dan Seni: Dalam desain mode dan seni, AI Color Detector digunakan untuk pemilihan warna, palet, dan memastikan konsistensi warna dalam karya seni.</a:t>
            </a:r>
          </a:p>
          <a:p>
            <a:pPr algn="just" marL="624904" indent="-312452" lvl="1">
              <a:lnSpc>
                <a:spcPts val="3183"/>
              </a:lnSpc>
              <a:buFont typeface="Arial"/>
              <a:buChar char="•"/>
            </a:pPr>
            <a:r>
              <a:rPr lang="en-US" sz="2894">
                <a:solidFill>
                  <a:srgbClr val="DC6874"/>
                </a:solidFill>
                <a:latin typeface="Glacial Indifference"/>
              </a:rPr>
              <a:t>Pengembangan Aplikasi AI: AI Color Detector digunakan sebagai elemen penting dalam pengembangan aplikasi AI yang melibatkan pemahaman konteks visual</a:t>
            </a:r>
          </a:p>
          <a:p>
            <a:pPr algn="just" marL="0" indent="0" lvl="0">
              <a:lnSpc>
                <a:spcPts val="3183"/>
              </a:lnSpc>
            </a:pPr>
          </a:p>
        </p:txBody>
      </p:sp>
      <p:sp>
        <p:nvSpPr>
          <p:cNvPr name="TextBox 6" id="6"/>
          <p:cNvSpPr txBox="true"/>
          <p:nvPr/>
        </p:nvSpPr>
        <p:spPr>
          <a:xfrm rot="0">
            <a:off x="2946151" y="1232268"/>
            <a:ext cx="12395698" cy="1390650"/>
          </a:xfrm>
          <a:prstGeom prst="rect">
            <a:avLst/>
          </a:prstGeom>
        </p:spPr>
        <p:txBody>
          <a:bodyPr anchor="t" rtlCol="false" tIns="0" lIns="0" bIns="0" rIns="0">
            <a:spAutoFit/>
          </a:bodyPr>
          <a:lstStyle/>
          <a:p>
            <a:pPr algn="ctr" marL="0" indent="0" lvl="0">
              <a:lnSpc>
                <a:spcPts val="9900"/>
              </a:lnSpc>
            </a:pPr>
            <a:r>
              <a:rPr lang="en-US" sz="9000">
                <a:solidFill>
                  <a:srgbClr val="6E9277"/>
                </a:solidFill>
                <a:latin typeface="Jingleberry Bold"/>
              </a:rPr>
              <a:t>Tujuan Penelitian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3F4E7"/>
        </a:solidFill>
      </p:bgPr>
    </p:bg>
    <p:spTree>
      <p:nvGrpSpPr>
        <p:cNvPr id="1" name=""/>
        <p:cNvGrpSpPr/>
        <p:nvPr/>
      </p:nvGrpSpPr>
      <p:grpSpPr>
        <a:xfrm>
          <a:off x="0" y="0"/>
          <a:ext cx="0" cy="0"/>
          <a:chOff x="0" y="0"/>
          <a:chExt cx="0" cy="0"/>
        </a:xfrm>
      </p:grpSpPr>
      <p:sp>
        <p:nvSpPr>
          <p:cNvPr name="Freeform 2" id="2"/>
          <p:cNvSpPr/>
          <p:nvPr/>
        </p:nvSpPr>
        <p:spPr>
          <a:xfrm flipH="false" flipV="false" rot="0">
            <a:off x="-1733881" y="6981181"/>
            <a:ext cx="4183183" cy="4183183"/>
          </a:xfrm>
          <a:custGeom>
            <a:avLst/>
            <a:gdLst/>
            <a:ahLst/>
            <a:cxnLst/>
            <a:rect r="r" b="b" t="t" l="l"/>
            <a:pathLst>
              <a:path h="4183183" w="4183183">
                <a:moveTo>
                  <a:pt x="0" y="0"/>
                </a:moveTo>
                <a:lnTo>
                  <a:pt x="4183183" y="0"/>
                </a:lnTo>
                <a:lnTo>
                  <a:pt x="4183183" y="4183183"/>
                </a:lnTo>
                <a:lnTo>
                  <a:pt x="0" y="4183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33881" y="4869207"/>
            <a:ext cx="3179647" cy="3104492"/>
          </a:xfrm>
          <a:custGeom>
            <a:avLst/>
            <a:gdLst/>
            <a:ahLst/>
            <a:cxnLst/>
            <a:rect r="r" b="b" t="t" l="l"/>
            <a:pathLst>
              <a:path h="3104492" w="3179647">
                <a:moveTo>
                  <a:pt x="0" y="0"/>
                </a:moveTo>
                <a:lnTo>
                  <a:pt x="3179647" y="0"/>
                </a:lnTo>
                <a:lnTo>
                  <a:pt x="3179647" y="3104492"/>
                </a:lnTo>
                <a:lnTo>
                  <a:pt x="0" y="31044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946151" y="1079500"/>
            <a:ext cx="12395698" cy="1390650"/>
          </a:xfrm>
          <a:prstGeom prst="rect">
            <a:avLst/>
          </a:prstGeom>
        </p:spPr>
        <p:txBody>
          <a:bodyPr anchor="t" rtlCol="false" tIns="0" lIns="0" bIns="0" rIns="0">
            <a:spAutoFit/>
          </a:bodyPr>
          <a:lstStyle/>
          <a:p>
            <a:pPr algn="ctr" marL="0" indent="0" lvl="0">
              <a:lnSpc>
                <a:spcPts val="9900"/>
              </a:lnSpc>
            </a:pPr>
            <a:r>
              <a:rPr lang="en-US" sz="9000">
                <a:solidFill>
                  <a:srgbClr val="D34A24"/>
                </a:solidFill>
                <a:latin typeface="Jingleberry Bold"/>
              </a:rPr>
              <a:t>Konsep Color Detector</a:t>
            </a:r>
          </a:p>
        </p:txBody>
      </p:sp>
      <p:sp>
        <p:nvSpPr>
          <p:cNvPr name="TextBox 5" id="5"/>
          <p:cNvSpPr txBox="true"/>
          <p:nvPr/>
        </p:nvSpPr>
        <p:spPr>
          <a:xfrm rot="0">
            <a:off x="2946151" y="3153956"/>
            <a:ext cx="12395698" cy="5257000"/>
          </a:xfrm>
          <a:prstGeom prst="rect">
            <a:avLst/>
          </a:prstGeom>
        </p:spPr>
        <p:txBody>
          <a:bodyPr anchor="t" rtlCol="false" tIns="0" lIns="0" bIns="0" rIns="0">
            <a:spAutoFit/>
          </a:bodyPr>
          <a:lstStyle/>
          <a:p>
            <a:pPr algn="ctr">
              <a:lnSpc>
                <a:spcPts val="5928"/>
              </a:lnSpc>
            </a:pPr>
            <a:r>
              <a:rPr lang="en-US" sz="5389">
                <a:solidFill>
                  <a:srgbClr val="6E9277"/>
                </a:solidFill>
                <a:latin typeface="Glacial Indifference"/>
              </a:rPr>
              <a:t>Detektor warna adalah aplikasi yang dapat mendeteksi warna melalui kamera. Ini adalah program komputer yang dirancang untuk mendukung pengguna dalam mengidentifikasi warna secara real-time.</a:t>
            </a:r>
          </a:p>
          <a:p>
            <a:pPr algn="ctr" marL="0" indent="0" lvl="0">
              <a:lnSpc>
                <a:spcPts val="5928"/>
              </a:lnSpc>
            </a:pPr>
          </a:p>
        </p:txBody>
      </p:sp>
      <p:sp>
        <p:nvSpPr>
          <p:cNvPr name="Freeform 6" id="6"/>
          <p:cNvSpPr/>
          <p:nvPr/>
        </p:nvSpPr>
        <p:spPr>
          <a:xfrm flipH="false" flipV="false" rot="0">
            <a:off x="13776532" y="-2398833"/>
            <a:ext cx="4183183" cy="4183183"/>
          </a:xfrm>
          <a:custGeom>
            <a:avLst/>
            <a:gdLst/>
            <a:ahLst/>
            <a:cxnLst/>
            <a:rect r="r" b="b" t="t" l="l"/>
            <a:pathLst>
              <a:path h="4183183" w="4183183">
                <a:moveTo>
                  <a:pt x="0" y="0"/>
                </a:moveTo>
                <a:lnTo>
                  <a:pt x="4183183" y="0"/>
                </a:lnTo>
                <a:lnTo>
                  <a:pt x="4183183" y="4183183"/>
                </a:lnTo>
                <a:lnTo>
                  <a:pt x="0" y="4183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6698176" y="-453696"/>
            <a:ext cx="3179647" cy="3104492"/>
          </a:xfrm>
          <a:custGeom>
            <a:avLst/>
            <a:gdLst/>
            <a:ahLst/>
            <a:cxnLst/>
            <a:rect r="r" b="b" t="t" l="l"/>
            <a:pathLst>
              <a:path h="3104492" w="3179647">
                <a:moveTo>
                  <a:pt x="3179648" y="0"/>
                </a:moveTo>
                <a:lnTo>
                  <a:pt x="0" y="0"/>
                </a:lnTo>
                <a:lnTo>
                  <a:pt x="0" y="3104492"/>
                </a:lnTo>
                <a:lnTo>
                  <a:pt x="3179648" y="3104492"/>
                </a:lnTo>
                <a:lnTo>
                  <a:pt x="317964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C7F72"/>
        </a:solidFill>
      </p:bgPr>
    </p:bg>
    <p:spTree>
      <p:nvGrpSpPr>
        <p:cNvPr id="1" name=""/>
        <p:cNvGrpSpPr/>
        <p:nvPr/>
      </p:nvGrpSpPr>
      <p:grpSpPr>
        <a:xfrm>
          <a:off x="0" y="0"/>
          <a:ext cx="0" cy="0"/>
          <a:chOff x="0" y="0"/>
          <a:chExt cx="0" cy="0"/>
        </a:xfrm>
      </p:grpSpPr>
      <p:sp>
        <p:nvSpPr>
          <p:cNvPr name="Freeform 2" id="2"/>
          <p:cNvSpPr/>
          <p:nvPr/>
        </p:nvSpPr>
        <p:spPr>
          <a:xfrm flipH="true" flipV="true" rot="0">
            <a:off x="13722971" y="5721971"/>
            <a:ext cx="4565029" cy="4565029"/>
          </a:xfrm>
          <a:custGeom>
            <a:avLst/>
            <a:gdLst/>
            <a:ahLst/>
            <a:cxnLst/>
            <a:rect r="r" b="b" t="t" l="l"/>
            <a:pathLst>
              <a:path h="4565029" w="4565029">
                <a:moveTo>
                  <a:pt x="4565029" y="4565029"/>
                </a:moveTo>
                <a:lnTo>
                  <a:pt x="0" y="4565029"/>
                </a:lnTo>
                <a:lnTo>
                  <a:pt x="0" y="0"/>
                </a:lnTo>
                <a:lnTo>
                  <a:pt x="4565029" y="0"/>
                </a:lnTo>
                <a:lnTo>
                  <a:pt x="4565029" y="4565029"/>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614333" y="3450683"/>
            <a:ext cx="13059335" cy="5807617"/>
            <a:chOff x="0" y="0"/>
            <a:chExt cx="6247382" cy="2778274"/>
          </a:xfrm>
        </p:grpSpPr>
        <p:sp>
          <p:nvSpPr>
            <p:cNvPr name="Freeform 4" id="4"/>
            <p:cNvSpPr/>
            <p:nvPr/>
          </p:nvSpPr>
          <p:spPr>
            <a:xfrm flipH="false" flipV="false" rot="0">
              <a:off x="0" y="-3810"/>
              <a:ext cx="6251192" cy="2783354"/>
            </a:xfrm>
            <a:custGeom>
              <a:avLst/>
              <a:gdLst/>
              <a:ahLst/>
              <a:cxnLst/>
              <a:rect r="r" b="b" t="t" l="l"/>
              <a:pathLst>
                <a:path h="2783354" w="6251192">
                  <a:moveTo>
                    <a:pt x="6238492" y="38100"/>
                  </a:moveTo>
                  <a:cubicBezTo>
                    <a:pt x="6237222" y="34290"/>
                    <a:pt x="6237222" y="30480"/>
                    <a:pt x="6237222" y="25400"/>
                  </a:cubicBezTo>
                  <a:cubicBezTo>
                    <a:pt x="6237222" y="11430"/>
                    <a:pt x="6233413" y="6350"/>
                    <a:pt x="6219442" y="5080"/>
                  </a:cubicBezTo>
                  <a:cubicBezTo>
                    <a:pt x="6156148" y="3810"/>
                    <a:pt x="6036095" y="0"/>
                    <a:pt x="5921043" y="5080"/>
                  </a:cubicBezTo>
                  <a:cubicBezTo>
                    <a:pt x="5705946" y="12700"/>
                    <a:pt x="5495852" y="13970"/>
                    <a:pt x="5280755" y="13970"/>
                  </a:cubicBezTo>
                  <a:cubicBezTo>
                    <a:pt x="4955610" y="13970"/>
                    <a:pt x="4635466" y="10160"/>
                    <a:pt x="4310320" y="8890"/>
                  </a:cubicBezTo>
                  <a:cubicBezTo>
                    <a:pt x="4150248" y="7620"/>
                    <a:pt x="3995179" y="7620"/>
                    <a:pt x="3835107" y="8890"/>
                  </a:cubicBezTo>
                  <a:cubicBezTo>
                    <a:pt x="3660028" y="8890"/>
                    <a:pt x="3489952" y="11430"/>
                    <a:pt x="3314873" y="12700"/>
                  </a:cubicBezTo>
                  <a:cubicBezTo>
                    <a:pt x="3184815" y="13970"/>
                    <a:pt x="3059759" y="12700"/>
                    <a:pt x="2929700" y="16510"/>
                  </a:cubicBezTo>
                  <a:cubicBezTo>
                    <a:pt x="2799642" y="20320"/>
                    <a:pt x="2234388" y="20320"/>
                    <a:pt x="2104330" y="19050"/>
                  </a:cubicBezTo>
                  <a:cubicBezTo>
                    <a:pt x="2024294" y="17780"/>
                    <a:pt x="1764177" y="21590"/>
                    <a:pt x="1684142" y="21590"/>
                  </a:cubicBezTo>
                  <a:cubicBezTo>
                    <a:pt x="1579094" y="21590"/>
                    <a:pt x="1469045" y="22860"/>
                    <a:pt x="1363998" y="21590"/>
                  </a:cubicBezTo>
                  <a:cubicBezTo>
                    <a:pt x="1238942" y="20320"/>
                    <a:pt x="1113885" y="19050"/>
                    <a:pt x="988829" y="25400"/>
                  </a:cubicBezTo>
                  <a:cubicBezTo>
                    <a:pt x="863773" y="31750"/>
                    <a:pt x="738717" y="31750"/>
                    <a:pt x="613661" y="29210"/>
                  </a:cubicBezTo>
                  <a:cubicBezTo>
                    <a:pt x="483603" y="26670"/>
                    <a:pt x="358547" y="25400"/>
                    <a:pt x="228488" y="24130"/>
                  </a:cubicBezTo>
                  <a:cubicBezTo>
                    <a:pt x="148452" y="21590"/>
                    <a:pt x="63414" y="20320"/>
                    <a:pt x="39370" y="20320"/>
                  </a:cubicBezTo>
                  <a:cubicBezTo>
                    <a:pt x="26670" y="19050"/>
                    <a:pt x="13970" y="17780"/>
                    <a:pt x="0" y="16510"/>
                  </a:cubicBezTo>
                  <a:cubicBezTo>
                    <a:pt x="0" y="24130"/>
                    <a:pt x="0" y="29210"/>
                    <a:pt x="0" y="33020"/>
                  </a:cubicBezTo>
                  <a:cubicBezTo>
                    <a:pt x="7620" y="111820"/>
                    <a:pt x="3810" y="242343"/>
                    <a:pt x="2540" y="345051"/>
                  </a:cubicBezTo>
                  <a:cubicBezTo>
                    <a:pt x="1270" y="417802"/>
                    <a:pt x="2540" y="488413"/>
                    <a:pt x="2540" y="561164"/>
                  </a:cubicBezTo>
                  <a:cubicBezTo>
                    <a:pt x="3810" y="627496"/>
                    <a:pt x="5080" y="693828"/>
                    <a:pt x="6350" y="760160"/>
                  </a:cubicBezTo>
                  <a:cubicBezTo>
                    <a:pt x="7620" y="824352"/>
                    <a:pt x="6350" y="888544"/>
                    <a:pt x="7620" y="952736"/>
                  </a:cubicBezTo>
                  <a:cubicBezTo>
                    <a:pt x="8890" y="1051164"/>
                    <a:pt x="10160" y="1149592"/>
                    <a:pt x="11430" y="1248020"/>
                  </a:cubicBezTo>
                  <a:cubicBezTo>
                    <a:pt x="11430" y="1284395"/>
                    <a:pt x="11430" y="2692342"/>
                    <a:pt x="11430" y="2728717"/>
                  </a:cubicBezTo>
                  <a:cubicBezTo>
                    <a:pt x="11430" y="2747794"/>
                    <a:pt x="15240" y="2751604"/>
                    <a:pt x="31750" y="2755414"/>
                  </a:cubicBezTo>
                  <a:cubicBezTo>
                    <a:pt x="43180" y="2757954"/>
                    <a:pt x="54610" y="2760494"/>
                    <a:pt x="83423" y="2761764"/>
                  </a:cubicBezTo>
                  <a:cubicBezTo>
                    <a:pt x="288515" y="2763034"/>
                    <a:pt x="493607" y="2764304"/>
                    <a:pt x="698699" y="2764304"/>
                  </a:cubicBezTo>
                  <a:cubicBezTo>
                    <a:pt x="743720" y="2764304"/>
                    <a:pt x="788740" y="2764304"/>
                    <a:pt x="833760" y="2764304"/>
                  </a:cubicBezTo>
                  <a:cubicBezTo>
                    <a:pt x="978825" y="2765574"/>
                    <a:pt x="1118888" y="2769384"/>
                    <a:pt x="1263953" y="2766844"/>
                  </a:cubicBezTo>
                  <a:cubicBezTo>
                    <a:pt x="1419023" y="2764304"/>
                    <a:pt x="1579095" y="2765574"/>
                    <a:pt x="1734164" y="2766844"/>
                  </a:cubicBezTo>
                  <a:cubicBezTo>
                    <a:pt x="1919247" y="2768114"/>
                    <a:pt x="2724609" y="2768114"/>
                    <a:pt x="2909692" y="2768114"/>
                  </a:cubicBezTo>
                  <a:cubicBezTo>
                    <a:pt x="3064761" y="2769384"/>
                    <a:pt x="3219831" y="2768114"/>
                    <a:pt x="3374901" y="2769384"/>
                  </a:cubicBezTo>
                  <a:cubicBezTo>
                    <a:pt x="3489952" y="2769384"/>
                    <a:pt x="3605004" y="2771924"/>
                    <a:pt x="3720055" y="2770654"/>
                  </a:cubicBezTo>
                  <a:cubicBezTo>
                    <a:pt x="3960163" y="2770654"/>
                    <a:pt x="4200271" y="2768114"/>
                    <a:pt x="4440379" y="2769384"/>
                  </a:cubicBezTo>
                  <a:cubicBezTo>
                    <a:pt x="4805542" y="2770654"/>
                    <a:pt x="5170706" y="2774464"/>
                    <a:pt x="5535870" y="2777004"/>
                  </a:cubicBezTo>
                  <a:cubicBezTo>
                    <a:pt x="5655924" y="2778274"/>
                    <a:pt x="5775978" y="2777004"/>
                    <a:pt x="5896032" y="2775734"/>
                  </a:cubicBezTo>
                  <a:cubicBezTo>
                    <a:pt x="6001079" y="2774464"/>
                    <a:pt x="6106126" y="2774464"/>
                    <a:pt x="6202933" y="2780814"/>
                  </a:cubicBezTo>
                  <a:cubicBezTo>
                    <a:pt x="6215633" y="2783354"/>
                    <a:pt x="6224522" y="2777004"/>
                    <a:pt x="6225792" y="2763034"/>
                  </a:cubicBezTo>
                  <a:cubicBezTo>
                    <a:pt x="6227063" y="2747794"/>
                    <a:pt x="6228333" y="2732554"/>
                    <a:pt x="6228333" y="2705180"/>
                  </a:cubicBezTo>
                  <a:cubicBezTo>
                    <a:pt x="6230872" y="2632429"/>
                    <a:pt x="6233413" y="1188107"/>
                    <a:pt x="6235952" y="1115356"/>
                  </a:cubicBezTo>
                  <a:cubicBezTo>
                    <a:pt x="6237222" y="1087539"/>
                    <a:pt x="6237222" y="1059723"/>
                    <a:pt x="6237222" y="1034046"/>
                  </a:cubicBezTo>
                  <a:cubicBezTo>
                    <a:pt x="6238492" y="961295"/>
                    <a:pt x="6239763" y="888544"/>
                    <a:pt x="6241033" y="813653"/>
                  </a:cubicBezTo>
                  <a:cubicBezTo>
                    <a:pt x="6242302" y="728064"/>
                    <a:pt x="6242302" y="644614"/>
                    <a:pt x="6242302" y="559024"/>
                  </a:cubicBezTo>
                  <a:cubicBezTo>
                    <a:pt x="6242302" y="531208"/>
                    <a:pt x="6243572" y="503391"/>
                    <a:pt x="6243572" y="477714"/>
                  </a:cubicBezTo>
                  <a:cubicBezTo>
                    <a:pt x="6243572" y="407103"/>
                    <a:pt x="6242302" y="338632"/>
                    <a:pt x="6243572" y="268020"/>
                  </a:cubicBezTo>
                  <a:cubicBezTo>
                    <a:pt x="6247383" y="195269"/>
                    <a:pt x="6251192" y="92562"/>
                    <a:pt x="6238492" y="38100"/>
                  </a:cubicBezTo>
                  <a:close/>
                </a:path>
              </a:pathLst>
            </a:custGeom>
            <a:solidFill>
              <a:srgbClr val="F3F4E7"/>
            </a:solidFill>
          </p:spPr>
        </p:sp>
      </p:grpSp>
      <p:sp>
        <p:nvSpPr>
          <p:cNvPr name="Freeform 5" id="5"/>
          <p:cNvSpPr/>
          <p:nvPr/>
        </p:nvSpPr>
        <p:spPr>
          <a:xfrm flipH="false" flipV="false" rot="0">
            <a:off x="0" y="0"/>
            <a:ext cx="4565029" cy="4565029"/>
          </a:xfrm>
          <a:custGeom>
            <a:avLst/>
            <a:gdLst/>
            <a:ahLst/>
            <a:cxnLst/>
            <a:rect r="r" b="b" t="t" l="l"/>
            <a:pathLst>
              <a:path h="4565029" w="4565029">
                <a:moveTo>
                  <a:pt x="0" y="0"/>
                </a:moveTo>
                <a:lnTo>
                  <a:pt x="4565029" y="0"/>
                </a:lnTo>
                <a:lnTo>
                  <a:pt x="4565029" y="4565029"/>
                </a:lnTo>
                <a:lnTo>
                  <a:pt x="0" y="45650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045712" y="4603129"/>
            <a:ext cx="12196577" cy="4247345"/>
          </a:xfrm>
          <a:prstGeom prst="rect">
            <a:avLst/>
          </a:prstGeom>
        </p:spPr>
        <p:txBody>
          <a:bodyPr anchor="t" rtlCol="false" tIns="0" lIns="0" bIns="0" rIns="0">
            <a:spAutoFit/>
          </a:bodyPr>
          <a:lstStyle/>
          <a:p>
            <a:pPr algn="ctr">
              <a:lnSpc>
                <a:spcPts val="4770"/>
              </a:lnSpc>
            </a:pPr>
            <a:r>
              <a:rPr lang="en-US" sz="4336">
                <a:solidFill>
                  <a:srgbClr val="6E9277"/>
                </a:solidFill>
                <a:latin typeface="Glacial Indifference"/>
              </a:rPr>
              <a:t>Teknologi utama yang digunakan dalam aplikasi detektor warna meliputi pemrosesan gambar dan teknik visi komputer seperti OpenCV, Python, dan NumPy. Teknologi ini digunakan untuk menangkap dan memproses gambar, mendeteksi warna, dan menampilkan hasilnya.</a:t>
            </a:r>
          </a:p>
          <a:p>
            <a:pPr algn="just" marL="0" indent="0" lvl="0">
              <a:lnSpc>
                <a:spcPts val="4770"/>
              </a:lnSpc>
            </a:pPr>
          </a:p>
        </p:txBody>
      </p:sp>
      <p:sp>
        <p:nvSpPr>
          <p:cNvPr name="TextBox 7" id="7"/>
          <p:cNvSpPr txBox="true"/>
          <p:nvPr/>
        </p:nvSpPr>
        <p:spPr>
          <a:xfrm rot="0">
            <a:off x="2159981" y="580115"/>
            <a:ext cx="13968038" cy="3905250"/>
          </a:xfrm>
          <a:prstGeom prst="rect">
            <a:avLst/>
          </a:prstGeom>
        </p:spPr>
        <p:txBody>
          <a:bodyPr anchor="t" rtlCol="false" tIns="0" lIns="0" bIns="0" rIns="0">
            <a:spAutoFit/>
          </a:bodyPr>
          <a:lstStyle/>
          <a:p>
            <a:pPr algn="ctr">
              <a:lnSpc>
                <a:spcPts val="9900"/>
              </a:lnSpc>
            </a:pPr>
            <a:r>
              <a:rPr lang="en-US" sz="9000">
                <a:solidFill>
                  <a:srgbClr val="F3F4E7"/>
                </a:solidFill>
                <a:latin typeface="Jingleberry Bold"/>
              </a:rPr>
              <a:t>Teknologi Inti </a:t>
            </a:r>
          </a:p>
          <a:p>
            <a:pPr algn="ctr">
              <a:lnSpc>
                <a:spcPts val="9900"/>
              </a:lnSpc>
            </a:pPr>
            <a:r>
              <a:rPr lang="en-US" sz="9000">
                <a:solidFill>
                  <a:srgbClr val="F3F4E7"/>
                </a:solidFill>
                <a:latin typeface="Jingleberry Bold"/>
              </a:rPr>
              <a:t>Color Detector</a:t>
            </a:r>
          </a:p>
          <a:p>
            <a:pPr algn="ctr" marL="0" indent="0" lvl="0">
              <a:lnSpc>
                <a:spcPts val="99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3F4E7"/>
        </a:solidFill>
      </p:bgPr>
    </p:bg>
    <p:spTree>
      <p:nvGrpSpPr>
        <p:cNvPr id="1" name=""/>
        <p:cNvGrpSpPr/>
        <p:nvPr/>
      </p:nvGrpSpPr>
      <p:grpSpPr>
        <a:xfrm>
          <a:off x="0" y="0"/>
          <a:ext cx="0" cy="0"/>
          <a:chOff x="0" y="0"/>
          <a:chExt cx="0" cy="0"/>
        </a:xfrm>
      </p:grpSpPr>
      <p:sp>
        <p:nvSpPr>
          <p:cNvPr name="TextBox 2" id="2"/>
          <p:cNvSpPr txBox="true"/>
          <p:nvPr/>
        </p:nvSpPr>
        <p:spPr>
          <a:xfrm rot="0">
            <a:off x="3098551" y="546100"/>
            <a:ext cx="12395698" cy="1390650"/>
          </a:xfrm>
          <a:prstGeom prst="rect">
            <a:avLst/>
          </a:prstGeom>
        </p:spPr>
        <p:txBody>
          <a:bodyPr anchor="t" rtlCol="false" tIns="0" lIns="0" bIns="0" rIns="0">
            <a:spAutoFit/>
          </a:bodyPr>
          <a:lstStyle/>
          <a:p>
            <a:pPr algn="ctr" marL="0" indent="0" lvl="0">
              <a:lnSpc>
                <a:spcPts val="9900"/>
              </a:lnSpc>
            </a:pPr>
            <a:r>
              <a:rPr lang="en-US" sz="9000">
                <a:solidFill>
                  <a:srgbClr val="D34A24"/>
                </a:solidFill>
                <a:latin typeface="Jingleberry Bold"/>
              </a:rPr>
              <a:t>METODOLOGI PENELITIAN</a:t>
            </a:r>
          </a:p>
        </p:txBody>
      </p:sp>
      <p:sp>
        <p:nvSpPr>
          <p:cNvPr name="TextBox 3" id="3"/>
          <p:cNvSpPr txBox="true"/>
          <p:nvPr/>
        </p:nvSpPr>
        <p:spPr>
          <a:xfrm rot="0">
            <a:off x="742950" y="2680149"/>
            <a:ext cx="17106900" cy="8164036"/>
          </a:xfrm>
          <a:prstGeom prst="rect">
            <a:avLst/>
          </a:prstGeom>
        </p:spPr>
        <p:txBody>
          <a:bodyPr anchor="t" rtlCol="false" tIns="0" lIns="0" bIns="0" rIns="0">
            <a:spAutoFit/>
          </a:bodyPr>
          <a:lstStyle/>
          <a:p>
            <a:pPr>
              <a:lnSpc>
                <a:spcPts val="4298"/>
              </a:lnSpc>
            </a:pPr>
            <a:r>
              <a:rPr lang="en-US" sz="3907">
                <a:solidFill>
                  <a:srgbClr val="D34A24"/>
                </a:solidFill>
                <a:latin typeface="Glacial Indifference"/>
              </a:rPr>
              <a:t>3.1 Analisis kebutuhan pengguna</a:t>
            </a:r>
          </a:p>
          <a:p>
            <a:pPr>
              <a:lnSpc>
                <a:spcPts val="4298"/>
              </a:lnSpc>
            </a:pPr>
            <a:r>
              <a:rPr lang="en-US" sz="3907">
                <a:solidFill>
                  <a:srgbClr val="D34A24"/>
                </a:solidFill>
                <a:latin typeface="Glacial Indifference"/>
              </a:rPr>
              <a:t>Tentukan preferensi pengguna mengenai fungsi pendeteksi warna, seperti jenis warna yang ingin dideteksi dan interaksinya. tertarik pada aplikasi tersebut. </a:t>
            </a:r>
          </a:p>
          <a:p>
            <a:pPr>
              <a:lnSpc>
                <a:spcPts val="4298"/>
              </a:lnSpc>
            </a:pPr>
          </a:p>
          <a:p>
            <a:pPr>
              <a:lnSpc>
                <a:spcPts val="4298"/>
              </a:lnSpc>
            </a:pPr>
            <a:r>
              <a:rPr lang="en-US" sz="3907">
                <a:solidFill>
                  <a:srgbClr val="D34A24"/>
                </a:solidFill>
                <a:latin typeface="Glacial Indifference"/>
              </a:rPr>
              <a:t>3.2 Ikhtisar teknologi pendeteksi warna</a:t>
            </a:r>
          </a:p>
          <a:p>
            <a:pPr>
              <a:lnSpc>
                <a:spcPts val="4298"/>
              </a:lnSpc>
            </a:pPr>
            <a:r>
              <a:rPr lang="en-US" sz="3907">
                <a:solidFill>
                  <a:srgbClr val="D34A24"/>
                </a:solidFill>
                <a:latin typeface="Glacial Indifference"/>
              </a:rPr>
              <a:t>Mempelajari teknologi dasar yang digunakan dalam pendeteksi warna, seperti pemrosesan gambar, pengenalan warna, dan algoritme pendeteksian warna.</a:t>
            </a:r>
          </a:p>
          <a:p>
            <a:pPr>
              <a:lnSpc>
                <a:spcPts val="4298"/>
              </a:lnSpc>
            </a:pPr>
            <a:r>
              <a:rPr lang="en-US" sz="3907">
                <a:solidFill>
                  <a:srgbClr val="D34A24"/>
                </a:solidFill>
                <a:latin typeface="Glacial Indifference"/>
              </a:rPr>
              <a:t></a:t>
            </a:r>
          </a:p>
          <a:p>
            <a:pPr>
              <a:lnSpc>
                <a:spcPts val="4298"/>
              </a:lnSpc>
            </a:pPr>
            <a:r>
              <a:rPr lang="en-US" sz="3907">
                <a:solidFill>
                  <a:srgbClr val="D34A24"/>
                </a:solidFill>
                <a:latin typeface="Glacial Indifference"/>
              </a:rPr>
              <a:t>3.3 Pengembangan model AI</a:t>
            </a:r>
          </a:p>
          <a:p>
            <a:pPr>
              <a:lnSpc>
                <a:spcPts val="4298"/>
              </a:lnSpc>
            </a:pPr>
            <a:r>
              <a:rPr lang="en-US" sz="3907">
                <a:solidFill>
                  <a:srgbClr val="D34A24"/>
                </a:solidFill>
                <a:latin typeface="Glacial Indifference"/>
              </a:rPr>
              <a:t>Mengintegrasikan model pembelajaran mesin dan algoritme yang sesuai untuk mendukung fungsi deteksi warna, termasuk algoritme untuk mendeteksi warna dalam gambar. </a:t>
            </a:r>
          </a:p>
          <a:p>
            <a:pPr>
              <a:lnSpc>
                <a:spcPts val="4298"/>
              </a:lnSpc>
            </a:pPr>
          </a:p>
          <a:p>
            <a:pPr>
              <a:lnSpc>
                <a:spcPts val="4298"/>
              </a:lnSpc>
            </a:pPr>
            <a:r>
              <a:rPr lang="en-US" sz="3907">
                <a:solidFill>
                  <a:srgbClr val="D34A24"/>
                </a:solidFill>
                <a:latin typeface="Glacial Indifference"/>
              </a:rPr>
              <a:t></a:t>
            </a:r>
          </a:p>
          <a:p>
            <a:pPr marL="0" indent="0" lvl="0">
              <a:lnSpc>
                <a:spcPts val="4298"/>
              </a:lnSpc>
            </a:pPr>
            <a:r>
              <a:rPr lang="en-US" sz="3907">
                <a:solidFill>
                  <a:srgbClr val="D34A24"/>
                </a:solidFill>
                <a:latin typeface="Glacial Indifference"/>
              </a:rPr>
              <a:t></a:t>
            </a:r>
          </a:p>
        </p:txBody>
      </p:sp>
      <p:sp>
        <p:nvSpPr>
          <p:cNvPr name="Freeform 4" id="4"/>
          <p:cNvSpPr/>
          <p:nvPr/>
        </p:nvSpPr>
        <p:spPr>
          <a:xfrm flipH="false" flipV="false" rot="0">
            <a:off x="16348808" y="-2246433"/>
            <a:ext cx="4183183" cy="4183183"/>
          </a:xfrm>
          <a:custGeom>
            <a:avLst/>
            <a:gdLst/>
            <a:ahLst/>
            <a:cxnLst/>
            <a:rect r="r" b="b" t="t" l="l"/>
            <a:pathLst>
              <a:path h="4183183" w="4183183">
                <a:moveTo>
                  <a:pt x="0" y="0"/>
                </a:moveTo>
                <a:lnTo>
                  <a:pt x="4183184" y="0"/>
                </a:lnTo>
                <a:lnTo>
                  <a:pt x="4183184" y="4183183"/>
                </a:lnTo>
                <a:lnTo>
                  <a:pt x="0" y="4183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6850576" y="-301296"/>
            <a:ext cx="3179647" cy="3104492"/>
          </a:xfrm>
          <a:custGeom>
            <a:avLst/>
            <a:gdLst/>
            <a:ahLst/>
            <a:cxnLst/>
            <a:rect r="r" b="b" t="t" l="l"/>
            <a:pathLst>
              <a:path h="3104492" w="3179647">
                <a:moveTo>
                  <a:pt x="3179648" y="0"/>
                </a:moveTo>
                <a:lnTo>
                  <a:pt x="0" y="0"/>
                </a:lnTo>
                <a:lnTo>
                  <a:pt x="0" y="3104492"/>
                </a:lnTo>
                <a:lnTo>
                  <a:pt x="3179648" y="3104492"/>
                </a:lnTo>
                <a:lnTo>
                  <a:pt x="317964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3F4E7"/>
        </a:solidFill>
      </p:bgPr>
    </p:bg>
    <p:spTree>
      <p:nvGrpSpPr>
        <p:cNvPr id="1" name=""/>
        <p:cNvGrpSpPr/>
        <p:nvPr/>
      </p:nvGrpSpPr>
      <p:grpSpPr>
        <a:xfrm>
          <a:off x="0" y="0"/>
          <a:ext cx="0" cy="0"/>
          <a:chOff x="0" y="0"/>
          <a:chExt cx="0" cy="0"/>
        </a:xfrm>
      </p:grpSpPr>
      <p:sp>
        <p:nvSpPr>
          <p:cNvPr name="Freeform 2" id="2"/>
          <p:cNvSpPr/>
          <p:nvPr/>
        </p:nvSpPr>
        <p:spPr>
          <a:xfrm flipH="false" flipV="false" rot="0">
            <a:off x="9954344" y="181044"/>
            <a:ext cx="6625447" cy="9924913"/>
          </a:xfrm>
          <a:custGeom>
            <a:avLst/>
            <a:gdLst/>
            <a:ahLst/>
            <a:cxnLst/>
            <a:rect r="r" b="b" t="t" l="l"/>
            <a:pathLst>
              <a:path h="9924913" w="6625447">
                <a:moveTo>
                  <a:pt x="0" y="0"/>
                </a:moveTo>
                <a:lnTo>
                  <a:pt x="6625447" y="0"/>
                </a:lnTo>
                <a:lnTo>
                  <a:pt x="6625447" y="9924912"/>
                </a:lnTo>
                <a:lnTo>
                  <a:pt x="0" y="9924912"/>
                </a:lnTo>
                <a:lnTo>
                  <a:pt x="0" y="0"/>
                </a:lnTo>
                <a:close/>
              </a:path>
            </a:pathLst>
          </a:custGeom>
          <a:blipFill>
            <a:blip r:embed="rId2"/>
            <a:stretch>
              <a:fillRect l="0" t="0" r="-1250" b="0"/>
            </a:stretch>
          </a:blipFill>
        </p:spPr>
      </p:sp>
      <p:sp>
        <p:nvSpPr>
          <p:cNvPr name="TextBox 3" id="3"/>
          <p:cNvSpPr txBox="true"/>
          <p:nvPr/>
        </p:nvSpPr>
        <p:spPr>
          <a:xfrm rot="0">
            <a:off x="1028700" y="634505"/>
            <a:ext cx="8054129" cy="1897923"/>
          </a:xfrm>
          <a:prstGeom prst="rect">
            <a:avLst/>
          </a:prstGeom>
        </p:spPr>
        <p:txBody>
          <a:bodyPr anchor="t" rtlCol="false" tIns="0" lIns="0" bIns="0" rIns="0">
            <a:spAutoFit/>
          </a:bodyPr>
          <a:lstStyle/>
          <a:p>
            <a:pPr algn="ctr" marL="0" indent="0" lvl="0">
              <a:lnSpc>
                <a:spcPts val="7111"/>
              </a:lnSpc>
            </a:pPr>
            <a:r>
              <a:rPr lang="en-US" sz="6464">
                <a:solidFill>
                  <a:srgbClr val="3C7F72"/>
                </a:solidFill>
                <a:latin typeface="Jingleberry Bold"/>
              </a:rPr>
              <a:t>HASIL DAN PEMBAHASAN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DAFxyk0UsOM</dc:identifier>
  <dcterms:modified xsi:type="dcterms:W3CDTF">2011-08-01T06:04:30Z</dcterms:modified>
  <cp:revision>1</cp:revision>
  <dc:title>Hijau dan Oranye Retro Ceria Presentasi Tugas Kelompok</dc:title>
</cp:coreProperties>
</file>