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9144000"/>
  <p:notesSz cx="6858000" cy="9144000"/>
  <p:embeddedFontLst>
    <p:embeddedFont>
      <p:font typeface="Roboto Slab"/>
      <p:regular r:id="rId15"/>
      <p:bold r:id="rId16"/>
    </p:embeddedFont>
    <p:embeddedFont>
      <p:font typeface="Source Sans Pr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10.xml"/><Relationship Id="rId17" Type="http://schemas.openxmlformats.org/officeDocument/2006/relationships/font" Target="fonts/SourceSansPro-regular.fntdata"/><Relationship Id="rId16" Type="http://schemas.openxmlformats.org/officeDocument/2006/relationships/font" Target="fonts/RobotoSlab-bold.fntdata"/><Relationship Id="rId5" Type="http://schemas.openxmlformats.org/officeDocument/2006/relationships/slide" Target="slides/slide1.xml"/><Relationship Id="rId19" Type="http://schemas.openxmlformats.org/officeDocument/2006/relationships/font" Target="fonts/SourceSansPro-italic.fntdata"/><Relationship Id="rId6" Type="http://schemas.openxmlformats.org/officeDocument/2006/relationships/slide" Target="slides/slide2.xml"/><Relationship Id="rId18" Type="http://schemas.openxmlformats.org/officeDocument/2006/relationships/font" Target="fonts/SourceSansPr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83aad1b05_1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83aad1b05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06f1c2d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ed75ccf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93b2eb3f2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93b2eb3f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83aad1b05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83aad1b0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74502170b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74502170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ed75ccf_0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83aad1b05_1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83aad1b05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9800"/>
            <a:ext cx="91971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ons-05.png" id="30" name="Google Shape;3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5945" y="0"/>
            <a:ext cx="913210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215300" y="2501400"/>
            <a:ext cx="6713400" cy="1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8pPr>
            <a:lvl9pPr indent="-457200" lvl="8" marL="411480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2" name="Google Shape;32;p4"/>
          <p:cNvGrpSpPr/>
          <p:nvPr/>
        </p:nvGrpSpPr>
        <p:grpSpPr>
          <a:xfrm>
            <a:off x="3593400" y="1074285"/>
            <a:ext cx="1957200" cy="1093200"/>
            <a:chOff x="3593400" y="1760085"/>
            <a:chExt cx="1957200" cy="109320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42095" y="871980"/>
            <a:ext cx="443400" cy="3624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114800" y="269685"/>
            <a:ext cx="457200" cy="80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" name="Google Shape;38;p4"/>
          <p:cNvCxnSpPr/>
          <p:nvPr/>
        </p:nvCxnSpPr>
        <p:spPr>
          <a:xfrm flipH="1" rot="10800000">
            <a:off x="4749075" y="753125"/>
            <a:ext cx="95100" cy="3489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682659" y="1600200"/>
            <a:ext cx="36753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786150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3329992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5873834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57200" y="5407123"/>
            <a:ext cx="8229600" cy="49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-92" y="6333125"/>
            <a:ext cx="91440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7.png"/><Relationship Id="rId7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Relationship Id="rId5" Type="http://schemas.openxmlformats.org/officeDocument/2006/relationships/image" Target="../media/image23.png"/><Relationship Id="rId6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ctrTitle"/>
          </p:nvPr>
        </p:nvSpPr>
        <p:spPr>
          <a:xfrm>
            <a:off x="1668300" y="1771375"/>
            <a:ext cx="5807400" cy="21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using EEG data</a:t>
            </a:r>
            <a:endParaRPr/>
          </a:p>
        </p:txBody>
      </p:sp>
      <p:sp>
        <p:nvSpPr>
          <p:cNvPr id="71" name="Google Shape;71;p12"/>
          <p:cNvSpPr txBox="1"/>
          <p:nvPr>
            <p:ph type="ctrTitle"/>
          </p:nvPr>
        </p:nvSpPr>
        <p:spPr>
          <a:xfrm>
            <a:off x="4660200" y="279025"/>
            <a:ext cx="4483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Instructor :- Prof. Bakul Gohel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72" name="Google Shape;72;p12"/>
          <p:cNvSpPr txBox="1"/>
          <p:nvPr/>
        </p:nvSpPr>
        <p:spPr>
          <a:xfrm>
            <a:off x="0" y="5257350"/>
            <a:ext cx="5477700" cy="11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36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Looking </a:t>
            </a:r>
            <a:r>
              <a:rPr b="1" i="1" lang="en" sz="36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through</a:t>
            </a:r>
            <a:r>
              <a:rPr i="1" lang="en" sz="36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the brain</a:t>
            </a:r>
            <a:endParaRPr i="1" sz="36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1"/>
          <p:cNvSpPr txBox="1"/>
          <p:nvPr>
            <p:ph idx="4294967295" type="body"/>
          </p:nvPr>
        </p:nvSpPr>
        <p:spPr>
          <a:xfrm>
            <a:off x="689075" y="855550"/>
            <a:ext cx="8121300" cy="3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91EA"/>
              </a:buClr>
              <a:buSzPts val="2400"/>
              <a:buFont typeface="Roboto Slab"/>
              <a:buChar char="❖"/>
            </a:pPr>
            <a:r>
              <a:rPr lang="en" sz="2400">
                <a:latin typeface="Roboto Slab"/>
                <a:ea typeface="Roboto Slab"/>
                <a:cs typeface="Roboto Slab"/>
                <a:sym typeface="Roboto Slab"/>
              </a:rPr>
              <a:t>Brain differentiates human face and inanimate objects very distinctively.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400"/>
              <a:buFont typeface="Roboto Slab"/>
              <a:buChar char="❖"/>
            </a:pPr>
            <a:r>
              <a:rPr lang="en" sz="2400">
                <a:latin typeface="Roboto Slab"/>
                <a:ea typeface="Roboto Slab"/>
                <a:cs typeface="Roboto Slab"/>
                <a:sym typeface="Roboto Slab"/>
              </a:rPr>
              <a:t>Specific region of visual recognition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400"/>
              <a:buFont typeface="Roboto Slab"/>
              <a:buChar char="❖"/>
            </a:pPr>
            <a:r>
              <a:rPr lang="en" sz="2400">
                <a:latin typeface="Roboto Slab"/>
                <a:ea typeface="Roboto Slab"/>
                <a:cs typeface="Roboto Slab"/>
                <a:sym typeface="Roboto Slab"/>
              </a:rPr>
              <a:t>Specific time of brain response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400"/>
              <a:buFont typeface="Roboto Slab"/>
              <a:buChar char="❖"/>
            </a:pPr>
            <a:r>
              <a:rPr lang="en" sz="2400">
                <a:latin typeface="Roboto Slab"/>
                <a:ea typeface="Roboto Slab"/>
                <a:cs typeface="Roboto Slab"/>
                <a:sym typeface="Roboto Slab"/>
              </a:rPr>
              <a:t>Augmentation effects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400"/>
              <a:buFont typeface="Roboto Slab"/>
              <a:buChar char="➢"/>
            </a:pPr>
            <a:r>
              <a:rPr lang="en" sz="2400">
                <a:latin typeface="Roboto Slab"/>
                <a:ea typeface="Roboto Slab"/>
                <a:cs typeface="Roboto Slab"/>
                <a:sym typeface="Roboto Slab"/>
              </a:rPr>
              <a:t>decreased SNR - more linear separability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400"/>
              <a:buFont typeface="Roboto Slab"/>
              <a:buChar char="➢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Increased accuracy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400"/>
              <a:buFont typeface="Roboto Slab"/>
              <a:buChar char="❖"/>
            </a:pPr>
            <a:r>
              <a:rPr lang="en" sz="2400">
                <a:latin typeface="Roboto Slab"/>
                <a:ea typeface="Roboto Slab"/>
                <a:cs typeface="Roboto Slab"/>
                <a:sym typeface="Roboto Slab"/>
              </a:rPr>
              <a:t>Stability of machine learning model is important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9" name="Google Shape;149;p21"/>
          <p:cNvSpPr txBox="1"/>
          <p:nvPr>
            <p:ph idx="4294967295" type="ctrTitle"/>
          </p:nvPr>
        </p:nvSpPr>
        <p:spPr>
          <a:xfrm>
            <a:off x="3141575" y="145750"/>
            <a:ext cx="3216300" cy="7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Conclusion</a:t>
            </a:r>
            <a:endParaRPr b="1" sz="4200"/>
          </a:p>
        </p:txBody>
      </p:sp>
      <p:sp>
        <p:nvSpPr>
          <p:cNvPr id="150" name="Google Shape;150;p21"/>
          <p:cNvSpPr txBox="1"/>
          <p:nvPr>
            <p:ph idx="4294967295" type="ctrTitle"/>
          </p:nvPr>
        </p:nvSpPr>
        <p:spPr>
          <a:xfrm>
            <a:off x="2755800" y="5066400"/>
            <a:ext cx="3632400" cy="9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/>
              <a:t>Thank you</a:t>
            </a:r>
            <a:endParaRPr b="1" sz="5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3"/>
          <p:cNvSpPr txBox="1"/>
          <p:nvPr>
            <p:ph idx="4294967295" type="ctrTitle"/>
          </p:nvPr>
        </p:nvSpPr>
        <p:spPr>
          <a:xfrm>
            <a:off x="312450" y="595775"/>
            <a:ext cx="5246700" cy="84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</a:t>
            </a:r>
            <a:r>
              <a:rPr lang="en" sz="4800"/>
              <a:t>ntroduction</a:t>
            </a:r>
            <a:endParaRPr sz="4400"/>
          </a:p>
        </p:txBody>
      </p:sp>
      <p:sp>
        <p:nvSpPr>
          <p:cNvPr id="79" name="Google Shape;79;p13"/>
          <p:cNvSpPr txBox="1"/>
          <p:nvPr>
            <p:ph idx="4294967295" type="subTitle"/>
          </p:nvPr>
        </p:nvSpPr>
        <p:spPr>
          <a:xfrm>
            <a:off x="312450" y="1443875"/>
            <a:ext cx="8383200" cy="42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91EA"/>
              </a:buClr>
              <a:buSzPts val="2400"/>
              <a:buFont typeface="Roboto Slab"/>
              <a:buChar char="❏"/>
            </a:pPr>
            <a:r>
              <a:rPr lang="en" sz="2400">
                <a:latin typeface="Roboto Slab"/>
                <a:ea typeface="Roboto Slab"/>
                <a:cs typeface="Roboto Slab"/>
                <a:sym typeface="Roboto Slab"/>
              </a:rPr>
              <a:t>Recognizing objects from different categories is of fundamental importance for survival.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400"/>
              <a:buFont typeface="Roboto Slab"/>
              <a:buChar char="❏"/>
            </a:pPr>
            <a:r>
              <a:rPr lang="en" sz="2400">
                <a:latin typeface="Roboto Slab"/>
                <a:ea typeface="Roboto Slab"/>
                <a:cs typeface="Roboto Slab"/>
                <a:sym typeface="Roboto Slab"/>
              </a:rPr>
              <a:t>Electroencephalography , or EEG, records the electrical activity of brain.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400"/>
              <a:buFont typeface="Roboto Slab"/>
              <a:buChar char="❏"/>
            </a:pPr>
            <a:r>
              <a:rPr lang="en" sz="2400">
                <a:latin typeface="Roboto Slab"/>
                <a:ea typeface="Roboto Slab"/>
                <a:cs typeface="Roboto Slab"/>
                <a:sym typeface="Roboto Slab"/>
              </a:rPr>
              <a:t>EEG signals - good temporal resolution, but a low spatial one.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400"/>
              <a:buFont typeface="Roboto Slab"/>
              <a:buChar char="❏"/>
            </a:pPr>
            <a:r>
              <a:rPr lang="en" sz="2400">
                <a:latin typeface="Roboto Slab"/>
                <a:ea typeface="Roboto Slab"/>
                <a:cs typeface="Roboto Slab"/>
                <a:sym typeface="Roboto Slab"/>
              </a:rPr>
              <a:t>EEG scope in human computer interaction, psychology, and neurological sciences.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idx="4294967295" type="ctrTitle"/>
          </p:nvPr>
        </p:nvSpPr>
        <p:spPr>
          <a:xfrm>
            <a:off x="5436975" y="172475"/>
            <a:ext cx="3150000" cy="10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Dataset</a:t>
            </a:r>
            <a:endParaRPr b="1" sz="6000"/>
          </a:p>
        </p:txBody>
      </p:sp>
      <p:sp>
        <p:nvSpPr>
          <p:cNvPr id="85" name="Google Shape;85;p14"/>
          <p:cNvSpPr txBox="1"/>
          <p:nvPr>
            <p:ph idx="4294967295" type="body"/>
          </p:nvPr>
        </p:nvSpPr>
        <p:spPr>
          <a:xfrm>
            <a:off x="899100" y="4232525"/>
            <a:ext cx="4958100" cy="26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Clr>
                <a:srgbClr val="0091EA"/>
              </a:buClr>
              <a:buSzPts val="2600"/>
              <a:buChar char="➢"/>
            </a:pPr>
            <a:r>
              <a:rPr lang="en" sz="2600"/>
              <a:t>10 - Subjects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600"/>
              <a:buChar char="➢"/>
            </a:pPr>
            <a:r>
              <a:rPr lang="en" sz="2600"/>
              <a:t>5185 to 5188 - Trials per subject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600"/>
              <a:buChar char="➢"/>
            </a:pPr>
            <a:r>
              <a:rPr lang="en" sz="2600"/>
              <a:t>124 - Electrodes or Channels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600"/>
              <a:buChar char="➢"/>
            </a:pPr>
            <a:r>
              <a:rPr lang="en" sz="2600"/>
              <a:t>32 - Time Sample per trial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600"/>
              <a:buChar char="➢"/>
            </a:pPr>
            <a:r>
              <a:rPr lang="en" sz="2600"/>
              <a:t>6 - Classes</a:t>
            </a:r>
            <a:endParaRPr sz="2600"/>
          </a:p>
        </p:txBody>
      </p:sp>
      <p:sp>
        <p:nvSpPr>
          <p:cNvPr id="86" name="Google Shape;86;p14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7" name="Google Shape;8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5975" y="1150975"/>
            <a:ext cx="5132175" cy="3327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5"/>
          <p:cNvSpPr txBox="1"/>
          <p:nvPr>
            <p:ph idx="4294967295" type="ctrTitle"/>
          </p:nvPr>
        </p:nvSpPr>
        <p:spPr>
          <a:xfrm>
            <a:off x="3094350" y="146825"/>
            <a:ext cx="2882400" cy="77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Objective</a:t>
            </a:r>
            <a:endParaRPr b="1" sz="4800"/>
          </a:p>
        </p:txBody>
      </p:sp>
      <p:sp>
        <p:nvSpPr>
          <p:cNvPr id="94" name="Google Shape;94;p15"/>
          <p:cNvSpPr txBox="1"/>
          <p:nvPr>
            <p:ph idx="4294967295" type="body"/>
          </p:nvPr>
        </p:nvSpPr>
        <p:spPr>
          <a:xfrm>
            <a:off x="689075" y="919325"/>
            <a:ext cx="8121300" cy="49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91EA"/>
              </a:buClr>
              <a:buSzPts val="2400"/>
              <a:buFont typeface="Roboto Slab"/>
              <a:buChar char="❖"/>
            </a:pPr>
            <a:r>
              <a:rPr lang="en" sz="2400">
                <a:latin typeface="Roboto Slab"/>
                <a:ea typeface="Roboto Slab"/>
                <a:cs typeface="Roboto Slab"/>
                <a:sym typeface="Roboto Slab"/>
              </a:rPr>
              <a:t>Classification using linear discriminant analysis.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400"/>
              <a:buFont typeface="Roboto Slab"/>
              <a:buChar char="❖"/>
            </a:pPr>
            <a:r>
              <a:rPr lang="en" sz="2400">
                <a:latin typeface="Roboto Slab"/>
                <a:ea typeface="Roboto Slab"/>
                <a:cs typeface="Roboto Slab"/>
                <a:sym typeface="Roboto Slab"/>
              </a:rPr>
              <a:t>To study the linear separability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400"/>
              <a:buFont typeface="Roboto Slab"/>
              <a:buChar char="❖"/>
            </a:pPr>
            <a:r>
              <a:rPr lang="en" sz="2400">
                <a:latin typeface="Roboto Slab"/>
                <a:ea typeface="Roboto Slab"/>
                <a:cs typeface="Roboto Slab"/>
                <a:sym typeface="Roboto Slab"/>
              </a:rPr>
              <a:t>Brain analysis with following binary classes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400"/>
              <a:buFont typeface="Roboto Slab"/>
              <a:buChar char="➢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Human Face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400"/>
              <a:buFont typeface="Roboto Slab"/>
              <a:buChar char="➢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Inanimate objects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400"/>
              <a:buFont typeface="Roboto Slab"/>
              <a:buChar char="❖"/>
            </a:pPr>
            <a:r>
              <a:rPr lang="en" sz="2400">
                <a:latin typeface="Roboto Slab"/>
                <a:ea typeface="Roboto Slab"/>
                <a:cs typeface="Roboto Slab"/>
                <a:sym typeface="Roboto Slab"/>
              </a:rPr>
              <a:t>Effects of data augmentation on linear separability.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400"/>
              <a:buFont typeface="Roboto Slab"/>
              <a:buChar char="❖"/>
            </a:pPr>
            <a:r>
              <a:rPr lang="en" sz="2400">
                <a:latin typeface="Roboto Slab"/>
                <a:ea typeface="Roboto Slab"/>
                <a:cs typeface="Roboto Slab"/>
                <a:sym typeface="Roboto Slab"/>
              </a:rPr>
              <a:t>Spatial and Temporal analysis of brain.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16"/>
          <p:cNvSpPr txBox="1"/>
          <p:nvPr>
            <p:ph idx="4294967295" type="ctrTitle"/>
          </p:nvPr>
        </p:nvSpPr>
        <p:spPr>
          <a:xfrm>
            <a:off x="3017575" y="869925"/>
            <a:ext cx="2238000" cy="7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LDA</a:t>
            </a:r>
            <a:endParaRPr b="1" sz="4200"/>
          </a:p>
        </p:txBody>
      </p:sp>
      <p:pic>
        <p:nvPicPr>
          <p:cNvPr id="101" name="Google Shape;1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5224" y="2705125"/>
            <a:ext cx="3483775" cy="86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50975" y="1705625"/>
            <a:ext cx="7707000" cy="38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91EA"/>
              </a:buClr>
              <a:buSzPts val="2400"/>
              <a:buFont typeface="Roboto Slab"/>
              <a:buChar char="❏"/>
            </a:pPr>
            <a:r>
              <a:rPr lang="en" sz="2400">
                <a:latin typeface="Roboto Slab"/>
                <a:ea typeface="Roboto Slab"/>
                <a:cs typeface="Roboto Slab"/>
                <a:sym typeface="Roboto Slab"/>
              </a:rPr>
              <a:t>Bayesian classifier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400"/>
              <a:buFont typeface="Roboto Slab"/>
              <a:buChar char="❏"/>
            </a:pPr>
            <a:r>
              <a:rPr lang="en" sz="2400">
                <a:latin typeface="Roboto Slab"/>
                <a:ea typeface="Roboto Slab"/>
                <a:cs typeface="Roboto Slab"/>
                <a:sym typeface="Roboto Slab"/>
              </a:rPr>
              <a:t>Linear decision boundary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400"/>
              <a:buFont typeface="Roboto Slab"/>
              <a:buChar char="❏"/>
            </a:pPr>
            <a:r>
              <a:rPr lang="en" sz="2400">
                <a:latin typeface="Roboto Slab"/>
                <a:ea typeface="Roboto Slab"/>
                <a:cs typeface="Roboto Slab"/>
                <a:sym typeface="Roboto Slab"/>
              </a:rPr>
              <a:t>Maximizes :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400"/>
              <a:buFont typeface="Roboto Slab"/>
              <a:buChar char="❏"/>
            </a:pPr>
            <a:r>
              <a:rPr lang="en" sz="2400">
                <a:latin typeface="Roboto Slab"/>
                <a:ea typeface="Roboto Slab"/>
                <a:cs typeface="Roboto Slab"/>
                <a:sym typeface="Roboto Slab"/>
              </a:rPr>
              <a:t>Gaussian density to each class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400"/>
              <a:buFont typeface="Roboto Slab"/>
              <a:buChar char="❏"/>
            </a:pPr>
            <a:r>
              <a:rPr lang="en" sz="2400">
                <a:latin typeface="Roboto Slab"/>
                <a:ea typeface="Roboto Slab"/>
                <a:cs typeface="Roboto Slab"/>
                <a:sym typeface="Roboto Slab"/>
              </a:rPr>
              <a:t>Optimization technique : Eigen solver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400"/>
              <a:buFont typeface="Roboto Slab"/>
              <a:buChar char="❏"/>
            </a:pPr>
            <a:r>
              <a:rPr lang="en" sz="2400">
                <a:latin typeface="Roboto Slab"/>
                <a:ea typeface="Roboto Slab"/>
                <a:cs typeface="Roboto Slab"/>
                <a:sym typeface="Roboto Slab"/>
              </a:rPr>
              <a:t>Shrinkage: Estimation of Covariance matrices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7"/>
          <p:cNvSpPr txBox="1"/>
          <p:nvPr>
            <p:ph idx="4294967295" type="ctrTitle"/>
          </p:nvPr>
        </p:nvSpPr>
        <p:spPr>
          <a:xfrm>
            <a:off x="348700" y="717475"/>
            <a:ext cx="5278800" cy="7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Data Augmentation</a:t>
            </a:r>
            <a:endParaRPr b="1" sz="4200"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219475" y="1719975"/>
            <a:ext cx="7707000" cy="32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91EA"/>
              </a:buClr>
              <a:buSzPts val="2400"/>
              <a:buFont typeface="Roboto Slab"/>
              <a:buChar char="❏"/>
            </a:pPr>
            <a:r>
              <a:rPr lang="en" sz="2400">
                <a:latin typeface="Roboto Slab"/>
                <a:ea typeface="Roboto Slab"/>
                <a:cs typeface="Roboto Slab"/>
                <a:sym typeface="Roboto Slab"/>
              </a:rPr>
              <a:t>New data points by averaging </a:t>
            </a:r>
            <a:r>
              <a:rPr i="1" lang="en" sz="2400">
                <a:latin typeface="Roboto Slab"/>
                <a:ea typeface="Roboto Slab"/>
                <a:cs typeface="Roboto Slab"/>
                <a:sym typeface="Roboto Slab"/>
              </a:rPr>
              <a:t>n</a:t>
            </a:r>
            <a:r>
              <a:rPr lang="en" sz="2400">
                <a:latin typeface="Roboto Slab"/>
                <a:ea typeface="Roboto Slab"/>
                <a:cs typeface="Roboto Slab"/>
                <a:sym typeface="Roboto Slab"/>
              </a:rPr>
              <a:t> number of data points, belonging to same class, randomly </a:t>
            </a:r>
            <a:r>
              <a:rPr lang="en" sz="2400">
                <a:latin typeface="Roboto Slab"/>
                <a:ea typeface="Roboto Slab"/>
                <a:cs typeface="Roboto Slab"/>
                <a:sym typeface="Roboto Slab"/>
              </a:rPr>
              <a:t>:-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400"/>
              <a:buFont typeface="Roboto Slab"/>
              <a:buChar char="❏"/>
            </a:pPr>
            <a:r>
              <a:rPr lang="en" sz="2400">
                <a:latin typeface="Roboto Slab"/>
                <a:ea typeface="Roboto Slab"/>
                <a:cs typeface="Roboto Slab"/>
                <a:sym typeface="Roboto Slab"/>
              </a:rPr>
              <a:t>With Replacement - Same number of samples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400"/>
              <a:buFont typeface="Roboto Slab"/>
              <a:buChar char="❏"/>
            </a:pPr>
            <a:r>
              <a:rPr lang="en" sz="2400">
                <a:latin typeface="Roboto Slab"/>
                <a:ea typeface="Roboto Slab"/>
                <a:cs typeface="Roboto Slab"/>
                <a:sym typeface="Roboto Slab"/>
              </a:rPr>
              <a:t>Without Replacement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400"/>
              <a:buFont typeface="Roboto Slab"/>
              <a:buChar char="❏"/>
            </a:pPr>
            <a:r>
              <a:rPr i="1" lang="en" sz="2400">
                <a:latin typeface="Roboto Slab"/>
                <a:ea typeface="Roboto Slab"/>
                <a:cs typeface="Roboto Slab"/>
                <a:sym typeface="Roboto Slab"/>
              </a:rPr>
              <a:t>n = [2, 4, 6, 8]</a:t>
            </a:r>
            <a:br>
              <a:rPr lang="en" sz="2400">
                <a:latin typeface="Roboto Slab"/>
                <a:ea typeface="Roboto Slab"/>
                <a:cs typeface="Roboto Slab"/>
                <a:sym typeface="Roboto Slab"/>
              </a:rPr>
            </a:br>
            <a:endParaRPr sz="24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0" name="Google Shape;110;p17"/>
          <p:cNvSpPr txBox="1"/>
          <p:nvPr>
            <p:ph idx="4294967295" type="ctrTitle"/>
          </p:nvPr>
        </p:nvSpPr>
        <p:spPr>
          <a:xfrm>
            <a:off x="2321575" y="5229575"/>
            <a:ext cx="6082800" cy="7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K-fold Cross Validation</a:t>
            </a:r>
            <a:endParaRPr b="1" sz="4200"/>
          </a:p>
        </p:txBody>
      </p:sp>
      <p:sp>
        <p:nvSpPr>
          <p:cNvPr id="111" name="Google Shape;111;p17"/>
          <p:cNvSpPr txBox="1"/>
          <p:nvPr/>
        </p:nvSpPr>
        <p:spPr>
          <a:xfrm>
            <a:off x="4533475" y="6021400"/>
            <a:ext cx="16590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Slab"/>
                <a:ea typeface="Roboto Slab"/>
                <a:cs typeface="Roboto Slab"/>
                <a:sym typeface="Roboto Slab"/>
              </a:rPr>
              <a:t>K -&gt; 5 , N -&gt; 8</a:t>
            </a:r>
            <a:endParaRPr sz="18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18"/>
          <p:cNvSpPr txBox="1"/>
          <p:nvPr>
            <p:ph idx="4294967295" type="ctrTitle"/>
          </p:nvPr>
        </p:nvSpPr>
        <p:spPr>
          <a:xfrm>
            <a:off x="2359050" y="146850"/>
            <a:ext cx="4425900" cy="55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Result</a:t>
            </a:r>
            <a:endParaRPr b="1" sz="4000"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275" y="704850"/>
            <a:ext cx="3705225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2275" y="3505200"/>
            <a:ext cx="3705225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53675" y="704850"/>
            <a:ext cx="3762375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53675" y="3505200"/>
            <a:ext cx="3762375" cy="2647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18"/>
          <p:cNvCxnSpPr/>
          <p:nvPr/>
        </p:nvCxnSpPr>
        <p:spPr>
          <a:xfrm>
            <a:off x="4478975" y="930300"/>
            <a:ext cx="0" cy="4997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8" name="Google Shape;128;p19"/>
          <p:cNvCxnSpPr/>
          <p:nvPr/>
        </p:nvCxnSpPr>
        <p:spPr>
          <a:xfrm>
            <a:off x="4586047" y="300047"/>
            <a:ext cx="0" cy="5880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00050"/>
            <a:ext cx="4162775" cy="2858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322596"/>
            <a:ext cx="4162775" cy="2858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6525" y="300050"/>
            <a:ext cx="4236550" cy="2858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16525" y="3322596"/>
            <a:ext cx="4162780" cy="2858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130494" cy="3003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329206"/>
            <a:ext cx="4130494" cy="3003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3506" y="152400"/>
            <a:ext cx="4130494" cy="3003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63506" y="3329206"/>
            <a:ext cx="4130494" cy="30039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20"/>
          <p:cNvCxnSpPr/>
          <p:nvPr/>
        </p:nvCxnSpPr>
        <p:spPr>
          <a:xfrm>
            <a:off x="4586047" y="300047"/>
            <a:ext cx="0" cy="5880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