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3" r:id="rId28"/>
    <p:sldId id="282" r:id="rId29"/>
    <p:sldId id="284" r:id="rId30"/>
    <p:sldId id="285" r:id="rId31"/>
    <p:sldId id="286" r:id="rId32"/>
    <p:sldId id="287" r:id="rId33"/>
    <p:sldId id="288" r:id="rId34"/>
    <p:sldId id="289" r:id="rId35"/>
    <p:sldId id="290" r:id="rId36"/>
    <p:sldId id="292"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ECDE034-3F12-49E5-991A-2679CC05A0FB}" type="datetimeFigureOut">
              <a:rPr lang="en-IN" smtClean="0"/>
              <a:t>13-10-2015</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531484E-1D91-417A-B734-0241ED13F36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31484E-1D91-417A-B734-0241ED13F36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31484E-1D91-417A-B734-0241ED13F36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31484E-1D91-417A-B734-0241ED13F36A}"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31484E-1D91-417A-B734-0241ED13F36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531484E-1D91-417A-B734-0241ED13F36A}"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531484E-1D91-417A-B734-0241ED13F36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531484E-1D91-417A-B734-0241ED13F36A}"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ECDE034-3F12-49E5-991A-2679CC05A0FB}" type="datetimeFigureOut">
              <a:rPr lang="en-IN" smtClean="0"/>
              <a:t>13-10-2015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531484E-1D91-417A-B734-0241ED13F36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ECDE034-3F12-49E5-991A-2679CC05A0FB}" type="datetimeFigureOut">
              <a:rPr lang="en-IN" smtClean="0"/>
              <a:t>13-10-2015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531484E-1D91-417A-B734-0241ED13F36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ECDE034-3F12-49E5-991A-2679CC05A0FB}" type="datetimeFigureOut">
              <a:rPr lang="en-IN" smtClean="0"/>
              <a:t>13-10-2015</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531484E-1D91-417A-B734-0241ED13F36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ECDE034-3F12-49E5-991A-2679CC05A0FB}" type="datetimeFigureOut">
              <a:rPr lang="en-IN" smtClean="0"/>
              <a:t>13-10-2015</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531484E-1D91-417A-B734-0241ED13F36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IP_address" TargetMode="External"/><Relationship Id="rId2" Type="http://schemas.openxmlformats.org/officeDocument/2006/relationships/hyperlink" Target="https://en.wikipedia.org/wiki/IP_address_spoof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ICMP_Destination_Unreachable" TargetMode="External"/><Relationship Id="rId3" Type="http://schemas.openxmlformats.org/officeDocument/2006/relationships/hyperlink" Target="https://en.wikipedia.org/wiki/User_Datagram_Protocol" TargetMode="External"/><Relationship Id="rId7" Type="http://schemas.openxmlformats.org/officeDocument/2006/relationships/hyperlink" Target="https://en.wikipedia.org/wiki/Internet_Control_Message_Protocol" TargetMode="External"/><Relationship Id="rId2" Type="http://schemas.openxmlformats.org/officeDocument/2006/relationships/hyperlink" Target="https://en.wikipedia.org/wiki/Denial-of-service" TargetMode="External"/><Relationship Id="rId1" Type="http://schemas.openxmlformats.org/officeDocument/2006/relationships/slideLayout" Target="../slideLayouts/slideLayout2.xml"/><Relationship Id="rId6" Type="http://schemas.openxmlformats.org/officeDocument/2006/relationships/hyperlink" Target="https://en.wikipedia.org/wiki/TCP_and_UDP_port" TargetMode="External"/><Relationship Id="rId5" Type="http://schemas.openxmlformats.org/officeDocument/2006/relationships/hyperlink" Target="https://en.wikipedia.org/wiki/Packet_(information_technology)" TargetMode="External"/><Relationship Id="rId4" Type="http://schemas.openxmlformats.org/officeDocument/2006/relationships/hyperlink" Target="https://en.wikipedia.org/wiki/Protocol_(computin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Widget_toolkit" TargetMode="External"/><Relationship Id="rId2" Type="http://schemas.openxmlformats.org/officeDocument/2006/relationships/hyperlink" Target="https://en.wikipedia.org/wiki/Graphical_user_interface" TargetMode="External"/><Relationship Id="rId1" Type="http://schemas.openxmlformats.org/officeDocument/2006/relationships/slideLayout" Target="../slideLayouts/slideLayout2.xml"/><Relationship Id="rId5" Type="http://schemas.openxmlformats.org/officeDocument/2006/relationships/hyperlink" Target="https://en.wikipedia.org/wiki/Software_component" TargetMode="External"/><Relationship Id="rId4" Type="http://schemas.openxmlformats.org/officeDocument/2006/relationships/hyperlink" Target="https://en.wikipedia.org/wiki/Java_(programming_languag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oftware_appl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Intrusion_prevention_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Intrusion Detection System	</a:t>
            </a:r>
            <a:endParaRPr lang="en-IN" dirty="0"/>
          </a:p>
        </p:txBody>
      </p:sp>
      <p:sp>
        <p:nvSpPr>
          <p:cNvPr id="3" name="Subtitle 2"/>
          <p:cNvSpPr>
            <a:spLocks noGrp="1"/>
          </p:cNvSpPr>
          <p:nvPr>
            <p:ph type="subTitle" idx="1"/>
          </p:nvPr>
        </p:nvSpPr>
        <p:spPr>
          <a:xfrm>
            <a:off x="1371600" y="3886200"/>
            <a:ext cx="6400800" cy="2423120"/>
          </a:xfrm>
        </p:spPr>
        <p:txBody>
          <a:bodyPr>
            <a:normAutofit/>
          </a:bodyPr>
          <a:lstStyle/>
          <a:p>
            <a:pPr algn="just"/>
            <a:r>
              <a:rPr lang="en-US" dirty="0" err="1" smtClean="0"/>
              <a:t>Sanket</a:t>
            </a:r>
            <a:r>
              <a:rPr lang="en-US" dirty="0" smtClean="0"/>
              <a:t> Tilotkar-1211042</a:t>
            </a:r>
          </a:p>
          <a:p>
            <a:pPr algn="just"/>
            <a:r>
              <a:rPr lang="en-US" dirty="0" smtClean="0"/>
              <a:t>Jay Vador1211043</a:t>
            </a:r>
          </a:p>
          <a:p>
            <a:pPr algn="just"/>
            <a:r>
              <a:rPr lang="en-US" dirty="0" smtClean="0"/>
              <a:t>Kamal Vora-1211046</a:t>
            </a:r>
          </a:p>
          <a:p>
            <a:pPr algn="just"/>
            <a:r>
              <a:rPr lang="en-US" dirty="0" smtClean="0"/>
              <a:t>Karan Motani-1211050</a:t>
            </a:r>
          </a:p>
          <a:p>
            <a:pPr algn="just"/>
            <a:r>
              <a:rPr lang="en-US" dirty="0" smtClean="0"/>
              <a:t>Naitik Shah-1211055</a:t>
            </a:r>
          </a:p>
          <a:p>
            <a:pPr algn="just"/>
            <a:endParaRPr lang="en-US" dirty="0" smtClean="0"/>
          </a:p>
          <a:p>
            <a:endParaRPr lang="en-US" dirty="0" smtClean="0"/>
          </a:p>
          <a:p>
            <a:endParaRPr lang="en-US" dirty="0" smtClean="0"/>
          </a:p>
        </p:txBody>
      </p:sp>
    </p:spTree>
    <p:extLst>
      <p:ext uri="{BB962C8B-B14F-4D97-AF65-F5344CB8AC3E}">
        <p14:creationId xmlns:p14="http://schemas.microsoft.com/office/powerpoint/2010/main" val="141765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7848872" cy="645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10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63272" cy="4525963"/>
          </a:xfrm>
        </p:spPr>
        <p:txBody>
          <a:bodyPr/>
          <a:lstStyle/>
          <a:p>
            <a:r>
              <a:rPr lang="en-US" dirty="0" smtClean="0"/>
              <a:t>Reliable Transmission/Unreliable Transmission:</a:t>
            </a:r>
          </a:p>
          <a:p>
            <a:pPr lvl="1"/>
            <a:r>
              <a:rPr lang="en-IN" dirty="0"/>
              <a:t>TCP uses a sequence number to identify each byte of data. The sequence number identifies the order of the bytes sent from each computer so that the data can be reconstructed in order, regardless of any fragmentation, disordering, or </a:t>
            </a:r>
            <a:r>
              <a:rPr lang="en-IN" dirty="0" smtClean="0"/>
              <a:t>packet loss</a:t>
            </a:r>
            <a:r>
              <a:rPr lang="en-IN" dirty="0"/>
              <a:t> that may occur during transmission</a:t>
            </a:r>
            <a:r>
              <a:rPr lang="en-IN" dirty="0" smtClean="0"/>
              <a:t>.</a:t>
            </a:r>
          </a:p>
          <a:p>
            <a:pPr lvl="1"/>
            <a:r>
              <a:rPr lang="en-IN" dirty="0" err="1" smtClean="0"/>
              <a:t>tpt.r_flag</a:t>
            </a:r>
            <a:r>
              <a:rPr lang="en-IN" dirty="0" smtClean="0"/>
              <a:t> is checked for reliability.</a:t>
            </a:r>
          </a:p>
          <a:p>
            <a:pPr lvl="1"/>
            <a:endParaRPr lang="en-IN" dirty="0"/>
          </a:p>
        </p:txBody>
      </p:sp>
      <p:sp>
        <p:nvSpPr>
          <p:cNvPr id="2" name="Title 1"/>
          <p:cNvSpPr>
            <a:spLocks noGrp="1"/>
          </p:cNvSpPr>
          <p:nvPr>
            <p:ph type="title"/>
          </p:nvPr>
        </p:nvSpPr>
        <p:spPr/>
        <p:txBody>
          <a:bodyPr/>
          <a:lstStyle/>
          <a:p>
            <a:r>
              <a:rPr lang="en-US" dirty="0" smtClean="0"/>
              <a:t>Attack Types</a:t>
            </a:r>
            <a:endParaRPr lang="en-IN" dirty="0"/>
          </a:p>
        </p:txBody>
      </p:sp>
    </p:spTree>
    <p:extLst>
      <p:ext uri="{BB962C8B-B14F-4D97-AF65-F5344CB8AC3E}">
        <p14:creationId xmlns:p14="http://schemas.microsoft.com/office/powerpoint/2010/main" val="2558616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79" y="404664"/>
            <a:ext cx="7776864"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258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836712"/>
            <a:ext cx="561662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721" y="3717032"/>
            <a:ext cx="5416599" cy="2307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154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721499"/>
          </a:xfrm>
        </p:spPr>
        <p:txBody>
          <a:bodyPr/>
          <a:lstStyle/>
          <a:p>
            <a:r>
              <a:rPr lang="en-US" dirty="0" smtClean="0"/>
              <a:t>TCP attack</a:t>
            </a:r>
          </a:p>
          <a:p>
            <a:pPr lvl="1"/>
            <a:r>
              <a:rPr lang="en-IN" dirty="0"/>
              <a:t>A TCP sequence prediction attack is an attempt to predict the sequence number used to identify the packets in a TCP connection, which can be used to counterfeit packets. The attacker hopes to correctly guess the sequence number to be used by the sending host.</a:t>
            </a:r>
            <a:endParaRPr lang="en-US" dirty="0" smtClean="0"/>
          </a:p>
          <a:p>
            <a:pPr lvl="1"/>
            <a:r>
              <a:rPr lang="en-US" dirty="0" smtClean="0"/>
              <a:t>Finding TCP</a:t>
            </a:r>
          </a:p>
          <a:p>
            <a:pPr lvl="1"/>
            <a:r>
              <a:rPr lang="en-US" dirty="0" smtClean="0"/>
              <a:t>TCP acknowledgement and TCP reset</a:t>
            </a:r>
          </a:p>
          <a:p>
            <a:pPr lvl="1"/>
            <a:endParaRPr lang="en-IN" dirty="0"/>
          </a:p>
        </p:txBody>
      </p:sp>
    </p:spTree>
    <p:extLst>
      <p:ext uri="{BB962C8B-B14F-4D97-AF65-F5344CB8AC3E}">
        <p14:creationId xmlns:p14="http://schemas.microsoft.com/office/powerpoint/2010/main" val="3509729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620688"/>
            <a:ext cx="7344816" cy="55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623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692696"/>
            <a:ext cx="551839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45024"/>
            <a:ext cx="47434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885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smtClean="0"/>
              <a:t>Signature based TCP:</a:t>
            </a:r>
          </a:p>
          <a:p>
            <a:pPr lvl="1"/>
            <a:r>
              <a:rPr lang="en-US" dirty="0" smtClean="0"/>
              <a:t>Based on the IP address the attack is performed by which classes can be found out.</a:t>
            </a:r>
          </a:p>
          <a:p>
            <a:pPr lvl="1"/>
            <a:r>
              <a:rPr lang="en-US" dirty="0" smtClean="0"/>
              <a:t>In the program:</a:t>
            </a:r>
          </a:p>
          <a:p>
            <a:pPr lvl="2"/>
            <a:r>
              <a:rPr lang="en-US" dirty="0" smtClean="0"/>
              <a:t>Class D</a:t>
            </a:r>
            <a:endParaRPr lang="en-IN" dirty="0" smtClean="0"/>
          </a:p>
          <a:p>
            <a:pPr lvl="2"/>
            <a:r>
              <a:rPr lang="en-US" dirty="0" smtClean="0"/>
              <a:t>Class E </a:t>
            </a:r>
          </a:p>
          <a:p>
            <a:pPr lvl="2"/>
            <a:endParaRPr lang="en-US" dirty="0"/>
          </a:p>
          <a:p>
            <a:pPr lvl="2"/>
            <a:endParaRPr lang="en-US"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73015"/>
            <a:ext cx="7272808" cy="10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5013176"/>
            <a:ext cx="727280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482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20680"/>
          </a:xfrm>
        </p:spPr>
        <p:txBody>
          <a:bodyPr>
            <a:normAutofit/>
          </a:bodyPr>
          <a:lstStyle/>
          <a:p>
            <a:r>
              <a:rPr lang="en-US" dirty="0" err="1" smtClean="0"/>
              <a:t>Syn</a:t>
            </a:r>
            <a:r>
              <a:rPr lang="en-US" dirty="0" smtClean="0"/>
              <a:t> Flooding attack</a:t>
            </a:r>
          </a:p>
          <a:p>
            <a:pPr lvl="1"/>
            <a:r>
              <a:rPr lang="en-IN" dirty="0"/>
              <a:t>A </a:t>
            </a:r>
            <a:r>
              <a:rPr lang="en-IN" b="1" dirty="0"/>
              <a:t>SYN flood</a:t>
            </a:r>
            <a:r>
              <a:rPr lang="en-IN" dirty="0"/>
              <a:t> is a form of denial-of-service </a:t>
            </a:r>
            <a:r>
              <a:rPr lang="en-IN" b="1" dirty="0"/>
              <a:t>attack</a:t>
            </a:r>
            <a:r>
              <a:rPr lang="en-IN" dirty="0"/>
              <a:t> in which an attacker sends a succession of </a:t>
            </a:r>
            <a:r>
              <a:rPr lang="en-IN" b="1" dirty="0" smtClean="0"/>
              <a:t>SYN </a:t>
            </a:r>
            <a:r>
              <a:rPr lang="en-IN" dirty="0" smtClean="0"/>
              <a:t>requests </a:t>
            </a:r>
            <a:r>
              <a:rPr lang="en-IN" dirty="0"/>
              <a:t>to a target's system in an attempt to consume enough server resources to make the system unresponsive to legitimate traffic</a:t>
            </a:r>
            <a:r>
              <a:rPr lang="en-IN" dirty="0" smtClean="0"/>
              <a:t>.</a:t>
            </a:r>
          </a:p>
          <a:p>
            <a:pPr lvl="1"/>
            <a:r>
              <a:rPr lang="en-IN" dirty="0"/>
              <a:t>A SYN flood attack works by not responding to the server with the expected </a:t>
            </a:r>
            <a:r>
              <a:rPr lang="en-IN" dirty="0" smtClean="0"/>
              <a:t>ACK</a:t>
            </a:r>
            <a:r>
              <a:rPr lang="en-IN" dirty="0"/>
              <a:t> code. </a:t>
            </a:r>
            <a:endParaRPr lang="en-IN" dirty="0" smtClean="0"/>
          </a:p>
          <a:p>
            <a:pPr lvl="1"/>
            <a:r>
              <a:rPr lang="en-IN" dirty="0"/>
              <a:t> The malicious client can either simply not send the expected </a:t>
            </a:r>
            <a:r>
              <a:rPr lang="en-IN" dirty="0" smtClean="0"/>
              <a:t>ACK</a:t>
            </a:r>
            <a:r>
              <a:rPr lang="en-IN" dirty="0"/>
              <a:t>, or by </a:t>
            </a:r>
            <a:r>
              <a:rPr lang="en-IN" dirty="0">
                <a:hlinkClick r:id="rId2" tooltip="IP address spoofing"/>
              </a:rPr>
              <a:t>spoofing</a:t>
            </a:r>
            <a:r>
              <a:rPr lang="en-IN" dirty="0"/>
              <a:t> the source </a:t>
            </a:r>
            <a:r>
              <a:rPr lang="en-IN" dirty="0">
                <a:hlinkClick r:id="rId3" tooltip="IP address"/>
              </a:rPr>
              <a:t>IP address</a:t>
            </a:r>
            <a:r>
              <a:rPr lang="en-IN" dirty="0"/>
              <a:t> in the </a:t>
            </a:r>
            <a:r>
              <a:rPr lang="en-IN" dirty="0" smtClean="0"/>
              <a:t>SYN</a:t>
            </a:r>
            <a:r>
              <a:rPr lang="en-IN" dirty="0"/>
              <a:t>, causing the server to send the </a:t>
            </a:r>
            <a:r>
              <a:rPr lang="en-IN" dirty="0" smtClean="0"/>
              <a:t>SYN-ACK</a:t>
            </a:r>
            <a:r>
              <a:rPr lang="en-IN" dirty="0"/>
              <a:t> to a falsified IP address - which will not send an </a:t>
            </a:r>
            <a:r>
              <a:rPr lang="en-IN" dirty="0" smtClean="0"/>
              <a:t>ACK</a:t>
            </a:r>
            <a:r>
              <a:rPr lang="en-IN" dirty="0"/>
              <a:t> because it "knows" that it never sent a </a:t>
            </a:r>
            <a:r>
              <a:rPr lang="en-IN" dirty="0" smtClean="0"/>
              <a:t>SYN</a:t>
            </a:r>
            <a:r>
              <a:rPr lang="en-IN" dirty="0"/>
              <a:t>.</a:t>
            </a:r>
          </a:p>
        </p:txBody>
      </p:sp>
    </p:spTree>
    <p:extLst>
      <p:ext uri="{BB962C8B-B14F-4D97-AF65-F5344CB8AC3E}">
        <p14:creationId xmlns:p14="http://schemas.microsoft.com/office/powerpoint/2010/main" val="2428547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1281113"/>
            <a:ext cx="76485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575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project is about creating an intrusion detection system which would be able to monitor network or system activities for malicious activities or policy violations and produces reports to a management station. </a:t>
            </a:r>
            <a:endParaRPr lang="en-IN" dirty="0" smtClean="0"/>
          </a:p>
          <a:p>
            <a:r>
              <a:rPr lang="en-IN" dirty="0" smtClean="0"/>
              <a:t>Different </a:t>
            </a:r>
            <a:r>
              <a:rPr lang="en-IN" dirty="0"/>
              <a:t>types of IDS approach the goal of detecting traffic in different ways. There are network based and host based intrusion detection systems.</a:t>
            </a:r>
          </a:p>
          <a:p>
            <a:endParaRPr lang="en-IN" dirty="0"/>
          </a:p>
        </p:txBody>
      </p:sp>
      <p:sp>
        <p:nvSpPr>
          <p:cNvPr id="2" name="Title 1"/>
          <p:cNvSpPr>
            <a:spLocks noGrp="1"/>
          </p:cNvSpPr>
          <p:nvPr>
            <p:ph type="title"/>
          </p:nvPr>
        </p:nvSpPr>
        <p:spPr/>
        <p:txBody>
          <a:bodyPr/>
          <a:lstStyle/>
          <a:p>
            <a:r>
              <a:rPr lang="en-US" dirty="0" smtClean="0"/>
              <a:t>Problem definition	</a:t>
            </a:r>
            <a:endParaRPr lang="en-IN" dirty="0"/>
          </a:p>
        </p:txBody>
      </p:sp>
    </p:spTree>
    <p:extLst>
      <p:ext uri="{BB962C8B-B14F-4D97-AF65-F5344CB8AC3E}">
        <p14:creationId xmlns:p14="http://schemas.microsoft.com/office/powerpoint/2010/main" val="3855613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548680"/>
            <a:ext cx="50863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IN"/>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429000"/>
            <a:ext cx="4800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952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US" dirty="0" smtClean="0"/>
              <a:t>ICMP attack</a:t>
            </a:r>
          </a:p>
          <a:p>
            <a:pPr lvl="1"/>
            <a:r>
              <a:rPr lang="en-IN" dirty="0"/>
              <a:t>ICMP stands for Internet Control Message Protocol and is the most used protocol in networking technology. A connectionless protocol, ICMP does not use any port number and works in the network layer</a:t>
            </a:r>
            <a:r>
              <a:rPr lang="en-IN" dirty="0" smtClean="0"/>
              <a:t>.</a:t>
            </a:r>
          </a:p>
          <a:p>
            <a:pPr lvl="1"/>
            <a:r>
              <a:rPr lang="en-IN" dirty="0"/>
              <a:t> diagnostic purposes, error reporting or querying any server, and right now attackers are using ICMP to send </a:t>
            </a:r>
            <a:r>
              <a:rPr lang="en-IN" dirty="0" smtClean="0"/>
              <a:t>payloads.</a:t>
            </a:r>
            <a:endParaRPr lang="en-US" dirty="0" smtClean="0"/>
          </a:p>
          <a:p>
            <a:pPr lvl="1"/>
            <a:r>
              <a:rPr lang="en-IN" dirty="0"/>
              <a:t>a distributed denial-of-service attack in which large numbers of </a:t>
            </a:r>
            <a:r>
              <a:rPr lang="en-IN" dirty="0" smtClean="0"/>
              <a:t>ICMP </a:t>
            </a:r>
            <a:r>
              <a:rPr lang="en-IN" dirty="0"/>
              <a:t>packets with the intended victim's spoofed source IP are broadcast to a computer network using an IP Broadcast address.</a:t>
            </a:r>
          </a:p>
        </p:txBody>
      </p:sp>
    </p:spTree>
    <p:extLst>
      <p:ext uri="{BB962C8B-B14F-4D97-AF65-F5344CB8AC3E}">
        <p14:creationId xmlns:p14="http://schemas.microsoft.com/office/powerpoint/2010/main" val="3626705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531" y="332656"/>
            <a:ext cx="8229600" cy="4525963"/>
          </a:xfrm>
        </p:spPr>
        <p:txBody>
          <a:bodyPr/>
          <a:lstStyle/>
          <a:p>
            <a:r>
              <a:rPr lang="en-US" dirty="0" smtClean="0"/>
              <a:t>The ICMP packet shows all the following:</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431" y="1412776"/>
            <a:ext cx="6781800" cy="4769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120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US" dirty="0" smtClean="0"/>
              <a:t>ICMP attacks can be of various types:</a:t>
            </a:r>
          </a:p>
          <a:p>
            <a:pPr lvl="1"/>
            <a:r>
              <a:rPr lang="en-IN" dirty="0" smtClean="0"/>
              <a:t>ICMP Tunnelling: ICMP </a:t>
            </a:r>
            <a:r>
              <a:rPr lang="en-IN" dirty="0"/>
              <a:t>tunnels are one form of covert channel that is created wherein the information flow is not controlled by any security mechanism</a:t>
            </a:r>
            <a:r>
              <a:rPr lang="en-IN" dirty="0" smtClean="0"/>
              <a:t>.</a:t>
            </a:r>
          </a:p>
          <a:p>
            <a:pPr lvl="1"/>
            <a:r>
              <a:rPr lang="en-IN" dirty="0"/>
              <a:t>Smurf </a:t>
            </a:r>
            <a:r>
              <a:rPr lang="en-IN" dirty="0" smtClean="0"/>
              <a:t>Attack: ICMP </a:t>
            </a:r>
            <a:r>
              <a:rPr lang="en-IN" dirty="0"/>
              <a:t>echo reply is sent whenever an echo request is sent. In a </a:t>
            </a:r>
            <a:r>
              <a:rPr lang="en-IN" dirty="0" err="1"/>
              <a:t>smurf</a:t>
            </a:r>
            <a:r>
              <a:rPr lang="en-IN" dirty="0"/>
              <a:t> attack, an attacker will spoof the source address of the ICMP packet and send a broadcast to all computers on that </a:t>
            </a:r>
            <a:r>
              <a:rPr lang="en-IN" dirty="0" smtClean="0"/>
              <a:t>network.</a:t>
            </a:r>
          </a:p>
          <a:p>
            <a:pPr lvl="1"/>
            <a:r>
              <a:rPr lang="en-IN" dirty="0" smtClean="0"/>
              <a:t>Information Gathering: Under </a:t>
            </a:r>
            <a:r>
              <a:rPr lang="en-IN" dirty="0"/>
              <a:t>the information gathering attack, one can use different methods within the ICMP to find out live </a:t>
            </a:r>
            <a:r>
              <a:rPr lang="en-IN" dirty="0" smtClean="0"/>
              <a:t>host</a:t>
            </a:r>
          </a:p>
          <a:p>
            <a:pPr lvl="1"/>
            <a:r>
              <a:rPr lang="en-IN" dirty="0"/>
              <a:t>Trace </a:t>
            </a:r>
            <a:r>
              <a:rPr lang="en-IN" dirty="0" smtClean="0"/>
              <a:t>Route</a:t>
            </a:r>
          </a:p>
          <a:p>
            <a:pPr lvl="1"/>
            <a:endParaRPr lang="en-IN" dirty="0" smtClean="0"/>
          </a:p>
          <a:p>
            <a:pPr lvl="1"/>
            <a:endParaRPr lang="en-IN" dirty="0"/>
          </a:p>
          <a:p>
            <a:pPr lvl="1"/>
            <a:endParaRPr lang="en-IN" dirty="0"/>
          </a:p>
          <a:p>
            <a:pPr lvl="1"/>
            <a:endParaRPr lang="en-IN" dirty="0"/>
          </a:p>
        </p:txBody>
      </p:sp>
    </p:spTree>
    <p:extLst>
      <p:ext uri="{BB962C8B-B14F-4D97-AF65-F5344CB8AC3E}">
        <p14:creationId xmlns:p14="http://schemas.microsoft.com/office/powerpoint/2010/main" val="4078573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US" dirty="0" smtClean="0"/>
              <a:t>This type of attack can be denoted using:</a:t>
            </a:r>
          </a:p>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3"/>
            <a:ext cx="684076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997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578" y="3645024"/>
            <a:ext cx="47434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7128" y="980728"/>
            <a:ext cx="50863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058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688632"/>
          </a:xfrm>
        </p:spPr>
        <p:txBody>
          <a:bodyPr>
            <a:normAutofit/>
          </a:bodyPr>
          <a:lstStyle/>
          <a:p>
            <a:r>
              <a:rPr lang="en-US" dirty="0" smtClean="0"/>
              <a:t>UDP attack:</a:t>
            </a:r>
          </a:p>
          <a:p>
            <a:pPr lvl="1"/>
            <a:r>
              <a:rPr lang="en-IN" dirty="0"/>
              <a:t>A </a:t>
            </a:r>
            <a:r>
              <a:rPr lang="en-IN" b="1" dirty="0"/>
              <a:t>UDP flood attack</a:t>
            </a:r>
            <a:r>
              <a:rPr lang="en-IN" dirty="0"/>
              <a:t> is a </a:t>
            </a:r>
            <a:r>
              <a:rPr lang="en-IN" dirty="0">
                <a:hlinkClick r:id="rId2" tooltip="Denial-of-service"/>
              </a:rPr>
              <a:t>denial-of-service</a:t>
            </a:r>
            <a:r>
              <a:rPr lang="en-IN" dirty="0"/>
              <a:t> (</a:t>
            </a:r>
            <a:r>
              <a:rPr lang="en-IN" dirty="0" err="1"/>
              <a:t>DoS</a:t>
            </a:r>
            <a:r>
              <a:rPr lang="en-IN" dirty="0"/>
              <a:t>) attack using the </a:t>
            </a:r>
            <a:r>
              <a:rPr lang="en-IN" dirty="0">
                <a:hlinkClick r:id="rId3" tooltip="User Datagram Protocol"/>
              </a:rPr>
              <a:t>User Datagram Protocol</a:t>
            </a:r>
            <a:r>
              <a:rPr lang="en-IN" dirty="0"/>
              <a:t> (UDP), a </a:t>
            </a:r>
            <a:r>
              <a:rPr lang="en-IN" dirty="0" err="1"/>
              <a:t>sessionless</a:t>
            </a:r>
            <a:r>
              <a:rPr lang="en-IN" dirty="0"/>
              <a:t>/connectionless computer networking </a:t>
            </a:r>
            <a:r>
              <a:rPr lang="en-IN" dirty="0">
                <a:hlinkClick r:id="rId4" tooltip="Protocol (computing)"/>
              </a:rPr>
              <a:t>protocol</a:t>
            </a:r>
            <a:r>
              <a:rPr lang="en-IN" dirty="0" smtClean="0"/>
              <a:t>.</a:t>
            </a:r>
          </a:p>
          <a:p>
            <a:pPr lvl="1"/>
            <a:r>
              <a:rPr lang="en-IN" dirty="0"/>
              <a:t> UDP flood attack can be initiated by sending a large number of UDP </a:t>
            </a:r>
            <a:r>
              <a:rPr lang="en-IN" dirty="0">
                <a:hlinkClick r:id="rId5" tooltip="Packet (information technology)"/>
              </a:rPr>
              <a:t>packets</a:t>
            </a:r>
            <a:r>
              <a:rPr lang="en-IN" dirty="0"/>
              <a:t> to </a:t>
            </a:r>
            <a:r>
              <a:rPr lang="en-IN" dirty="0" err="1"/>
              <a:t>random</a:t>
            </a:r>
            <a:r>
              <a:rPr lang="en-IN" dirty="0" err="1">
                <a:hlinkClick r:id="rId6" tooltip="TCP and UDP port"/>
              </a:rPr>
              <a:t>ports</a:t>
            </a:r>
            <a:r>
              <a:rPr lang="en-IN" dirty="0"/>
              <a:t> on a remote </a:t>
            </a:r>
            <a:r>
              <a:rPr lang="en-IN" dirty="0" smtClean="0"/>
              <a:t>host.</a:t>
            </a:r>
          </a:p>
          <a:p>
            <a:pPr lvl="1"/>
            <a:r>
              <a:rPr lang="en-IN" dirty="0" smtClean="0"/>
              <a:t>the </a:t>
            </a:r>
            <a:r>
              <a:rPr lang="en-IN" dirty="0"/>
              <a:t>distant host </a:t>
            </a:r>
            <a:r>
              <a:rPr lang="en-IN" dirty="0" smtClean="0"/>
              <a:t>will:</a:t>
            </a:r>
          </a:p>
          <a:p>
            <a:pPr lvl="2"/>
            <a:r>
              <a:rPr lang="en-IN" dirty="0" smtClean="0"/>
              <a:t>Check </a:t>
            </a:r>
            <a:r>
              <a:rPr lang="en-IN" dirty="0"/>
              <a:t>for the application listening at that </a:t>
            </a:r>
            <a:r>
              <a:rPr lang="en-IN" dirty="0" smtClean="0"/>
              <a:t>port;</a:t>
            </a:r>
          </a:p>
          <a:p>
            <a:pPr lvl="2"/>
            <a:r>
              <a:rPr lang="en-IN" dirty="0" smtClean="0"/>
              <a:t>See </a:t>
            </a:r>
            <a:r>
              <a:rPr lang="en-IN" dirty="0"/>
              <a:t>that no application listens at that </a:t>
            </a:r>
            <a:r>
              <a:rPr lang="en-IN" dirty="0" smtClean="0"/>
              <a:t>port;</a:t>
            </a:r>
          </a:p>
          <a:p>
            <a:pPr lvl="2"/>
            <a:r>
              <a:rPr lang="en-IN" dirty="0" smtClean="0"/>
              <a:t>Reply </a:t>
            </a:r>
            <a:r>
              <a:rPr lang="en-IN" dirty="0"/>
              <a:t>with an </a:t>
            </a:r>
            <a:r>
              <a:rPr lang="en-IN" dirty="0">
                <a:hlinkClick r:id="rId7" tooltip="Internet Control Message Protocol"/>
              </a:rPr>
              <a:t>ICMP</a:t>
            </a:r>
            <a:r>
              <a:rPr lang="en-IN" dirty="0"/>
              <a:t> </a:t>
            </a:r>
            <a:r>
              <a:rPr lang="en-IN" dirty="0">
                <a:hlinkClick r:id="rId8" tooltip="ICMP Destination Unreachable"/>
              </a:rPr>
              <a:t>Destination Unreachable</a:t>
            </a:r>
            <a:r>
              <a:rPr lang="en-IN" dirty="0"/>
              <a:t> packet.</a:t>
            </a:r>
          </a:p>
          <a:p>
            <a:pPr lvl="1"/>
            <a:endParaRPr lang="en-IN" dirty="0"/>
          </a:p>
        </p:txBody>
      </p:sp>
    </p:spTree>
    <p:extLst>
      <p:ext uri="{BB962C8B-B14F-4D97-AF65-F5344CB8AC3E}">
        <p14:creationId xmlns:p14="http://schemas.microsoft.com/office/powerpoint/2010/main" val="3025744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packet type is verified as UDP and source as well as destination address are printed.</a:t>
            </a:r>
          </a:p>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7032"/>
            <a:ext cx="72008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1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649491"/>
          </a:xfrm>
        </p:spPr>
        <p:txBody>
          <a:bodyPr/>
          <a:lstStyle/>
          <a:p>
            <a:r>
              <a:rPr lang="en-US" dirty="0" smtClean="0"/>
              <a:t>UDP attacks on a private port. </a:t>
            </a:r>
            <a:endParaRPr lang="en-IN"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6792"/>
            <a:ext cx="640871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6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8825" y="548680"/>
            <a:ext cx="50863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IN"/>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743" y="3645024"/>
            <a:ext cx="4762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52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IN" dirty="0"/>
              <a:t>The intrusion detection system would be capable of detecting the following types of attacks:</a:t>
            </a:r>
          </a:p>
          <a:p>
            <a:pPr lvl="0"/>
            <a:r>
              <a:rPr lang="en-IN" dirty="0"/>
              <a:t>Any unreliable transmission</a:t>
            </a:r>
          </a:p>
          <a:p>
            <a:pPr lvl="0"/>
            <a:r>
              <a:rPr lang="en-IN" dirty="0"/>
              <a:t>TCP attack(Signature attack).</a:t>
            </a:r>
          </a:p>
          <a:p>
            <a:pPr lvl="0"/>
            <a:r>
              <a:rPr lang="en-IN" dirty="0" err="1"/>
              <a:t>Syn</a:t>
            </a:r>
            <a:r>
              <a:rPr lang="en-IN" dirty="0"/>
              <a:t>-Flooding attack(Denial of service attack).</a:t>
            </a:r>
          </a:p>
          <a:p>
            <a:pPr lvl="0"/>
            <a:r>
              <a:rPr lang="en-IN" dirty="0"/>
              <a:t>ICMP attack(Anomaly Detection).</a:t>
            </a:r>
          </a:p>
          <a:p>
            <a:pPr lvl="0"/>
            <a:r>
              <a:rPr lang="en-IN" dirty="0"/>
              <a:t>UDP attack.</a:t>
            </a:r>
          </a:p>
          <a:p>
            <a:endParaRPr lang="en-IN" dirty="0"/>
          </a:p>
        </p:txBody>
      </p:sp>
      <p:sp>
        <p:nvSpPr>
          <p:cNvPr id="2" name="Title 1"/>
          <p:cNvSpPr>
            <a:spLocks noGrp="1"/>
          </p:cNvSpPr>
          <p:nvPr>
            <p:ph type="title"/>
          </p:nvPr>
        </p:nvSpPr>
        <p:spPr/>
        <p:txBody>
          <a:bodyPr/>
          <a:lstStyle/>
          <a:p>
            <a:r>
              <a:rPr lang="en-US" dirty="0" smtClean="0"/>
              <a:t>Scope</a:t>
            </a:r>
            <a:endParaRPr lang="en-IN" dirty="0"/>
          </a:p>
        </p:txBody>
      </p:sp>
    </p:spTree>
    <p:extLst>
      <p:ext uri="{BB962C8B-B14F-4D97-AF65-F5344CB8AC3E}">
        <p14:creationId xmlns:p14="http://schemas.microsoft.com/office/powerpoint/2010/main" val="1822795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Any software requires a user friendly GUI.</a:t>
            </a:r>
          </a:p>
          <a:p>
            <a:r>
              <a:rPr lang="en-US" dirty="0" smtClean="0"/>
              <a:t>Usage of Jframe for GUI addition.</a:t>
            </a:r>
          </a:p>
          <a:p>
            <a:pPr lvl="1"/>
            <a:r>
              <a:rPr lang="en-IN" b="1" dirty="0"/>
              <a:t>Swing</a:t>
            </a:r>
            <a:r>
              <a:rPr lang="en-IN" dirty="0"/>
              <a:t> is a </a:t>
            </a:r>
            <a:r>
              <a:rPr lang="en-IN" dirty="0">
                <a:hlinkClick r:id="rId2" tooltip="Graphical user interface"/>
              </a:rPr>
              <a:t>GUI</a:t>
            </a:r>
            <a:r>
              <a:rPr lang="en-IN" dirty="0"/>
              <a:t> </a:t>
            </a:r>
            <a:r>
              <a:rPr lang="en-IN" dirty="0">
                <a:hlinkClick r:id="rId3" tooltip="Widget toolkit"/>
              </a:rPr>
              <a:t>widget toolkit</a:t>
            </a:r>
            <a:r>
              <a:rPr lang="en-IN" dirty="0"/>
              <a:t> for </a:t>
            </a:r>
            <a:r>
              <a:rPr lang="en-IN" dirty="0">
                <a:hlinkClick r:id="rId4" tooltip="Java (programming language)"/>
              </a:rPr>
              <a:t>Java</a:t>
            </a:r>
            <a:r>
              <a:rPr lang="en-IN" dirty="0" smtClean="0"/>
              <a:t>.</a:t>
            </a:r>
          </a:p>
          <a:p>
            <a:pPr lvl="1"/>
            <a:r>
              <a:rPr lang="en-IN" dirty="0"/>
              <a:t>provide a more sophisticated set of GUI </a:t>
            </a:r>
            <a:r>
              <a:rPr lang="en-IN" dirty="0" smtClean="0">
                <a:hlinkClick r:id="rId5" tooltip="Software component"/>
              </a:rPr>
              <a:t>components</a:t>
            </a:r>
            <a:r>
              <a:rPr lang="en-IN" dirty="0" smtClean="0"/>
              <a:t>.</a:t>
            </a:r>
            <a:endParaRPr lang="en-US" dirty="0" smtClean="0"/>
          </a:p>
          <a:p>
            <a:r>
              <a:rPr lang="en-US" dirty="0" smtClean="0"/>
              <a:t>Various buttons are created in the GUI.</a:t>
            </a:r>
          </a:p>
          <a:p>
            <a:r>
              <a:rPr lang="en-US" dirty="0" smtClean="0"/>
              <a:t>Each denotes a type of attack.</a:t>
            </a:r>
          </a:p>
          <a:p>
            <a:r>
              <a:rPr lang="en-US" dirty="0" smtClean="0"/>
              <a:t>Specific actions are specified based on the attacks.</a:t>
            </a:r>
          </a:p>
          <a:p>
            <a:endParaRPr lang="en-US" dirty="0" smtClean="0"/>
          </a:p>
          <a:p>
            <a:endParaRPr lang="en-IN" dirty="0"/>
          </a:p>
        </p:txBody>
      </p:sp>
      <p:sp>
        <p:nvSpPr>
          <p:cNvPr id="2" name="Title 1"/>
          <p:cNvSpPr>
            <a:spLocks noGrp="1"/>
          </p:cNvSpPr>
          <p:nvPr>
            <p:ph type="title"/>
          </p:nvPr>
        </p:nvSpPr>
        <p:spPr/>
        <p:txBody>
          <a:bodyPr/>
          <a:lstStyle/>
          <a:p>
            <a:r>
              <a:rPr lang="en-US" dirty="0" smtClean="0"/>
              <a:t>Adding a GUI</a:t>
            </a:r>
            <a:endParaRPr lang="en-IN" dirty="0"/>
          </a:p>
        </p:txBody>
      </p:sp>
    </p:spTree>
    <p:extLst>
      <p:ext uri="{BB962C8B-B14F-4D97-AF65-F5344CB8AC3E}">
        <p14:creationId xmlns:p14="http://schemas.microsoft.com/office/powerpoint/2010/main" val="3645667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20688"/>
            <a:ext cx="727280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659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404664"/>
            <a:ext cx="6984775" cy="572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39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8100392" cy="615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676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Noise can severely limit an intrusion detection system's effectiveness</a:t>
            </a:r>
            <a:r>
              <a:rPr lang="en-IN" dirty="0" smtClean="0"/>
              <a:t>.</a:t>
            </a:r>
          </a:p>
          <a:p>
            <a:r>
              <a:rPr lang="en-IN" dirty="0"/>
              <a:t>It is not uncommon for the number of real attacks to be far below the number of </a:t>
            </a:r>
            <a:r>
              <a:rPr lang="en-IN" dirty="0" smtClean="0"/>
              <a:t>false-alarms.</a:t>
            </a:r>
          </a:p>
          <a:p>
            <a:r>
              <a:rPr lang="en-IN" dirty="0"/>
              <a:t>For signature-based </a:t>
            </a:r>
            <a:r>
              <a:rPr lang="en-IN" dirty="0" err="1"/>
              <a:t>IDSes</a:t>
            </a:r>
            <a:r>
              <a:rPr lang="en-IN" dirty="0"/>
              <a:t> there will be lag between a new threat discovery and its signature being applied to the IDS</a:t>
            </a:r>
            <a:r>
              <a:rPr lang="en-IN" dirty="0" smtClean="0"/>
              <a:t>.</a:t>
            </a:r>
          </a:p>
          <a:p>
            <a:r>
              <a:rPr lang="en-IN" dirty="0"/>
              <a:t>It cannot compensate for a weak identification and authentication mechanisms or for weaknesses in network protocols</a:t>
            </a:r>
            <a:r>
              <a:rPr lang="en-IN" dirty="0" smtClean="0"/>
              <a:t>.</a:t>
            </a:r>
          </a:p>
          <a:p>
            <a:r>
              <a:rPr lang="en-IN" dirty="0"/>
              <a:t>Encrypted packets are not processed by the intrusion detection software.</a:t>
            </a:r>
          </a:p>
        </p:txBody>
      </p:sp>
      <p:sp>
        <p:nvSpPr>
          <p:cNvPr id="2" name="Title 1"/>
          <p:cNvSpPr>
            <a:spLocks noGrp="1"/>
          </p:cNvSpPr>
          <p:nvPr>
            <p:ph type="title"/>
          </p:nvPr>
        </p:nvSpPr>
        <p:spPr>
          <a:xfrm>
            <a:off x="467544" y="476672"/>
            <a:ext cx="8229600" cy="1143000"/>
          </a:xfrm>
        </p:spPr>
        <p:txBody>
          <a:bodyPr>
            <a:normAutofit fontScale="90000"/>
          </a:bodyPr>
          <a:lstStyle/>
          <a:p>
            <a:r>
              <a:rPr lang="en-IN" dirty="0" smtClean="0"/>
              <a:t>Limitations of IDS</a:t>
            </a:r>
            <a:r>
              <a:rPr lang="en-IN" dirty="0"/>
              <a:t/>
            </a:r>
            <a:br>
              <a:rPr lang="en-IN" dirty="0"/>
            </a:br>
            <a:endParaRPr lang="en-IN" dirty="0"/>
          </a:p>
        </p:txBody>
      </p:sp>
    </p:spTree>
    <p:extLst>
      <p:ext uri="{BB962C8B-B14F-4D97-AF65-F5344CB8AC3E}">
        <p14:creationId xmlns:p14="http://schemas.microsoft.com/office/powerpoint/2010/main" val="3725844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various types of attacks which can be found using the IDS.</a:t>
            </a:r>
            <a:endParaRPr lang="en-IN" dirty="0" smtClean="0"/>
          </a:p>
          <a:p>
            <a:r>
              <a:rPr lang="en-US" dirty="0" smtClean="0"/>
              <a:t>Alarms can be set notifying the user about the attack.</a:t>
            </a:r>
          </a:p>
          <a:p>
            <a:r>
              <a:rPr lang="en-US" dirty="0" smtClean="0"/>
              <a:t>Thus the IDS for various types of attacks was implemented. </a:t>
            </a:r>
          </a:p>
        </p:txBody>
      </p:sp>
      <p:sp>
        <p:nvSpPr>
          <p:cNvPr id="2" name="Title 1"/>
          <p:cNvSpPr>
            <a:spLocks noGrp="1"/>
          </p:cNvSpPr>
          <p:nvPr>
            <p:ph type="title"/>
          </p:nvPr>
        </p:nvSpPr>
        <p:spPr/>
        <p:txBody>
          <a:bodyPr/>
          <a:lstStyle/>
          <a:p>
            <a:r>
              <a:rPr lang="en-US" dirty="0" smtClean="0"/>
              <a:t>Conclusion	</a:t>
            </a:r>
            <a:endParaRPr lang="en-IN" dirty="0"/>
          </a:p>
        </p:txBody>
      </p:sp>
    </p:spTree>
    <p:extLst>
      <p:ext uri="{BB962C8B-B14F-4D97-AF65-F5344CB8AC3E}">
        <p14:creationId xmlns:p14="http://schemas.microsoft.com/office/powerpoint/2010/main" val="112548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1143000"/>
          </a:xfrm>
        </p:spPr>
        <p:txBody>
          <a:bodyPr/>
          <a:lstStyle/>
          <a:p>
            <a:r>
              <a:rPr lang="en-US" dirty="0" smtClean="0"/>
              <a:t>Any Questions?</a:t>
            </a:r>
            <a:endParaRPr lang="en-IN" dirty="0"/>
          </a:p>
        </p:txBody>
      </p:sp>
    </p:spTree>
    <p:extLst>
      <p:ext uri="{BB962C8B-B14F-4D97-AF65-F5344CB8AC3E}">
        <p14:creationId xmlns:p14="http://schemas.microsoft.com/office/powerpoint/2010/main" val="371653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229600" cy="2655168"/>
          </a:xfrm>
        </p:spPr>
        <p:txBody>
          <a:bodyPr/>
          <a:lstStyle/>
          <a:p>
            <a:r>
              <a:rPr lang="en-US" dirty="0" smtClean="0"/>
              <a:t>Thank You!</a:t>
            </a:r>
            <a:endParaRPr lang="en-IN" dirty="0"/>
          </a:p>
        </p:txBody>
      </p:sp>
    </p:spTree>
    <p:extLst>
      <p:ext uri="{BB962C8B-B14F-4D97-AF65-F5344CB8AC3E}">
        <p14:creationId xmlns:p14="http://schemas.microsoft.com/office/powerpoint/2010/main" val="409369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An </a:t>
            </a:r>
            <a:r>
              <a:rPr lang="en-IN" sz="2000" b="1" dirty="0"/>
              <a:t>intrusion detection system</a:t>
            </a:r>
            <a:r>
              <a:rPr lang="en-IN" sz="2000" dirty="0"/>
              <a:t> (</a:t>
            </a:r>
            <a:r>
              <a:rPr lang="en-IN" sz="2000" b="1" dirty="0"/>
              <a:t>IDS</a:t>
            </a:r>
            <a:r>
              <a:rPr lang="en-IN" sz="2000" dirty="0"/>
              <a:t>) is a device or </a:t>
            </a:r>
            <a:r>
              <a:rPr lang="en-IN" sz="2000" dirty="0">
                <a:hlinkClick r:id="rId2" tooltip="Software application"/>
              </a:rPr>
              <a:t>software application</a:t>
            </a:r>
            <a:r>
              <a:rPr lang="en-IN" sz="2000" dirty="0"/>
              <a:t> that monitors network or system activities for malicious activities or policy violations and produces reports to a management station. IDS come in a variety of “</a:t>
            </a:r>
            <a:r>
              <a:rPr lang="en-IN" sz="2000" dirty="0" err="1"/>
              <a:t>flavors</a:t>
            </a:r>
            <a:r>
              <a:rPr lang="en-IN" sz="2000" dirty="0"/>
              <a:t>” and approach the goal of detecting suspicious traffic in different ways. </a:t>
            </a:r>
            <a:endParaRPr lang="en-IN" sz="2000" dirty="0" smtClean="0"/>
          </a:p>
          <a:p>
            <a:r>
              <a:rPr lang="en-IN" sz="2000" dirty="0"/>
              <a:t>There are network based (NIDS) and host based (HIDS) intrusion detection systems</a:t>
            </a:r>
            <a:r>
              <a:rPr lang="en-IN" sz="2000" dirty="0" smtClean="0"/>
              <a:t>.</a:t>
            </a:r>
          </a:p>
          <a:p>
            <a:r>
              <a:rPr lang="en-IN" sz="2000" dirty="0"/>
              <a:t>Network Intrusion Detection Systems (NIDS) are placed at a strategic point or points within the network to monitor traffic to and from all devices on the network</a:t>
            </a:r>
            <a:r>
              <a:rPr lang="en-IN" sz="2000" dirty="0" smtClean="0"/>
              <a:t>.</a:t>
            </a:r>
          </a:p>
          <a:p>
            <a:r>
              <a:rPr lang="en-IN" sz="2000" dirty="0" smtClean="0"/>
              <a:t>Host </a:t>
            </a:r>
            <a:r>
              <a:rPr lang="en-IN" sz="2000" dirty="0"/>
              <a:t>Intrusion Detection Systems (HIDS) run on individual hosts or devices on the network. </a:t>
            </a:r>
          </a:p>
        </p:txBody>
      </p:sp>
      <p:sp>
        <p:nvSpPr>
          <p:cNvPr id="2" name="Title 1"/>
          <p:cNvSpPr>
            <a:spLocks noGrp="1"/>
          </p:cNvSpPr>
          <p:nvPr>
            <p:ph type="title"/>
          </p:nvPr>
        </p:nvSpPr>
        <p:spPr/>
        <p:txBody>
          <a:bodyPr/>
          <a:lstStyle/>
          <a:p>
            <a:r>
              <a:rPr lang="en-US" dirty="0" smtClean="0"/>
              <a:t>What is IDS?</a:t>
            </a:r>
            <a:endParaRPr lang="en-IN" dirty="0"/>
          </a:p>
        </p:txBody>
      </p:sp>
    </p:spTree>
    <p:extLst>
      <p:ext uri="{BB962C8B-B14F-4D97-AF65-F5344CB8AC3E}">
        <p14:creationId xmlns:p14="http://schemas.microsoft.com/office/powerpoint/2010/main" val="522715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In a passive system, the intrusion detection system (IDS) sensor detects a potential security breach, logs the information and </a:t>
            </a:r>
            <a:r>
              <a:rPr lang="en-IN" dirty="0" smtClean="0"/>
              <a:t>signals </a:t>
            </a:r>
            <a:r>
              <a:rPr lang="en-IN" dirty="0"/>
              <a:t>an alert on the console or owner</a:t>
            </a:r>
            <a:r>
              <a:rPr lang="en-IN" dirty="0" smtClean="0"/>
              <a:t>.</a:t>
            </a:r>
          </a:p>
          <a:p>
            <a:r>
              <a:rPr lang="en-IN" dirty="0"/>
              <a:t>In a reactive system, also known as an </a:t>
            </a:r>
            <a:r>
              <a:rPr lang="en-IN" dirty="0">
                <a:hlinkClick r:id="rId2" tooltip="Intrusion prevention system"/>
              </a:rPr>
              <a:t>intrusion prevention system</a:t>
            </a:r>
            <a:r>
              <a:rPr lang="en-IN" dirty="0"/>
              <a:t> (IPS), the IPS auto-responds to the suspicious activity by resetting the connection or by reprogramming the firewall to block network traffic from the suspected malicious source. </a:t>
            </a:r>
            <a:endParaRPr lang="en-IN" dirty="0" smtClean="0"/>
          </a:p>
          <a:p>
            <a:r>
              <a:rPr lang="en-US" dirty="0" smtClean="0"/>
              <a:t>In this project we restrain ourselves to IDS.</a:t>
            </a:r>
            <a:endParaRPr lang="en-IN" dirty="0"/>
          </a:p>
        </p:txBody>
      </p:sp>
      <p:sp>
        <p:nvSpPr>
          <p:cNvPr id="2" name="Title 1"/>
          <p:cNvSpPr>
            <a:spLocks noGrp="1"/>
          </p:cNvSpPr>
          <p:nvPr>
            <p:ph type="title"/>
          </p:nvPr>
        </p:nvSpPr>
        <p:spPr/>
        <p:txBody>
          <a:bodyPr>
            <a:normAutofit fontScale="90000"/>
          </a:bodyPr>
          <a:lstStyle/>
          <a:p>
            <a:r>
              <a:rPr lang="en-IN" dirty="0"/>
              <a:t>Passive and reactive systems</a:t>
            </a:r>
            <a:br>
              <a:rPr lang="en-IN" dirty="0"/>
            </a:br>
            <a:endParaRPr lang="en-IN" dirty="0"/>
          </a:p>
        </p:txBody>
      </p:sp>
    </p:spTree>
    <p:extLst>
      <p:ext uri="{BB962C8B-B14F-4D97-AF65-F5344CB8AC3E}">
        <p14:creationId xmlns:p14="http://schemas.microsoft.com/office/powerpoint/2010/main" val="8788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t>Statistical anomaly-based IDS</a:t>
            </a:r>
          </a:p>
          <a:p>
            <a:pPr lvl="1"/>
            <a:r>
              <a:rPr lang="en-IN" dirty="0"/>
              <a:t>monitor network </a:t>
            </a:r>
            <a:r>
              <a:rPr lang="en-IN" dirty="0" smtClean="0"/>
              <a:t>traffic</a:t>
            </a:r>
          </a:p>
          <a:p>
            <a:pPr lvl="1"/>
            <a:r>
              <a:rPr lang="en-IN" dirty="0"/>
              <a:t>compare it against an established </a:t>
            </a:r>
            <a:r>
              <a:rPr lang="en-IN" dirty="0" smtClean="0"/>
              <a:t>baseline</a:t>
            </a:r>
          </a:p>
          <a:p>
            <a:pPr lvl="1"/>
            <a:r>
              <a:rPr lang="en-IN" dirty="0"/>
              <a:t>The baseline will identify what is “normal” for that network- what sort of bandwidth is generally used, what protocols are used, what ports and devices generally connect to each other- and alert the administrator or user when traffic is detected which is anomalous, or significantly different, than the baseline</a:t>
            </a:r>
            <a:r>
              <a:rPr lang="en-IN" dirty="0" smtClean="0"/>
              <a:t>.</a:t>
            </a:r>
          </a:p>
          <a:p>
            <a:pPr lvl="1"/>
            <a:r>
              <a:rPr lang="en-IN" dirty="0"/>
              <a:t>False Positive alarm for a legitimate use of </a:t>
            </a:r>
            <a:r>
              <a:rPr lang="en-IN" dirty="0" smtClean="0"/>
              <a:t>bandwidth</a:t>
            </a:r>
            <a:r>
              <a:rPr lang="en-IN" dirty="0"/>
              <a:t> if the baselines are not intelligently configured</a:t>
            </a:r>
          </a:p>
        </p:txBody>
      </p:sp>
      <p:sp>
        <p:nvSpPr>
          <p:cNvPr id="2" name="Title 1"/>
          <p:cNvSpPr>
            <a:spLocks noGrp="1"/>
          </p:cNvSpPr>
          <p:nvPr>
            <p:ph type="title"/>
          </p:nvPr>
        </p:nvSpPr>
        <p:spPr/>
        <p:txBody>
          <a:bodyPr/>
          <a:lstStyle/>
          <a:p>
            <a:r>
              <a:rPr lang="en-US" dirty="0" smtClean="0"/>
              <a:t>Detection techniques in IDS</a:t>
            </a:r>
            <a:endParaRPr lang="en-IN" dirty="0"/>
          </a:p>
        </p:txBody>
      </p:sp>
    </p:spTree>
    <p:extLst>
      <p:ext uri="{BB962C8B-B14F-4D97-AF65-F5344CB8AC3E}">
        <p14:creationId xmlns:p14="http://schemas.microsoft.com/office/powerpoint/2010/main" val="89262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b="1" dirty="0"/>
              <a:t>Signature-based </a:t>
            </a:r>
            <a:r>
              <a:rPr lang="en-IN" b="1" dirty="0" smtClean="0"/>
              <a:t>IDS</a:t>
            </a:r>
          </a:p>
          <a:p>
            <a:pPr lvl="1"/>
            <a:r>
              <a:rPr lang="en-IN" dirty="0" smtClean="0"/>
              <a:t>monitor </a:t>
            </a:r>
            <a:r>
              <a:rPr lang="en-IN" dirty="0"/>
              <a:t>packets on the network </a:t>
            </a:r>
            <a:endParaRPr lang="en-IN" dirty="0" smtClean="0"/>
          </a:p>
          <a:p>
            <a:pPr lvl="1"/>
            <a:r>
              <a:rPr lang="en-IN" dirty="0" smtClean="0"/>
              <a:t>compare </a:t>
            </a:r>
            <a:r>
              <a:rPr lang="en-IN" dirty="0"/>
              <a:t>them against a database of </a:t>
            </a:r>
            <a:r>
              <a:rPr lang="en-IN" dirty="0" smtClean="0"/>
              <a:t>signature </a:t>
            </a:r>
            <a:r>
              <a:rPr lang="en-IN" dirty="0"/>
              <a:t>or attributes from known malicious </a:t>
            </a:r>
            <a:r>
              <a:rPr lang="en-IN" dirty="0" smtClean="0"/>
              <a:t>threats</a:t>
            </a:r>
          </a:p>
          <a:p>
            <a:pPr lvl="1"/>
            <a:r>
              <a:rPr lang="en-IN" dirty="0"/>
              <a:t> issue is that there will be a lag between a new threat being discovered in the wild and the signature for detecting that threat being applied to the IDS</a:t>
            </a:r>
            <a:r>
              <a:rPr lang="en-IN" dirty="0" smtClean="0"/>
              <a:t>.</a:t>
            </a:r>
          </a:p>
          <a:p>
            <a:pPr lvl="1"/>
            <a:r>
              <a:rPr lang="en-IN" dirty="0"/>
              <a:t>During that lag time the IDS would be unable to detect the new threat.</a:t>
            </a:r>
            <a:endParaRPr lang="en-IN" b="1" dirty="0"/>
          </a:p>
          <a:p>
            <a:endParaRPr lang="en-IN" dirty="0"/>
          </a:p>
        </p:txBody>
      </p:sp>
    </p:spTree>
    <p:extLst>
      <p:ext uri="{BB962C8B-B14F-4D97-AF65-F5344CB8AC3E}">
        <p14:creationId xmlns:p14="http://schemas.microsoft.com/office/powerpoint/2010/main" val="31595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Header Files and Protocols:</a:t>
            </a:r>
          </a:p>
          <a:p>
            <a:pPr lvl="1"/>
            <a:endParaRPr lang="en-IN" dirty="0"/>
          </a:p>
        </p:txBody>
      </p:sp>
      <p:sp>
        <p:nvSpPr>
          <p:cNvPr id="2" name="Title 1"/>
          <p:cNvSpPr>
            <a:spLocks noGrp="1"/>
          </p:cNvSpPr>
          <p:nvPr>
            <p:ph type="title"/>
          </p:nvPr>
        </p:nvSpPr>
        <p:spPr/>
        <p:txBody>
          <a:bodyPr>
            <a:normAutofit/>
          </a:bodyPr>
          <a:lstStyle/>
          <a:p>
            <a:r>
              <a:rPr lang="en-US" dirty="0" smtClean="0"/>
              <a:t>Program and implementation</a:t>
            </a: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52086"/>
            <a:ext cx="8384841" cy="4145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09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US" dirty="0" smtClean="0"/>
              <a:t>The packets will be captured with the help of </a:t>
            </a:r>
            <a:r>
              <a:rPr lang="en-US" dirty="0" err="1" smtClean="0"/>
              <a:t>JPcapCaptor</a:t>
            </a:r>
            <a:r>
              <a:rPr lang="en-US" dirty="0" smtClean="0"/>
              <a:t>.</a:t>
            </a:r>
          </a:p>
          <a:p>
            <a:r>
              <a:rPr lang="en-US" dirty="0" smtClean="0"/>
              <a:t>Information of the packet being analyzed is displayed: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560840" cy="34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104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TotalTime>
  <Words>651</Words>
  <Application>Microsoft Office PowerPoint</Application>
  <PresentationFormat>On-screen Show (4:3)</PresentationFormat>
  <Paragraphs>100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Intrusion Detection System </vt:lpstr>
      <vt:lpstr>Problem definition </vt:lpstr>
      <vt:lpstr>Scope</vt:lpstr>
      <vt:lpstr>What is IDS?</vt:lpstr>
      <vt:lpstr>Passive and reactive systems </vt:lpstr>
      <vt:lpstr>Detection techniques in IDS</vt:lpstr>
      <vt:lpstr>PowerPoint Presentation</vt:lpstr>
      <vt:lpstr>Program and implementation</vt:lpstr>
      <vt:lpstr>PowerPoint Presentation</vt:lpstr>
      <vt:lpstr>PowerPoint Presentation</vt:lpstr>
      <vt:lpstr>Attack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a GUI</vt:lpstr>
      <vt:lpstr>PowerPoint Presentation</vt:lpstr>
      <vt:lpstr>PowerPoint Presentation</vt:lpstr>
      <vt:lpstr>PowerPoint Presentation</vt:lpstr>
      <vt:lpstr>Limitations of IDS </vt:lpstr>
      <vt:lpstr>Conclusion </vt:lpstr>
      <vt:lpstr>Any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dc:title>
  <dc:creator>Owner</dc:creator>
  <cp:lastModifiedBy>ismail - [2010]</cp:lastModifiedBy>
  <cp:revision>12</cp:revision>
  <dcterms:created xsi:type="dcterms:W3CDTF">2015-10-12T13:00:00Z</dcterms:created>
  <dcterms:modified xsi:type="dcterms:W3CDTF">2015-10-12T19:24:39Z</dcterms:modified>
</cp:coreProperties>
</file>