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ha aasim" initials="na" lastIdx="1" clrIdx="0">
    <p:extLst>
      <p:ext uri="{19B8F6BF-5375-455C-9EA6-DF929625EA0E}">
        <p15:presenceInfo xmlns:p15="http://schemas.microsoft.com/office/powerpoint/2012/main" userId="neeha a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Taiwanese Credit Card Payment Default</a:t>
            </a:r>
          </a:p>
        </p:txBody>
      </p:sp>
    </p:spTree>
    <p:extLst>
      <p:ext uri="{BB962C8B-B14F-4D97-AF65-F5344CB8AC3E}">
        <p14:creationId xmlns:p14="http://schemas.microsoft.com/office/powerpoint/2010/main" val="159388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EF75-F883-4610-BBB3-E9AC949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with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797D-8FE9-45D7-B1D9-DD34E27F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 finalized:</a:t>
            </a:r>
          </a:p>
          <a:p>
            <a:r>
              <a:rPr lang="en-IN" dirty="0"/>
              <a:t>xgb4 = </a:t>
            </a:r>
            <a:r>
              <a:rPr lang="en-IN" dirty="0" err="1"/>
              <a:t>XGBClassifier</a:t>
            </a:r>
            <a:r>
              <a:rPr lang="en-IN" dirty="0"/>
              <a:t>(</a:t>
            </a:r>
            <a:r>
              <a:rPr lang="en-IN" dirty="0" err="1"/>
              <a:t>learning_rate</a:t>
            </a:r>
            <a:r>
              <a:rPr lang="en-IN" dirty="0"/>
              <a:t> =0.01,n_estimators=1000,max_depth=3,min_child_weight=12,gamma=0.2,subsample=0.8,colsample_bytree=0.8,reg_alpha=0.01,objective= '</a:t>
            </a:r>
            <a:r>
              <a:rPr lang="en-IN" dirty="0" err="1"/>
              <a:t>binary:logistic</a:t>
            </a:r>
            <a:r>
              <a:rPr lang="en-IN" dirty="0"/>
              <a:t>',</a:t>
            </a:r>
            <a:r>
              <a:rPr lang="en-IN" dirty="0" err="1"/>
              <a:t>nthread</a:t>
            </a:r>
            <a:r>
              <a:rPr lang="en-IN" dirty="0"/>
              <a:t>=4,scale_pos_weight=1,seed=27)</a:t>
            </a:r>
          </a:p>
          <a:p>
            <a:endParaRPr lang="en-IN" dirty="0"/>
          </a:p>
          <a:p>
            <a:r>
              <a:rPr lang="en-IN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699F0-A97A-4D82-B943-A3C8D836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53" y="3724306"/>
            <a:ext cx="4292082" cy="32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2E27-6C3C-48AB-AC63-64E5740A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with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B288-E0B9-4D35-9433-4AC5D61F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3937EA-EEEC-4505-AC4C-256477999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84624"/>
              </p:ext>
            </p:extLst>
          </p:nvPr>
        </p:nvGraphicFramePr>
        <p:xfrm>
          <a:off x="677334" y="1291602"/>
          <a:ext cx="8784720" cy="494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180">
                  <a:extLst>
                    <a:ext uri="{9D8B030D-6E8A-4147-A177-3AD203B41FA5}">
                      <a16:colId xmlns:a16="http://schemas.microsoft.com/office/drawing/2014/main" val="298639411"/>
                    </a:ext>
                  </a:extLst>
                </a:gridCol>
                <a:gridCol w="2196180">
                  <a:extLst>
                    <a:ext uri="{9D8B030D-6E8A-4147-A177-3AD203B41FA5}">
                      <a16:colId xmlns:a16="http://schemas.microsoft.com/office/drawing/2014/main" val="425062964"/>
                    </a:ext>
                  </a:extLst>
                </a:gridCol>
                <a:gridCol w="2196180">
                  <a:extLst>
                    <a:ext uri="{9D8B030D-6E8A-4147-A177-3AD203B41FA5}">
                      <a16:colId xmlns:a16="http://schemas.microsoft.com/office/drawing/2014/main" val="3125000162"/>
                    </a:ext>
                  </a:extLst>
                </a:gridCol>
                <a:gridCol w="2196180">
                  <a:extLst>
                    <a:ext uri="{9D8B030D-6E8A-4147-A177-3AD203B41FA5}">
                      <a16:colId xmlns:a16="http://schemas.microsoft.com/office/drawing/2014/main" val="4073944304"/>
                    </a:ext>
                  </a:extLst>
                </a:gridCol>
              </a:tblGrid>
              <a:tr h="927890">
                <a:tc>
                  <a:txBody>
                    <a:bodyPr/>
                    <a:lstStyle/>
                    <a:p>
                      <a:r>
                        <a:rPr lang="en-US" dirty="0"/>
                        <a:t>Data Set/Description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Test/Prod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09994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73740"/>
                  </a:ext>
                </a:extLst>
              </a:tr>
              <a:tr h="786821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[[12522,562]</a:t>
                      </a:r>
                    </a:p>
                    <a:p>
                      <a:r>
                        <a:rPr lang="en-US" dirty="0"/>
                        <a:t>[2316,1400]]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[[5341,271]</a:t>
                      </a:r>
                    </a:p>
                    <a:p>
                      <a:r>
                        <a:rPr lang="en-US" dirty="0"/>
                        <a:t>[1034,554]]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[[4416,252]</a:t>
                      </a:r>
                    </a:p>
                    <a:p>
                      <a:r>
                        <a:rPr lang="en-US" dirty="0"/>
                        <a:t>[862,470]]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1075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33265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28446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512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0694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3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6FA6-AF3E-48EF-92DB-DCE93619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E5FE-0542-4DB4-BA73-7ACEE1E4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XGBoost</a:t>
            </a:r>
            <a:r>
              <a:rPr lang="en-US" dirty="0"/>
              <a:t> model opted as final approach with parameter tuning.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Future Approach</a:t>
            </a:r>
          </a:p>
          <a:p>
            <a:r>
              <a:rPr lang="en-US" dirty="0"/>
              <a:t>Over Sampling and Under Sampling can be implemented in future.</a:t>
            </a:r>
          </a:p>
          <a:p>
            <a:r>
              <a:rPr lang="en-US" dirty="0"/>
              <a:t>Would like to make visualization much better.</a:t>
            </a:r>
          </a:p>
          <a:p>
            <a:r>
              <a:rPr lang="en-US" dirty="0"/>
              <a:t>Can try other models with parameter tuning.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 to GitHub::https://github.com/HardikaB/Hackathon1</a:t>
            </a:r>
          </a:p>
        </p:txBody>
      </p:sp>
    </p:spTree>
    <p:extLst>
      <p:ext uri="{BB962C8B-B14F-4D97-AF65-F5344CB8AC3E}">
        <p14:creationId xmlns:p14="http://schemas.microsoft.com/office/powerpoint/2010/main" val="34927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the Data collected over time to predict the probability of Default for Taiwanese Credit Card Clients</a:t>
            </a:r>
          </a:p>
          <a:p>
            <a:endParaRPr lang="en-US" sz="2400" dirty="0"/>
          </a:p>
          <a:p>
            <a:r>
              <a:rPr lang="en-US" sz="2400" dirty="0"/>
              <a:t>Build Model to Compute probability of Default for Taiwanese Credit Card Clients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Classification Problem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05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738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This Multivariate dataset is made up of 30K transactions with 24 Attributes</a:t>
            </a:r>
          </a:p>
          <a:p>
            <a:r>
              <a:rPr lang="en-US" dirty="0"/>
              <a:t>Overall 22.1% transaction values are default and 77.88% are not default.</a:t>
            </a:r>
          </a:p>
          <a:p>
            <a:r>
              <a:rPr lang="en-US" dirty="0"/>
              <a:t>Categoric features: 'SEX', 'EDUCATION', 'MARRIAGE', 'PAY_0', 'PAY_2', 'PAY_3', 'PAY_4', 'PAY_5', 'PAY_6’</a:t>
            </a:r>
          </a:p>
          <a:p>
            <a:r>
              <a:rPr lang="en-US" dirty="0"/>
              <a:t>Numeric features: 'LIMIT_BAL', 'AGE', 'BILL_AMT1', 'BILL_AMT2', 'BILL_AMT3', 'BILL_AMT4', 'BILL_AMT5', 'BILL_AMT6', 'PAY_AMT1', 'PAY_AMT2', 'PAY_AMT3', 'PAY_AMT4', 'PAY_AMT5', 'PAY_AMT6’</a:t>
            </a:r>
          </a:p>
          <a:p>
            <a:r>
              <a:rPr lang="en-US" dirty="0"/>
              <a:t>Target Variable: 'default payment next month’.</a:t>
            </a:r>
          </a:p>
          <a:p>
            <a:r>
              <a:rPr lang="en-US" dirty="0"/>
              <a:t>No Null values in any of 24 attributes provided.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087"/>
            <a:ext cx="8596668" cy="745435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815491"/>
            <a:ext cx="6548414" cy="3378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For categorical variable we used cross tab and plots.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F6A1B-0AAF-4E43-B8F5-50EE41D9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82150"/>
            <a:ext cx="5182781" cy="2315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A8489-CDB6-4E70-B8BD-349A197F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4" y="1571392"/>
            <a:ext cx="5804452" cy="4660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F86B7B-E458-4CEF-9089-3F004C2844DC}"/>
              </a:ext>
            </a:extLst>
          </p:cNvPr>
          <p:cNvSpPr txBox="1"/>
          <p:nvPr/>
        </p:nvSpPr>
        <p:spPr>
          <a:xfrm>
            <a:off x="546982" y="3869264"/>
            <a:ext cx="60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Skewness we plotted distplot to see distribution.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EB9C3-66EC-4429-A90D-D2E467CD9521}"/>
              </a:ext>
            </a:extLst>
          </p:cNvPr>
          <p:cNvSpPr txBox="1"/>
          <p:nvPr/>
        </p:nvSpPr>
        <p:spPr>
          <a:xfrm>
            <a:off x="6694188" y="648062"/>
            <a:ext cx="595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 features are analyzed with correlation heat map.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670D2F-2F52-4BD4-8DA8-9FC1E912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5" y="4662526"/>
            <a:ext cx="6096000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8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4059"/>
            <a:ext cx="8596668" cy="3880773"/>
          </a:xfrm>
        </p:spPr>
        <p:txBody>
          <a:bodyPr/>
          <a:lstStyle/>
          <a:p>
            <a:r>
              <a:rPr lang="en-US" dirty="0"/>
              <a:t>Categorical features ‘MARRIAGE’ and ‘EDUCATION’  had extra undefined labels which we cleaned by merging to defined labels.</a:t>
            </a:r>
          </a:p>
          <a:p>
            <a:r>
              <a:rPr lang="en-US" dirty="0"/>
              <a:t>Distplot showed numeric data is skewed . We added log transformation and scaling to bring data as close to normal distribution</a:t>
            </a:r>
          </a:p>
          <a:p>
            <a:r>
              <a:rPr lang="en-US" dirty="0"/>
              <a:t>Included One hot encoding on categorical features ‘SEX’ ‘MARRIAGE’ and ‘EDUCATION’ to bring then on one scale. Increased 3 columns here.</a:t>
            </a:r>
          </a:p>
          <a:p>
            <a:r>
              <a:rPr lang="en-US" dirty="0"/>
              <a:t>Analyzed Correlation for numeric data and found 6 bill amt fields are highly correlated among themselves, we created new ratio as BILL_AMT-PAY_AMT/LIMIT_AMT which is less correlated and dropped BILL AMT columns.</a:t>
            </a:r>
          </a:p>
          <a:p>
            <a:r>
              <a:rPr lang="en-US" dirty="0"/>
              <a:t>Finalized on 27 attributes to work on.</a:t>
            </a:r>
          </a:p>
        </p:txBody>
      </p:sp>
    </p:spTree>
    <p:extLst>
      <p:ext uri="{BB962C8B-B14F-4D97-AF65-F5344CB8AC3E}">
        <p14:creationId xmlns:p14="http://schemas.microsoft.com/office/powerpoint/2010/main" val="25631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90CFA-8970-4E80-9FCB-E80E7D2B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3533"/>
              </p:ext>
            </p:extLst>
          </p:nvPr>
        </p:nvGraphicFramePr>
        <p:xfrm>
          <a:off x="677334" y="1475039"/>
          <a:ext cx="8715144" cy="494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786">
                  <a:extLst>
                    <a:ext uri="{9D8B030D-6E8A-4147-A177-3AD203B41FA5}">
                      <a16:colId xmlns:a16="http://schemas.microsoft.com/office/drawing/2014/main" val="298639411"/>
                    </a:ext>
                  </a:extLst>
                </a:gridCol>
                <a:gridCol w="2178786">
                  <a:extLst>
                    <a:ext uri="{9D8B030D-6E8A-4147-A177-3AD203B41FA5}">
                      <a16:colId xmlns:a16="http://schemas.microsoft.com/office/drawing/2014/main" val="425062964"/>
                    </a:ext>
                  </a:extLst>
                </a:gridCol>
                <a:gridCol w="2178786">
                  <a:extLst>
                    <a:ext uri="{9D8B030D-6E8A-4147-A177-3AD203B41FA5}">
                      <a16:colId xmlns:a16="http://schemas.microsoft.com/office/drawing/2014/main" val="3125000162"/>
                    </a:ext>
                  </a:extLst>
                </a:gridCol>
                <a:gridCol w="2178786">
                  <a:extLst>
                    <a:ext uri="{9D8B030D-6E8A-4147-A177-3AD203B41FA5}">
                      <a16:colId xmlns:a16="http://schemas.microsoft.com/office/drawing/2014/main" val="4073944304"/>
                    </a:ext>
                  </a:extLst>
                </a:gridCol>
              </a:tblGrid>
              <a:tr h="962530">
                <a:tc>
                  <a:txBody>
                    <a:bodyPr/>
                    <a:lstStyle/>
                    <a:p>
                      <a:r>
                        <a:rPr lang="en-US" dirty="0"/>
                        <a:t>Data Set/Description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Test/Prod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09994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73740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[[12511   536][ 2466  1287]]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[[5359  280]</a:t>
                      </a:r>
                    </a:p>
                    <a:p>
                      <a:r>
                        <a:rPr lang="en-US" dirty="0"/>
                        <a:t>[1058  503]]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[[4442  236]</a:t>
                      </a:r>
                    </a:p>
                    <a:p>
                      <a:r>
                        <a:rPr lang="en-US" dirty="0"/>
                        <a:t>[ 896  426]]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10753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33265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28446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5123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06943"/>
                  </a:ext>
                </a:extLst>
              </a:tr>
              <a:tr h="557656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0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75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12831-7A59-4925-AB9F-06A5D6E79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12562"/>
              </p:ext>
            </p:extLst>
          </p:nvPr>
        </p:nvGraphicFramePr>
        <p:xfrm>
          <a:off x="816481" y="1659350"/>
          <a:ext cx="9023260" cy="494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815">
                  <a:extLst>
                    <a:ext uri="{9D8B030D-6E8A-4147-A177-3AD203B41FA5}">
                      <a16:colId xmlns:a16="http://schemas.microsoft.com/office/drawing/2014/main" val="298639411"/>
                    </a:ext>
                  </a:extLst>
                </a:gridCol>
                <a:gridCol w="2255815">
                  <a:extLst>
                    <a:ext uri="{9D8B030D-6E8A-4147-A177-3AD203B41FA5}">
                      <a16:colId xmlns:a16="http://schemas.microsoft.com/office/drawing/2014/main" val="425062964"/>
                    </a:ext>
                  </a:extLst>
                </a:gridCol>
                <a:gridCol w="2255815">
                  <a:extLst>
                    <a:ext uri="{9D8B030D-6E8A-4147-A177-3AD203B41FA5}">
                      <a16:colId xmlns:a16="http://schemas.microsoft.com/office/drawing/2014/main" val="3125000162"/>
                    </a:ext>
                  </a:extLst>
                </a:gridCol>
                <a:gridCol w="2255815">
                  <a:extLst>
                    <a:ext uri="{9D8B030D-6E8A-4147-A177-3AD203B41FA5}">
                      <a16:colId xmlns:a16="http://schemas.microsoft.com/office/drawing/2014/main" val="4073944304"/>
                    </a:ext>
                  </a:extLst>
                </a:gridCol>
              </a:tblGrid>
              <a:tr h="927890">
                <a:tc>
                  <a:txBody>
                    <a:bodyPr/>
                    <a:lstStyle/>
                    <a:p>
                      <a:r>
                        <a:rPr lang="en-US" dirty="0"/>
                        <a:t>Data Set/Description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Test/Prod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09994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73740"/>
                  </a:ext>
                </a:extLst>
              </a:tr>
              <a:tr h="786821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[[12941 106] 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[ 734 3019]]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[[5248 391] 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[ 974 587]]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[[4354 324]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[ 848 474]]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1075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33265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28446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512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0694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5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C4EA-7554-4262-8B97-8B3A1939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with Feature selection and Parameter Tuning as </a:t>
            </a:r>
            <a:r>
              <a:rPr lang="en-US" dirty="0" err="1"/>
              <a:t>GridSearch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44423-48DB-4AF2-BFCF-18396A4B11EF}"/>
              </a:ext>
            </a:extLst>
          </p:cNvPr>
          <p:cNvSpPr txBox="1"/>
          <p:nvPr/>
        </p:nvSpPr>
        <p:spPr>
          <a:xfrm>
            <a:off x="377686" y="1948357"/>
            <a:ext cx="8697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Analyzed Correlation for numeric data and found 6 BILL_AMT fields are highly correlated among themselves, we created new ratio as BILL_AMT-PAY_AMT/LIMIT_AMT which is less correlated and dropped BILL AMT columns.</a:t>
            </a:r>
          </a:p>
          <a:p>
            <a:endParaRPr lang="en-US" dirty="0"/>
          </a:p>
          <a:p>
            <a:r>
              <a:rPr lang="en-US" dirty="0"/>
              <a:t>2.By using </a:t>
            </a:r>
            <a:r>
              <a:rPr lang="en-US" dirty="0" err="1"/>
              <a:t>selectFromModel</a:t>
            </a:r>
            <a:r>
              <a:rPr lang="en-US" dirty="0"/>
              <a:t> we identified 14 important features to build model on.</a:t>
            </a:r>
          </a:p>
          <a:p>
            <a:endParaRPr lang="en-US" dirty="0"/>
          </a:p>
          <a:p>
            <a:r>
              <a:rPr lang="en-US" dirty="0"/>
              <a:t>Final features:</a:t>
            </a:r>
          </a:p>
          <a:p>
            <a:r>
              <a:rPr lang="en-US" dirty="0"/>
              <a:t>'AGE', 'PAY_0', 'PAY_AMT1', 'PAY_AMT2', 'PAY_AMT3', 'PAY_AMT4',      'PAY_AMT5', 'PAY_AMT6’, ‘Cal_Ratio1', ' Cal_Ratio1 2', ' Cal_Ratio1 3', ' Cal_Ratio1 4', ' Cal_Ratio1 5', ' Cal_Ratio1 6’</a:t>
            </a:r>
          </a:p>
          <a:p>
            <a:endParaRPr lang="en-US" dirty="0"/>
          </a:p>
          <a:p>
            <a:r>
              <a:rPr lang="en-US" dirty="0"/>
              <a:t>Best estimator predicted by </a:t>
            </a:r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{'criterion': '</a:t>
            </a:r>
            <a:r>
              <a:rPr lang="en-US" dirty="0" err="1"/>
              <a:t>gini</a:t>
            </a:r>
            <a:r>
              <a:rPr lang="en-US" dirty="0"/>
              <a:t>','</a:t>
            </a:r>
            <a:r>
              <a:rPr lang="en-US" dirty="0" err="1"/>
              <a:t>max_depth</a:t>
            </a:r>
            <a:r>
              <a:rPr lang="en-US" dirty="0"/>
              <a:t>': 6,'max_features': 'log2','min_samples_leaf': 2,'min_samples_split': 2,'n_estimators': 4}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D4287-1BCC-46EC-80FE-AF942BB0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96" y="3990375"/>
            <a:ext cx="3686632" cy="27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F825-A6FA-40CB-9DDC-7C98DDB7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0513"/>
            <a:ext cx="8596668" cy="831574"/>
          </a:xfrm>
        </p:spPr>
        <p:txBody>
          <a:bodyPr/>
          <a:lstStyle/>
          <a:p>
            <a:r>
              <a:rPr lang="en-US" dirty="0"/>
              <a:t>Random Forest with FS along with 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157558-9589-4A10-9E13-A8F2ABA0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6330"/>
              </p:ext>
            </p:extLst>
          </p:nvPr>
        </p:nvGraphicFramePr>
        <p:xfrm>
          <a:off x="677334" y="1291602"/>
          <a:ext cx="8784720" cy="494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180">
                  <a:extLst>
                    <a:ext uri="{9D8B030D-6E8A-4147-A177-3AD203B41FA5}">
                      <a16:colId xmlns:a16="http://schemas.microsoft.com/office/drawing/2014/main" val="298639411"/>
                    </a:ext>
                  </a:extLst>
                </a:gridCol>
                <a:gridCol w="2196180">
                  <a:extLst>
                    <a:ext uri="{9D8B030D-6E8A-4147-A177-3AD203B41FA5}">
                      <a16:colId xmlns:a16="http://schemas.microsoft.com/office/drawing/2014/main" val="425062964"/>
                    </a:ext>
                  </a:extLst>
                </a:gridCol>
                <a:gridCol w="2196180">
                  <a:extLst>
                    <a:ext uri="{9D8B030D-6E8A-4147-A177-3AD203B41FA5}">
                      <a16:colId xmlns:a16="http://schemas.microsoft.com/office/drawing/2014/main" val="3125000162"/>
                    </a:ext>
                  </a:extLst>
                </a:gridCol>
                <a:gridCol w="2196180">
                  <a:extLst>
                    <a:ext uri="{9D8B030D-6E8A-4147-A177-3AD203B41FA5}">
                      <a16:colId xmlns:a16="http://schemas.microsoft.com/office/drawing/2014/main" val="4073944304"/>
                    </a:ext>
                  </a:extLst>
                </a:gridCol>
              </a:tblGrid>
              <a:tr h="927890">
                <a:tc>
                  <a:txBody>
                    <a:bodyPr/>
                    <a:lstStyle/>
                    <a:p>
                      <a:r>
                        <a:rPr lang="en-US" dirty="0"/>
                        <a:t>Data Set/Description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Test/Prod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09994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73740"/>
                  </a:ext>
                </a:extLst>
              </a:tr>
              <a:tr h="786821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[[12611 432] 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[ 2636 1121]]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[[5417 199]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[1123 461]]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[[4522 183] 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[ 925 370]]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1075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33265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28446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512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06943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7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920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Taiwanese Credit Card Payment Default</vt:lpstr>
      <vt:lpstr>Problem Statement</vt:lpstr>
      <vt:lpstr>Data Set details</vt:lpstr>
      <vt:lpstr>Exploratory Data Analysis</vt:lpstr>
      <vt:lpstr>Pre-processing and Cleaning</vt:lpstr>
      <vt:lpstr>LOGISTIC REGRESSION</vt:lpstr>
      <vt:lpstr>Random Forest</vt:lpstr>
      <vt:lpstr>Random Forest with Feature selection and Parameter Tuning as GridSearch</vt:lpstr>
      <vt:lpstr>Random Forest with FS along with PT</vt:lpstr>
      <vt:lpstr>XGBoost with parameter tuning</vt:lpstr>
      <vt:lpstr>XGBoost with 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Microsoft Office User</dc:creator>
  <cp:lastModifiedBy>Hardika</cp:lastModifiedBy>
  <cp:revision>34</cp:revision>
  <dcterms:created xsi:type="dcterms:W3CDTF">2018-07-15T05:12:24Z</dcterms:created>
  <dcterms:modified xsi:type="dcterms:W3CDTF">2018-07-15T10:55:45Z</dcterms:modified>
</cp:coreProperties>
</file>