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Kooperativ" charset="1" panose="00000000000000000000"/>
      <p:regular r:id="rId23"/>
    </p:embeddedFont>
    <p:embeddedFont>
      <p:font typeface="Canva Sans Bold" charset="1" panose="020B0803030501040103"/>
      <p:regular r:id="rId24"/>
    </p:embeddedFont>
    <p:embeddedFont>
      <p:font typeface="Canva Sans" charset="1" panose="020B05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11.png" Type="http://schemas.openxmlformats.org/officeDocument/2006/relationships/image"/><Relationship Id="rId9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29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532202" y="-604970"/>
            <a:ext cx="8664725" cy="8255120"/>
          </a:xfrm>
          <a:custGeom>
            <a:avLst/>
            <a:gdLst/>
            <a:ahLst/>
            <a:cxnLst/>
            <a:rect r="r" b="b" t="t" l="l"/>
            <a:pathLst>
              <a:path h="8255120" w="8664725">
                <a:moveTo>
                  <a:pt x="0" y="0"/>
                </a:moveTo>
                <a:lnTo>
                  <a:pt x="8664726" y="0"/>
                </a:lnTo>
                <a:lnTo>
                  <a:pt x="8664726" y="8255120"/>
                </a:lnTo>
                <a:lnTo>
                  <a:pt x="0" y="825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47665" y="5290850"/>
            <a:ext cx="4952730" cy="4718601"/>
          </a:xfrm>
          <a:custGeom>
            <a:avLst/>
            <a:gdLst/>
            <a:ahLst/>
            <a:cxnLst/>
            <a:rect r="r" b="b" t="t" l="l"/>
            <a:pathLst>
              <a:path h="4718601" w="4952730">
                <a:moveTo>
                  <a:pt x="0" y="0"/>
                </a:moveTo>
                <a:lnTo>
                  <a:pt x="4952730" y="0"/>
                </a:lnTo>
                <a:lnTo>
                  <a:pt x="4952730" y="4718601"/>
                </a:lnTo>
                <a:lnTo>
                  <a:pt x="0" y="4718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1092999">
            <a:off x="12747559" y="7450513"/>
            <a:ext cx="3776269" cy="2761208"/>
          </a:xfrm>
          <a:custGeom>
            <a:avLst/>
            <a:gdLst/>
            <a:ahLst/>
            <a:cxnLst/>
            <a:rect r="r" b="b" t="t" l="l"/>
            <a:pathLst>
              <a:path h="2761208" w="3776269">
                <a:moveTo>
                  <a:pt x="0" y="0"/>
                </a:moveTo>
                <a:lnTo>
                  <a:pt x="3776269" y="0"/>
                </a:lnTo>
                <a:lnTo>
                  <a:pt x="3776269" y="2761208"/>
                </a:lnTo>
                <a:lnTo>
                  <a:pt x="0" y="2761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66846">
            <a:off x="16733914" y="2997204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2" y="0"/>
                </a:lnTo>
                <a:lnTo>
                  <a:pt x="1050772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6339" y="358749"/>
            <a:ext cx="12587518" cy="4003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35"/>
              </a:lnSpc>
            </a:pPr>
            <a:r>
              <a:rPr lang="en-US" sz="17006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pizza sales</a:t>
            </a:r>
          </a:p>
          <a:p>
            <a:pPr algn="l">
              <a:lnSpc>
                <a:spcPts val="15135"/>
              </a:lnSpc>
            </a:pPr>
            <a:r>
              <a:rPr lang="en-US" sz="17006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analysis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10629">
            <a:off x="8804003" y="1045332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7736081" y="5682148"/>
            <a:ext cx="1532689" cy="1164843"/>
          </a:xfrm>
          <a:custGeom>
            <a:avLst/>
            <a:gdLst/>
            <a:ahLst/>
            <a:cxnLst/>
            <a:rect r="r" b="b" t="t" l="l"/>
            <a:pathLst>
              <a:path h="1164843" w="1532689">
                <a:moveTo>
                  <a:pt x="0" y="0"/>
                </a:moveTo>
                <a:lnTo>
                  <a:pt x="1532689" y="0"/>
                </a:lnTo>
                <a:lnTo>
                  <a:pt x="1532689" y="1164844"/>
                </a:lnTo>
                <a:lnTo>
                  <a:pt x="0" y="11648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505065" y="4329708"/>
            <a:ext cx="8389544" cy="1178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6"/>
              </a:lnSpc>
            </a:pPr>
            <a:r>
              <a:rPr lang="en-US" sz="692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 and Trends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75461" y="7974000"/>
            <a:ext cx="5333094" cy="1249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2"/>
              </a:lnSpc>
            </a:pPr>
            <a:r>
              <a:rPr lang="en-US" sz="733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Md. Rehaan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1797588" y="4408793"/>
            <a:ext cx="6477912" cy="8523569"/>
          </a:xfrm>
          <a:custGeom>
            <a:avLst/>
            <a:gdLst/>
            <a:ahLst/>
            <a:cxnLst/>
            <a:rect r="r" b="b" t="t" l="l"/>
            <a:pathLst>
              <a:path h="8523569" w="6477912">
                <a:moveTo>
                  <a:pt x="6477912" y="0"/>
                </a:moveTo>
                <a:lnTo>
                  <a:pt x="0" y="0"/>
                </a:lnTo>
                <a:lnTo>
                  <a:pt x="0" y="8523569"/>
                </a:lnTo>
                <a:lnTo>
                  <a:pt x="6477912" y="8523569"/>
                </a:lnTo>
                <a:lnTo>
                  <a:pt x="64779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52699" y="-8501976"/>
            <a:ext cx="10843608" cy="10784461"/>
          </a:xfrm>
          <a:custGeom>
            <a:avLst/>
            <a:gdLst/>
            <a:ahLst/>
            <a:cxnLst/>
            <a:rect r="r" b="b" t="t" l="l"/>
            <a:pathLst>
              <a:path h="10784461" w="10843608">
                <a:moveTo>
                  <a:pt x="0" y="0"/>
                </a:moveTo>
                <a:lnTo>
                  <a:pt x="10843608" y="0"/>
                </a:lnTo>
                <a:lnTo>
                  <a:pt x="10843608" y="10784461"/>
                </a:lnTo>
                <a:lnTo>
                  <a:pt x="0" y="10784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66846">
            <a:off x="3590392" y="812073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87305">
            <a:off x="-471601" y="-685639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24255" y="5878520"/>
            <a:ext cx="4968188" cy="1748066"/>
          </a:xfrm>
          <a:custGeom>
            <a:avLst/>
            <a:gdLst/>
            <a:ahLst/>
            <a:cxnLst/>
            <a:rect r="r" b="b" t="t" l="l"/>
            <a:pathLst>
              <a:path h="1748066" w="4968188">
                <a:moveTo>
                  <a:pt x="0" y="0"/>
                </a:moveTo>
                <a:lnTo>
                  <a:pt x="4968188" y="0"/>
                </a:lnTo>
                <a:lnTo>
                  <a:pt x="4968188" y="1748066"/>
                </a:lnTo>
                <a:lnTo>
                  <a:pt x="0" y="17480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7788" y="-77032"/>
            <a:ext cx="12902545" cy="2097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87"/>
              </a:lnSpc>
            </a:pPr>
            <a:r>
              <a:rPr lang="en-US" sz="6062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Number of Pizzas order per day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40" y="2177710"/>
            <a:ext cx="8453460" cy="260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5"/>
              </a:lnSpc>
            </a:pPr>
            <a:r>
              <a:rPr lang="en-US" sz="4947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 an average the total of 138 pizzas are orderd per day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57961" y="5508017"/>
            <a:ext cx="6442256" cy="4778983"/>
          </a:xfrm>
          <a:custGeom>
            <a:avLst/>
            <a:gdLst/>
            <a:ahLst/>
            <a:cxnLst/>
            <a:rect r="r" b="b" t="t" l="l"/>
            <a:pathLst>
              <a:path h="4778983" w="6442256">
                <a:moveTo>
                  <a:pt x="0" y="0"/>
                </a:moveTo>
                <a:lnTo>
                  <a:pt x="6442256" y="0"/>
                </a:lnTo>
                <a:lnTo>
                  <a:pt x="6442256" y="4778983"/>
                </a:lnTo>
                <a:lnTo>
                  <a:pt x="0" y="4778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87305">
            <a:off x="55592" y="75624"/>
            <a:ext cx="1405566" cy="1068230"/>
          </a:xfrm>
          <a:custGeom>
            <a:avLst/>
            <a:gdLst/>
            <a:ahLst/>
            <a:cxnLst/>
            <a:rect r="r" b="b" t="t" l="l"/>
            <a:pathLst>
              <a:path h="1068230" w="1405566">
                <a:moveTo>
                  <a:pt x="0" y="0"/>
                </a:moveTo>
                <a:lnTo>
                  <a:pt x="1405566" y="0"/>
                </a:lnTo>
                <a:lnTo>
                  <a:pt x="1405566" y="1068230"/>
                </a:lnTo>
                <a:lnTo>
                  <a:pt x="0" y="1068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361463"/>
            <a:ext cx="11939707" cy="463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3"/>
              </a:lnSpc>
            </a:pPr>
            <a:r>
              <a:rPr lang="en-US" sz="5302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These are the Top Three According to Revenue:</a:t>
            </a:r>
          </a:p>
          <a:p>
            <a:pPr algn="l" marL="1144803" indent="-572402" lvl="1">
              <a:lnSpc>
                <a:spcPts val="7423"/>
              </a:lnSpc>
              <a:buAutoNum type="arabicPeriod" startAt="1"/>
            </a:pPr>
            <a:r>
              <a:rPr lang="en-US" sz="5302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Thai Chicken Pizza</a:t>
            </a:r>
            <a:r>
              <a:rPr lang="en-US" sz="5302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 marL="1144803" indent="-572402" lvl="1">
              <a:lnSpc>
                <a:spcPts val="7423"/>
              </a:lnSpc>
              <a:buAutoNum type="arabicPeriod" startAt="1"/>
            </a:pPr>
            <a:r>
              <a:rPr lang="en-US" sz="5302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Barbecue Chicken Pizza</a:t>
            </a:r>
          </a:p>
          <a:p>
            <a:pPr algn="l" marL="1144803" indent="-572402" lvl="1">
              <a:lnSpc>
                <a:spcPts val="7423"/>
              </a:lnSpc>
              <a:buAutoNum type="arabicPeriod" startAt="1"/>
            </a:pPr>
            <a:r>
              <a:rPr lang="en-US" sz="5302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California Chicken Pizza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939707" y="2512256"/>
            <a:ext cx="6259048" cy="2114316"/>
          </a:xfrm>
          <a:custGeom>
            <a:avLst/>
            <a:gdLst/>
            <a:ahLst/>
            <a:cxnLst/>
            <a:rect r="r" b="b" t="t" l="l"/>
            <a:pathLst>
              <a:path h="2114316" w="6259048">
                <a:moveTo>
                  <a:pt x="0" y="0"/>
                </a:moveTo>
                <a:lnTo>
                  <a:pt x="6259048" y="0"/>
                </a:lnTo>
                <a:lnTo>
                  <a:pt x="6259048" y="2114317"/>
                </a:lnTo>
                <a:lnTo>
                  <a:pt x="0" y="21143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8375" y="64748"/>
            <a:ext cx="15346497" cy="98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2"/>
              </a:lnSpc>
            </a:pPr>
            <a:r>
              <a:rPr lang="en-US" sz="5837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Three Pizza, according to Revenue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05041" y="-292505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7" y="0"/>
                </a:lnTo>
                <a:lnTo>
                  <a:pt x="871625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387305">
            <a:off x="-1024012" y="-251870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6" y="0"/>
                </a:lnTo>
                <a:lnTo>
                  <a:pt x="2412096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30800" y="5304541"/>
            <a:ext cx="6591543" cy="3098420"/>
          </a:xfrm>
          <a:custGeom>
            <a:avLst/>
            <a:gdLst/>
            <a:ahLst/>
            <a:cxnLst/>
            <a:rect r="r" b="b" t="t" l="l"/>
            <a:pathLst>
              <a:path h="3098420" w="6591543">
                <a:moveTo>
                  <a:pt x="0" y="0"/>
                </a:moveTo>
                <a:lnTo>
                  <a:pt x="6591543" y="0"/>
                </a:lnTo>
                <a:lnTo>
                  <a:pt x="6591543" y="3098420"/>
                </a:lnTo>
                <a:lnTo>
                  <a:pt x="0" y="30984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0325" y="-104775"/>
            <a:ext cx="14344716" cy="2013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2"/>
              </a:lnSpc>
            </a:pPr>
            <a:r>
              <a:rPr lang="en-US" sz="5837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Contribution of each Type of Pizza, According to percentage of Revenue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036" y="2121061"/>
            <a:ext cx="12237121" cy="1797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3"/>
              </a:lnSpc>
            </a:pPr>
            <a:r>
              <a:rPr lang="en-US" sz="5187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shows that Classic category pizzas generates Highest revenue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5911879" y="3918570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7" y="0"/>
                </a:lnTo>
                <a:lnTo>
                  <a:pt x="871625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74261" y="8038192"/>
            <a:ext cx="5718040" cy="5447733"/>
          </a:xfrm>
          <a:custGeom>
            <a:avLst/>
            <a:gdLst/>
            <a:ahLst/>
            <a:cxnLst/>
            <a:rect r="r" b="b" t="t" l="l"/>
            <a:pathLst>
              <a:path h="5447733" w="5718040">
                <a:moveTo>
                  <a:pt x="0" y="0"/>
                </a:moveTo>
                <a:lnTo>
                  <a:pt x="5718040" y="0"/>
                </a:lnTo>
                <a:lnTo>
                  <a:pt x="5718040" y="5447733"/>
                </a:lnTo>
                <a:lnTo>
                  <a:pt x="0" y="544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287" y="6001037"/>
            <a:ext cx="6632879" cy="6054010"/>
          </a:xfrm>
          <a:custGeom>
            <a:avLst/>
            <a:gdLst/>
            <a:ahLst/>
            <a:cxnLst/>
            <a:rect r="r" b="b" t="t" l="l"/>
            <a:pathLst>
              <a:path h="6054010" w="6632879">
                <a:moveTo>
                  <a:pt x="0" y="0"/>
                </a:moveTo>
                <a:lnTo>
                  <a:pt x="6632879" y="0"/>
                </a:lnTo>
                <a:lnTo>
                  <a:pt x="6632879" y="6054010"/>
                </a:lnTo>
                <a:lnTo>
                  <a:pt x="0" y="6054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4843" y="135186"/>
            <a:ext cx="14736050" cy="110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8894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REcommedations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216535">
            <a:off x="14445569" y="6612357"/>
            <a:ext cx="5627462" cy="4114800"/>
          </a:xfrm>
          <a:custGeom>
            <a:avLst/>
            <a:gdLst/>
            <a:ahLst/>
            <a:cxnLst/>
            <a:rect r="r" b="b" t="t" l="l"/>
            <a:pathLst>
              <a:path h="4114800" w="5627462">
                <a:moveTo>
                  <a:pt x="0" y="0"/>
                </a:moveTo>
                <a:lnTo>
                  <a:pt x="5627462" y="0"/>
                </a:lnTo>
                <a:lnTo>
                  <a:pt x="562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87305">
            <a:off x="16903136" y="9330404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8" y="0"/>
                </a:lnTo>
                <a:lnTo>
                  <a:pt x="1340138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1539" y="942975"/>
            <a:ext cx="16298593" cy="82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9090" indent="-529545" lvl="1">
              <a:lnSpc>
                <a:spcPts val="6867"/>
              </a:lnSpc>
              <a:buAutoNum type="arabicPeriod" startAt="1"/>
            </a:pPr>
            <a:r>
              <a:rPr lang="en-US" sz="4905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Promote Top-Selling Pizzas During Peak Hours: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4843" y="2029598"/>
            <a:ext cx="16038361" cy="589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  <a:r>
              <a:rPr lang="en-US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800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analysis shows that certain pizzas, such as The Classic Deluxe Pizza and The Barbecue Chicken Pizza, are consistently top sellers.</a:t>
            </a:r>
          </a:p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  <a:r>
              <a:rPr lang="en-US" sz="4800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Implement targeted promotions and discounts for these top-selling pizzas during peak ordering times, especially in evenings, to boost sales further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74261" y="8038192"/>
            <a:ext cx="5718040" cy="5447733"/>
          </a:xfrm>
          <a:custGeom>
            <a:avLst/>
            <a:gdLst/>
            <a:ahLst/>
            <a:cxnLst/>
            <a:rect r="r" b="b" t="t" l="l"/>
            <a:pathLst>
              <a:path h="5447733" w="5718040">
                <a:moveTo>
                  <a:pt x="0" y="0"/>
                </a:moveTo>
                <a:lnTo>
                  <a:pt x="5718040" y="0"/>
                </a:lnTo>
                <a:lnTo>
                  <a:pt x="5718040" y="5447733"/>
                </a:lnTo>
                <a:lnTo>
                  <a:pt x="0" y="544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287" y="6001037"/>
            <a:ext cx="6632879" cy="6054010"/>
          </a:xfrm>
          <a:custGeom>
            <a:avLst/>
            <a:gdLst/>
            <a:ahLst/>
            <a:cxnLst/>
            <a:rect r="r" b="b" t="t" l="l"/>
            <a:pathLst>
              <a:path h="6054010" w="6632879">
                <a:moveTo>
                  <a:pt x="0" y="0"/>
                </a:moveTo>
                <a:lnTo>
                  <a:pt x="6632879" y="0"/>
                </a:lnTo>
                <a:lnTo>
                  <a:pt x="6632879" y="6054010"/>
                </a:lnTo>
                <a:lnTo>
                  <a:pt x="0" y="6054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4843" y="135186"/>
            <a:ext cx="14736050" cy="110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8894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REcommedations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216535">
            <a:off x="14445569" y="6612357"/>
            <a:ext cx="5627462" cy="4114800"/>
          </a:xfrm>
          <a:custGeom>
            <a:avLst/>
            <a:gdLst/>
            <a:ahLst/>
            <a:cxnLst/>
            <a:rect r="r" b="b" t="t" l="l"/>
            <a:pathLst>
              <a:path h="4114800" w="5627462">
                <a:moveTo>
                  <a:pt x="0" y="0"/>
                </a:moveTo>
                <a:lnTo>
                  <a:pt x="5627462" y="0"/>
                </a:lnTo>
                <a:lnTo>
                  <a:pt x="562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87305">
            <a:off x="16903136" y="9330404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8" y="0"/>
                </a:lnTo>
                <a:lnTo>
                  <a:pt x="1340138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1539" y="942975"/>
            <a:ext cx="16298593" cy="82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7"/>
              </a:lnSpc>
            </a:pPr>
            <a:r>
              <a:rPr lang="en-US" sz="4905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Increase Inventory for Large-Sized Pizzas: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4843" y="2029598"/>
            <a:ext cx="16038361" cy="505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  <a:r>
              <a:rPr lang="en-US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800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Large-sized pizzas are the most commonly ordered size, with a significant quantity of 18,000 orders.</a:t>
            </a:r>
          </a:p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  <a:r>
              <a:rPr lang="en-US" sz="4800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Ensure adequate inventory levels of ingredients for large-sized pizzas to meet the high demand and avoid stockouts.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74261" y="8038192"/>
            <a:ext cx="5718040" cy="5447733"/>
          </a:xfrm>
          <a:custGeom>
            <a:avLst/>
            <a:gdLst/>
            <a:ahLst/>
            <a:cxnLst/>
            <a:rect r="r" b="b" t="t" l="l"/>
            <a:pathLst>
              <a:path h="5447733" w="5718040">
                <a:moveTo>
                  <a:pt x="0" y="0"/>
                </a:moveTo>
                <a:lnTo>
                  <a:pt x="5718040" y="0"/>
                </a:lnTo>
                <a:lnTo>
                  <a:pt x="5718040" y="5447733"/>
                </a:lnTo>
                <a:lnTo>
                  <a:pt x="0" y="544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287" y="6001037"/>
            <a:ext cx="6632879" cy="6054010"/>
          </a:xfrm>
          <a:custGeom>
            <a:avLst/>
            <a:gdLst/>
            <a:ahLst/>
            <a:cxnLst/>
            <a:rect r="r" b="b" t="t" l="l"/>
            <a:pathLst>
              <a:path h="6054010" w="6632879">
                <a:moveTo>
                  <a:pt x="0" y="0"/>
                </a:moveTo>
                <a:lnTo>
                  <a:pt x="6632879" y="0"/>
                </a:lnTo>
                <a:lnTo>
                  <a:pt x="6632879" y="6054010"/>
                </a:lnTo>
                <a:lnTo>
                  <a:pt x="0" y="6054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4843" y="135186"/>
            <a:ext cx="14736050" cy="110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8894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REcommedations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216535">
            <a:off x="14445569" y="6612357"/>
            <a:ext cx="5627462" cy="4114800"/>
          </a:xfrm>
          <a:custGeom>
            <a:avLst/>
            <a:gdLst/>
            <a:ahLst/>
            <a:cxnLst/>
            <a:rect r="r" b="b" t="t" l="l"/>
            <a:pathLst>
              <a:path h="4114800" w="5627462">
                <a:moveTo>
                  <a:pt x="0" y="0"/>
                </a:moveTo>
                <a:lnTo>
                  <a:pt x="5627462" y="0"/>
                </a:lnTo>
                <a:lnTo>
                  <a:pt x="562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87305">
            <a:off x="16903136" y="9330404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8" y="0"/>
                </a:lnTo>
                <a:lnTo>
                  <a:pt x="1340138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1539" y="942975"/>
            <a:ext cx="16298593" cy="82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7"/>
              </a:lnSpc>
            </a:pPr>
            <a:r>
              <a:rPr lang="en-US" sz="4905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Consider Special Offers for Evening Orders: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4843" y="2029598"/>
            <a:ext cx="16038361" cy="505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  <a:r>
              <a:rPr lang="en-US" sz="4800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distribution of orders by the hour indicates a higher number of pizza orders in the evening.</a:t>
            </a:r>
          </a:p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  <a:r>
              <a:rPr lang="en-US" sz="4800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Introduce special evening deals or discounts to capitalize on the higher demand during this time and attract more customers.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74261" y="8038192"/>
            <a:ext cx="5718040" cy="5447733"/>
          </a:xfrm>
          <a:custGeom>
            <a:avLst/>
            <a:gdLst/>
            <a:ahLst/>
            <a:cxnLst/>
            <a:rect r="r" b="b" t="t" l="l"/>
            <a:pathLst>
              <a:path h="5447733" w="5718040">
                <a:moveTo>
                  <a:pt x="0" y="0"/>
                </a:moveTo>
                <a:lnTo>
                  <a:pt x="5718040" y="0"/>
                </a:lnTo>
                <a:lnTo>
                  <a:pt x="5718040" y="5447733"/>
                </a:lnTo>
                <a:lnTo>
                  <a:pt x="0" y="544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287" y="6001037"/>
            <a:ext cx="6632879" cy="6054010"/>
          </a:xfrm>
          <a:custGeom>
            <a:avLst/>
            <a:gdLst/>
            <a:ahLst/>
            <a:cxnLst/>
            <a:rect r="r" b="b" t="t" l="l"/>
            <a:pathLst>
              <a:path h="6054010" w="6632879">
                <a:moveTo>
                  <a:pt x="0" y="0"/>
                </a:moveTo>
                <a:lnTo>
                  <a:pt x="6632879" y="0"/>
                </a:lnTo>
                <a:lnTo>
                  <a:pt x="6632879" y="6054010"/>
                </a:lnTo>
                <a:lnTo>
                  <a:pt x="0" y="6054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4843" y="135186"/>
            <a:ext cx="14736050" cy="110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8894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REcommedations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216535">
            <a:off x="14445569" y="6612357"/>
            <a:ext cx="5627462" cy="4114800"/>
          </a:xfrm>
          <a:custGeom>
            <a:avLst/>
            <a:gdLst/>
            <a:ahLst/>
            <a:cxnLst/>
            <a:rect r="r" b="b" t="t" l="l"/>
            <a:pathLst>
              <a:path h="4114800" w="5627462">
                <a:moveTo>
                  <a:pt x="0" y="0"/>
                </a:moveTo>
                <a:lnTo>
                  <a:pt x="5627462" y="0"/>
                </a:lnTo>
                <a:lnTo>
                  <a:pt x="562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87305">
            <a:off x="16903136" y="9330404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8" y="0"/>
                </a:lnTo>
                <a:lnTo>
                  <a:pt x="1340138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1539" y="942975"/>
            <a:ext cx="17744740" cy="1694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7"/>
              </a:lnSpc>
            </a:pPr>
            <a:r>
              <a:rPr lang="en-US" sz="4905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Focus Marketing on Classic Category Pizzas to Maximize Revenue: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4843" y="2551926"/>
            <a:ext cx="16038361" cy="505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 </a:t>
            </a:r>
            <a:r>
              <a:rPr lang="en-US" sz="4800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Classic category pizzas generate the highest revenue among all categories.</a:t>
            </a:r>
          </a:p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  <a:r>
              <a:rPr lang="en-US" sz="4800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Design marketing campaigns that highlight the Classic pizzas, showcasing their popularity and unique flavors to drive more sales and revenue.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729" y="5541011"/>
            <a:ext cx="3309328" cy="8349222"/>
          </a:xfrm>
          <a:custGeom>
            <a:avLst/>
            <a:gdLst/>
            <a:ahLst/>
            <a:cxnLst/>
            <a:rect r="r" b="b" t="t" l="l"/>
            <a:pathLst>
              <a:path h="8349222" w="3309328">
                <a:moveTo>
                  <a:pt x="0" y="0"/>
                </a:moveTo>
                <a:lnTo>
                  <a:pt x="3309328" y="0"/>
                </a:lnTo>
                <a:lnTo>
                  <a:pt x="3309328" y="8349222"/>
                </a:lnTo>
                <a:lnTo>
                  <a:pt x="0" y="8349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44086" y="6802351"/>
            <a:ext cx="4621229" cy="4217922"/>
          </a:xfrm>
          <a:custGeom>
            <a:avLst/>
            <a:gdLst/>
            <a:ahLst/>
            <a:cxnLst/>
            <a:rect r="r" b="b" t="t" l="l"/>
            <a:pathLst>
              <a:path h="4217922" w="4621229">
                <a:moveTo>
                  <a:pt x="0" y="0"/>
                </a:moveTo>
                <a:lnTo>
                  <a:pt x="4621230" y="0"/>
                </a:lnTo>
                <a:lnTo>
                  <a:pt x="4621230" y="4217922"/>
                </a:lnTo>
                <a:lnTo>
                  <a:pt x="0" y="4217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45744" y="5508017"/>
            <a:ext cx="6442256" cy="4778983"/>
          </a:xfrm>
          <a:custGeom>
            <a:avLst/>
            <a:gdLst/>
            <a:ahLst/>
            <a:cxnLst/>
            <a:rect r="r" b="b" t="t" l="l"/>
            <a:pathLst>
              <a:path h="4778983" w="6442256">
                <a:moveTo>
                  <a:pt x="0" y="0"/>
                </a:moveTo>
                <a:lnTo>
                  <a:pt x="6442256" y="0"/>
                </a:lnTo>
                <a:lnTo>
                  <a:pt x="6442256" y="4778983"/>
                </a:lnTo>
                <a:lnTo>
                  <a:pt x="0" y="47789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28504">
            <a:off x="-3396307" y="-1866583"/>
            <a:ext cx="6792613" cy="6413359"/>
          </a:xfrm>
          <a:custGeom>
            <a:avLst/>
            <a:gdLst/>
            <a:ahLst/>
            <a:cxnLst/>
            <a:rect r="r" b="b" t="t" l="l"/>
            <a:pathLst>
              <a:path h="6413359" w="6792613">
                <a:moveTo>
                  <a:pt x="0" y="0"/>
                </a:moveTo>
                <a:lnTo>
                  <a:pt x="6792614" y="0"/>
                </a:lnTo>
                <a:lnTo>
                  <a:pt x="6792614" y="6413359"/>
                </a:lnTo>
                <a:lnTo>
                  <a:pt x="0" y="64133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702247">
            <a:off x="13929871" y="-4114800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79354" y="3882319"/>
            <a:ext cx="12587518" cy="208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35"/>
              </a:lnSpc>
            </a:pPr>
            <a:r>
              <a:rPr lang="en-US" sz="17006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Thankyou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893013" y="-2160257"/>
            <a:ext cx="4952730" cy="4718601"/>
          </a:xfrm>
          <a:custGeom>
            <a:avLst/>
            <a:gdLst/>
            <a:ahLst/>
            <a:cxnLst/>
            <a:rect r="r" b="b" t="t" l="l"/>
            <a:pathLst>
              <a:path h="4718601" w="4952730">
                <a:moveTo>
                  <a:pt x="0" y="0"/>
                </a:moveTo>
                <a:lnTo>
                  <a:pt x="4952731" y="0"/>
                </a:lnTo>
                <a:lnTo>
                  <a:pt x="4952731" y="4718601"/>
                </a:lnTo>
                <a:lnTo>
                  <a:pt x="0" y="47186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2288" y="-6646792"/>
            <a:ext cx="9752829" cy="9291786"/>
          </a:xfrm>
          <a:custGeom>
            <a:avLst/>
            <a:gdLst/>
            <a:ahLst/>
            <a:cxnLst/>
            <a:rect r="r" b="b" t="t" l="l"/>
            <a:pathLst>
              <a:path h="9291786" w="9752829">
                <a:moveTo>
                  <a:pt x="0" y="0"/>
                </a:moveTo>
                <a:lnTo>
                  <a:pt x="9752828" y="0"/>
                </a:lnTo>
                <a:lnTo>
                  <a:pt x="9752828" y="9291786"/>
                </a:lnTo>
                <a:lnTo>
                  <a:pt x="0" y="9291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07060" y="632621"/>
            <a:ext cx="9135758" cy="8625679"/>
          </a:xfrm>
          <a:custGeom>
            <a:avLst/>
            <a:gdLst/>
            <a:ahLst/>
            <a:cxnLst/>
            <a:rect r="r" b="b" t="t" l="l"/>
            <a:pathLst>
              <a:path h="8625679" w="9135758">
                <a:moveTo>
                  <a:pt x="0" y="0"/>
                </a:moveTo>
                <a:lnTo>
                  <a:pt x="9135759" y="0"/>
                </a:lnTo>
                <a:lnTo>
                  <a:pt x="9135759" y="8625679"/>
                </a:lnTo>
                <a:lnTo>
                  <a:pt x="0" y="8625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22288" y="411110"/>
            <a:ext cx="9939947" cy="1311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4"/>
              </a:lnSpc>
            </a:pPr>
            <a:r>
              <a:rPr lang="en-US" sz="10611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7493956" y="1151587"/>
            <a:ext cx="9414034" cy="8888417"/>
          </a:xfrm>
          <a:custGeom>
            <a:avLst/>
            <a:gdLst/>
            <a:ahLst/>
            <a:cxnLst/>
            <a:rect r="r" b="b" t="t" l="l"/>
            <a:pathLst>
              <a:path h="8888417" w="9414034">
                <a:moveTo>
                  <a:pt x="9414034" y="0"/>
                </a:moveTo>
                <a:lnTo>
                  <a:pt x="0" y="0"/>
                </a:lnTo>
                <a:lnTo>
                  <a:pt x="0" y="8888417"/>
                </a:lnTo>
                <a:lnTo>
                  <a:pt x="9414034" y="8888417"/>
                </a:lnTo>
                <a:lnTo>
                  <a:pt x="9414034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66846">
            <a:off x="14466775" y="503314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2"/>
                </a:lnTo>
                <a:lnTo>
                  <a:pt x="0" y="1050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10629">
            <a:off x="1045332" y="525840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387305">
            <a:off x="7205560" y="8167692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8" y="0"/>
                </a:lnTo>
                <a:lnTo>
                  <a:pt x="1340138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7007" y="2349448"/>
            <a:ext cx="17710993" cy="5106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5"/>
              </a:lnSpc>
            </a:pPr>
            <a:r>
              <a:rPr lang="en-US" sz="48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primary goal of this analysis is to uncover key insights and trends in pizza sales. By examining various aspects of the sales data, aim to identify top- selling products, understand customer preferences, and provide actionable recommendations for optimizing sales and inventory management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74261" y="8038192"/>
            <a:ext cx="5718040" cy="5447733"/>
          </a:xfrm>
          <a:custGeom>
            <a:avLst/>
            <a:gdLst/>
            <a:ahLst/>
            <a:cxnLst/>
            <a:rect r="r" b="b" t="t" l="l"/>
            <a:pathLst>
              <a:path h="5447733" w="5718040">
                <a:moveTo>
                  <a:pt x="0" y="0"/>
                </a:moveTo>
                <a:lnTo>
                  <a:pt x="5718040" y="0"/>
                </a:lnTo>
                <a:lnTo>
                  <a:pt x="5718040" y="5447733"/>
                </a:lnTo>
                <a:lnTo>
                  <a:pt x="0" y="544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287" y="6001037"/>
            <a:ext cx="6632879" cy="6054010"/>
          </a:xfrm>
          <a:custGeom>
            <a:avLst/>
            <a:gdLst/>
            <a:ahLst/>
            <a:cxnLst/>
            <a:rect r="r" b="b" t="t" l="l"/>
            <a:pathLst>
              <a:path h="6054010" w="6632879">
                <a:moveTo>
                  <a:pt x="0" y="0"/>
                </a:moveTo>
                <a:lnTo>
                  <a:pt x="6632879" y="0"/>
                </a:lnTo>
                <a:lnTo>
                  <a:pt x="6632879" y="6054010"/>
                </a:lnTo>
                <a:lnTo>
                  <a:pt x="0" y="6054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4843" y="125661"/>
            <a:ext cx="14338091" cy="204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</a:pPr>
            <a:r>
              <a:rPr lang="en-US" sz="8654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DATA BASE SCHEMA</a:t>
            </a:r>
          </a:p>
          <a:p>
            <a:pPr algn="ctr">
              <a:lnSpc>
                <a:spcPts val="7702"/>
              </a:lnSpc>
            </a:pPr>
            <a:r>
              <a:rPr lang="en-US" sz="8654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-pizzahut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216535">
            <a:off x="14445569" y="6612357"/>
            <a:ext cx="5627462" cy="4114800"/>
          </a:xfrm>
          <a:custGeom>
            <a:avLst/>
            <a:gdLst/>
            <a:ahLst/>
            <a:cxnLst/>
            <a:rect r="r" b="b" t="t" l="l"/>
            <a:pathLst>
              <a:path h="4114800" w="5627462">
                <a:moveTo>
                  <a:pt x="0" y="0"/>
                </a:moveTo>
                <a:lnTo>
                  <a:pt x="5627462" y="0"/>
                </a:lnTo>
                <a:lnTo>
                  <a:pt x="562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87305">
            <a:off x="16903136" y="9330404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8" y="0"/>
                </a:lnTo>
                <a:lnTo>
                  <a:pt x="1340138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2787" y="1773156"/>
            <a:ext cx="15256513" cy="7784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7"/>
              </a:lnSpc>
            </a:pPr>
            <a:r>
              <a:rPr lang="en-US" sz="44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base contains four tables contains annual data of  Pizza Sales</a:t>
            </a:r>
          </a:p>
          <a:p>
            <a:pPr algn="just" marL="951143" indent="-475571" lvl="1">
              <a:lnSpc>
                <a:spcPts val="6167"/>
              </a:lnSpc>
              <a:buAutoNum type="arabicPeriod" startAt="1"/>
            </a:pPr>
            <a:r>
              <a:rPr lang="en-US" sz="44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Orders:- contains (order id, order date, order time)</a:t>
            </a:r>
          </a:p>
          <a:p>
            <a:pPr algn="just" marL="951143" indent="-475571" lvl="1">
              <a:lnSpc>
                <a:spcPts val="6167"/>
              </a:lnSpc>
              <a:buAutoNum type="arabicPeriod" startAt="1"/>
            </a:pPr>
            <a:r>
              <a:rPr lang="en-US" sz="44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 details:- contains (order details id, order id, quantity, pizza id)</a:t>
            </a:r>
          </a:p>
          <a:p>
            <a:pPr algn="just" marL="951143" indent="-475571" lvl="1">
              <a:lnSpc>
                <a:spcPts val="6167"/>
              </a:lnSpc>
              <a:buAutoNum type="arabicPeriod" startAt="1"/>
            </a:pPr>
            <a:r>
              <a:rPr lang="en-US" sz="44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 type:- contains (pizza type id, category, ingredients, name )</a:t>
            </a:r>
          </a:p>
          <a:p>
            <a:pPr algn="just" marL="951143" indent="-475571" lvl="1">
              <a:lnSpc>
                <a:spcPts val="6167"/>
              </a:lnSpc>
              <a:buAutoNum type="arabicPeriod" startAt="1"/>
            </a:pPr>
            <a:r>
              <a:rPr lang="en-US" sz="44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pizzas:- contains(pizza id, pizza type id, price, size) </a:t>
            </a:r>
          </a:p>
          <a:p>
            <a:pPr algn="ctr">
              <a:lnSpc>
                <a:spcPts val="6167"/>
              </a:lnSpc>
            </a:pPr>
          </a:p>
          <a:p>
            <a:pPr algn="ctr">
              <a:lnSpc>
                <a:spcPts val="616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60267" y="4891391"/>
            <a:ext cx="4959028" cy="7452091"/>
          </a:xfrm>
          <a:custGeom>
            <a:avLst/>
            <a:gdLst/>
            <a:ahLst/>
            <a:cxnLst/>
            <a:rect r="r" b="b" t="t" l="l"/>
            <a:pathLst>
              <a:path h="7452091" w="4959028">
                <a:moveTo>
                  <a:pt x="0" y="0"/>
                </a:moveTo>
                <a:lnTo>
                  <a:pt x="4959028" y="0"/>
                </a:lnTo>
                <a:lnTo>
                  <a:pt x="4959028" y="7452091"/>
                </a:lnTo>
                <a:lnTo>
                  <a:pt x="0" y="7452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87305">
            <a:off x="17357624" y="-745702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87305">
            <a:off x="-1093260" y="-830878"/>
            <a:ext cx="2186520" cy="1661755"/>
          </a:xfrm>
          <a:custGeom>
            <a:avLst/>
            <a:gdLst/>
            <a:ahLst/>
            <a:cxnLst/>
            <a:rect r="r" b="b" t="t" l="l"/>
            <a:pathLst>
              <a:path h="1661755" w="2186520">
                <a:moveTo>
                  <a:pt x="0" y="0"/>
                </a:moveTo>
                <a:lnTo>
                  <a:pt x="2186520" y="0"/>
                </a:lnTo>
                <a:lnTo>
                  <a:pt x="2186520" y="1661756"/>
                </a:lnTo>
                <a:lnTo>
                  <a:pt x="0" y="16617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234037" y="152400"/>
            <a:ext cx="16022068" cy="67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3"/>
              </a:lnSpc>
            </a:pPr>
            <a:r>
              <a:rPr lang="en-US" sz="5487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in this presentation, we will cover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604040"/>
            <a:ext cx="16870461" cy="930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Retrieve the total number of orders placed.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total revenue generated from pizza sales.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 the highest-priced pizza.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 the most common pizza size ordered.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the top 5 most ordered pizza types along with their quantities.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the necessary tables to find the total quantity of each pizza category ordered.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 the distribution of orders by hour of the day.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relevant tables to find the category-wise distribution of pizzas.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the orders by date and calculate the average number of pizzas ordered per day.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 the top 3 most ordered pizza types based on revenue.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percentage contribution of each pizza type to total revenue.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 the cumulative revenue generated over time.</a:t>
            </a:r>
          </a:p>
          <a:p>
            <a:pPr algn="l" marL="689430" indent="-344715" lvl="1">
              <a:lnSpc>
                <a:spcPts val="4470"/>
              </a:lnSpc>
              <a:buAutoNum type="arabicPeriod" startAt="1"/>
            </a:pPr>
            <a:r>
              <a:rPr lang="en-US" sz="31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 the top 3 most ordered pizza types based on revenue for each pizza category.</a:t>
            </a:r>
          </a:p>
          <a:p>
            <a:pPr algn="ctr">
              <a:lnSpc>
                <a:spcPts val="282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87323" y="-3450074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387305">
            <a:off x="-1024012" y="-251870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6" y="0"/>
                </a:lnTo>
                <a:lnTo>
                  <a:pt x="2412096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95381" y="3150537"/>
            <a:ext cx="3583421" cy="1494507"/>
          </a:xfrm>
          <a:custGeom>
            <a:avLst/>
            <a:gdLst/>
            <a:ahLst/>
            <a:cxnLst/>
            <a:rect r="r" b="b" t="t" l="l"/>
            <a:pathLst>
              <a:path h="1494507" w="3583421">
                <a:moveTo>
                  <a:pt x="0" y="0"/>
                </a:moveTo>
                <a:lnTo>
                  <a:pt x="3583421" y="0"/>
                </a:lnTo>
                <a:lnTo>
                  <a:pt x="3583421" y="1494507"/>
                </a:lnTo>
                <a:lnTo>
                  <a:pt x="0" y="14945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37031" y="7867094"/>
            <a:ext cx="3841771" cy="1550594"/>
          </a:xfrm>
          <a:custGeom>
            <a:avLst/>
            <a:gdLst/>
            <a:ahLst/>
            <a:cxnLst/>
            <a:rect r="r" b="b" t="t" l="l"/>
            <a:pathLst>
              <a:path h="1550594" w="3841771">
                <a:moveTo>
                  <a:pt x="0" y="0"/>
                </a:moveTo>
                <a:lnTo>
                  <a:pt x="3841771" y="0"/>
                </a:lnTo>
                <a:lnTo>
                  <a:pt x="3841771" y="1550594"/>
                </a:lnTo>
                <a:lnTo>
                  <a:pt x="0" y="1550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08323" y="-367840"/>
            <a:ext cx="9828708" cy="146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10"/>
              </a:lnSpc>
            </a:pPr>
            <a:r>
              <a:rPr lang="en-US" sz="850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Trends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119414" y="1169914"/>
            <a:ext cx="13456445" cy="98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2"/>
              </a:lnSpc>
            </a:pPr>
            <a:r>
              <a:rPr lang="en-US" sz="5837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number of Order placed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261621"/>
            <a:ext cx="11566681" cy="169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4903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There are total of 21350  Pizzas order placed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646411" y="5029200"/>
            <a:ext cx="16558187" cy="97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5"/>
              </a:lnSpc>
            </a:pPr>
            <a:r>
              <a:rPr lang="en-US" sz="5725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Revenue Generated from pizza sales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0325" y="6110586"/>
            <a:ext cx="14344716" cy="231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Revenue of Rupees, Eight Lakhs</a:t>
            </a:r>
          </a:p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Seventeen Thousands Eight Hundred Sixty</a:t>
            </a:r>
            <a:r>
              <a:rPr lang="en-US" sz="4899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59531" y="9540136"/>
            <a:ext cx="23861879" cy="1715718"/>
            <a:chOff x="0" y="0"/>
            <a:chExt cx="6284610" cy="4518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66846">
            <a:off x="17198068" y="9579295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87305">
            <a:off x="-214290" y="8960833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87305">
            <a:off x="16734165" y="-227616"/>
            <a:ext cx="2216682" cy="1684679"/>
          </a:xfrm>
          <a:custGeom>
            <a:avLst/>
            <a:gdLst/>
            <a:ahLst/>
            <a:cxnLst/>
            <a:rect r="r" b="b" t="t" l="l"/>
            <a:pathLst>
              <a:path h="1684679" w="2216682">
                <a:moveTo>
                  <a:pt x="0" y="0"/>
                </a:moveTo>
                <a:lnTo>
                  <a:pt x="2216682" y="0"/>
                </a:lnTo>
                <a:lnTo>
                  <a:pt x="2216682" y="1684679"/>
                </a:lnTo>
                <a:lnTo>
                  <a:pt x="0" y="16846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7622" y="6863085"/>
            <a:ext cx="4677278" cy="11800471"/>
          </a:xfrm>
          <a:custGeom>
            <a:avLst/>
            <a:gdLst/>
            <a:ahLst/>
            <a:cxnLst/>
            <a:rect r="r" b="b" t="t" l="l"/>
            <a:pathLst>
              <a:path h="11800471" w="4677278">
                <a:moveTo>
                  <a:pt x="0" y="0"/>
                </a:moveTo>
                <a:lnTo>
                  <a:pt x="4677278" y="0"/>
                </a:lnTo>
                <a:lnTo>
                  <a:pt x="4677278" y="11800471"/>
                </a:lnTo>
                <a:lnTo>
                  <a:pt x="0" y="11800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7406" y="2982596"/>
            <a:ext cx="372717" cy="548114"/>
          </a:xfrm>
          <a:custGeom>
            <a:avLst/>
            <a:gdLst/>
            <a:ahLst/>
            <a:cxnLst/>
            <a:rect r="r" b="b" t="t" l="l"/>
            <a:pathLst>
              <a:path h="548114" w="372717">
                <a:moveTo>
                  <a:pt x="0" y="0"/>
                </a:moveTo>
                <a:lnTo>
                  <a:pt x="372718" y="0"/>
                </a:lnTo>
                <a:lnTo>
                  <a:pt x="372718" y="548114"/>
                </a:lnTo>
                <a:lnTo>
                  <a:pt x="0" y="5481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14489" y="2982596"/>
            <a:ext cx="4907805" cy="1208638"/>
          </a:xfrm>
          <a:custGeom>
            <a:avLst/>
            <a:gdLst/>
            <a:ahLst/>
            <a:cxnLst/>
            <a:rect r="r" b="b" t="t" l="l"/>
            <a:pathLst>
              <a:path h="1208638" w="4907805">
                <a:moveTo>
                  <a:pt x="0" y="0"/>
                </a:moveTo>
                <a:lnTo>
                  <a:pt x="4907805" y="0"/>
                </a:lnTo>
                <a:lnTo>
                  <a:pt x="4907805" y="1208639"/>
                </a:lnTo>
                <a:lnTo>
                  <a:pt x="0" y="120863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14489" y="6481017"/>
            <a:ext cx="4736334" cy="1448761"/>
          </a:xfrm>
          <a:custGeom>
            <a:avLst/>
            <a:gdLst/>
            <a:ahLst/>
            <a:cxnLst/>
            <a:rect r="r" b="b" t="t" l="l"/>
            <a:pathLst>
              <a:path h="1448761" w="4736334">
                <a:moveTo>
                  <a:pt x="0" y="0"/>
                </a:moveTo>
                <a:lnTo>
                  <a:pt x="4736335" y="0"/>
                </a:lnTo>
                <a:lnTo>
                  <a:pt x="4736335" y="1448761"/>
                </a:lnTo>
                <a:lnTo>
                  <a:pt x="0" y="144876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2641956" y="69733"/>
            <a:ext cx="13456445" cy="98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2"/>
              </a:lnSpc>
            </a:pPr>
            <a:r>
              <a:rPr lang="en-US" sz="5837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Highest Priced Pizza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69214"/>
            <a:ext cx="11566681" cy="2561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4903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told us that The Greek Pizza is highest priced one, with a price of 35.95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4598510"/>
            <a:ext cx="13456445" cy="98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2"/>
              </a:lnSpc>
            </a:pPr>
            <a:r>
              <a:rPr lang="en-US" sz="5837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Most Common size of Pizza ordered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9965" y="5850950"/>
            <a:ext cx="8994603" cy="2613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7"/>
              </a:lnSpc>
            </a:pPr>
            <a:r>
              <a:rPr lang="en-US" sz="4984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Large size Pizza ordered by the most, with the quantity of 18k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57961" y="5508017"/>
            <a:ext cx="6442256" cy="4778983"/>
          </a:xfrm>
          <a:custGeom>
            <a:avLst/>
            <a:gdLst/>
            <a:ahLst/>
            <a:cxnLst/>
            <a:rect r="r" b="b" t="t" l="l"/>
            <a:pathLst>
              <a:path h="4778983" w="6442256">
                <a:moveTo>
                  <a:pt x="0" y="0"/>
                </a:moveTo>
                <a:lnTo>
                  <a:pt x="6442256" y="0"/>
                </a:lnTo>
                <a:lnTo>
                  <a:pt x="6442256" y="4778983"/>
                </a:lnTo>
                <a:lnTo>
                  <a:pt x="0" y="4778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87305">
            <a:off x="55592" y="75624"/>
            <a:ext cx="1405566" cy="1068230"/>
          </a:xfrm>
          <a:custGeom>
            <a:avLst/>
            <a:gdLst/>
            <a:ahLst/>
            <a:cxnLst/>
            <a:rect r="r" b="b" t="t" l="l"/>
            <a:pathLst>
              <a:path h="1068230" w="1405566">
                <a:moveTo>
                  <a:pt x="0" y="0"/>
                </a:moveTo>
                <a:lnTo>
                  <a:pt x="1405566" y="0"/>
                </a:lnTo>
                <a:lnTo>
                  <a:pt x="1405566" y="1068230"/>
                </a:lnTo>
                <a:lnTo>
                  <a:pt x="0" y="1068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71928" y="1870530"/>
            <a:ext cx="7231271" cy="2958247"/>
          </a:xfrm>
          <a:custGeom>
            <a:avLst/>
            <a:gdLst/>
            <a:ahLst/>
            <a:cxnLst/>
            <a:rect r="r" b="b" t="t" l="l"/>
            <a:pathLst>
              <a:path h="2958247" w="7231271">
                <a:moveTo>
                  <a:pt x="0" y="0"/>
                </a:moveTo>
                <a:lnTo>
                  <a:pt x="7231271" y="0"/>
                </a:lnTo>
                <a:lnTo>
                  <a:pt x="7231271" y="2958247"/>
                </a:lnTo>
                <a:lnTo>
                  <a:pt x="0" y="29582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8375" y="64748"/>
            <a:ext cx="13456445" cy="98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2"/>
              </a:lnSpc>
            </a:pPr>
            <a:r>
              <a:rPr lang="en-US" sz="5837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Five Pizza, Ordered Pizzas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361463"/>
            <a:ext cx="11939707" cy="557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3"/>
              </a:lnSpc>
            </a:pPr>
            <a:r>
              <a:rPr lang="en-US" sz="5302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These are the Top Five Pizzas:</a:t>
            </a:r>
          </a:p>
          <a:p>
            <a:pPr algn="l" marL="1144803" indent="-572402" lvl="1">
              <a:lnSpc>
                <a:spcPts val="7423"/>
              </a:lnSpc>
              <a:buAutoNum type="arabicPeriod" startAt="1"/>
            </a:pPr>
            <a:r>
              <a:rPr lang="en-US" sz="5302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Classic Deluxe Pizza </a:t>
            </a:r>
          </a:p>
          <a:p>
            <a:pPr algn="l" marL="1144803" indent="-572402" lvl="1">
              <a:lnSpc>
                <a:spcPts val="7423"/>
              </a:lnSpc>
              <a:buAutoNum type="arabicPeriod" startAt="1"/>
            </a:pPr>
            <a:r>
              <a:rPr lang="en-US" sz="5302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Barbecue Chicken Pizza</a:t>
            </a:r>
          </a:p>
          <a:p>
            <a:pPr algn="l" marL="1144803" indent="-572402" lvl="1">
              <a:lnSpc>
                <a:spcPts val="7423"/>
              </a:lnSpc>
              <a:buAutoNum type="arabicPeriod" startAt="1"/>
            </a:pPr>
            <a:r>
              <a:rPr lang="en-US" sz="5302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Hawaiian Pizza</a:t>
            </a:r>
          </a:p>
          <a:p>
            <a:pPr algn="l" marL="1144803" indent="-572402" lvl="1">
              <a:lnSpc>
                <a:spcPts val="7423"/>
              </a:lnSpc>
              <a:buAutoNum type="arabicPeriod" startAt="1"/>
            </a:pPr>
            <a:r>
              <a:rPr lang="en-US" sz="5302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Pepperoni Pizza</a:t>
            </a:r>
          </a:p>
          <a:p>
            <a:pPr algn="l" marL="1144803" indent="-572402" lvl="1">
              <a:lnSpc>
                <a:spcPts val="7423"/>
              </a:lnSpc>
              <a:buAutoNum type="arabicPeriod" startAt="1"/>
            </a:pPr>
            <a:r>
              <a:rPr lang="en-US" sz="5302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Thai  Chicken Pizza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44482" y="-4961198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10629">
            <a:off x="7775354" y="955676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1143330">
            <a:off x="-2123495" y="-1639475"/>
            <a:ext cx="4959028" cy="7452091"/>
          </a:xfrm>
          <a:custGeom>
            <a:avLst/>
            <a:gdLst/>
            <a:ahLst/>
            <a:cxnLst/>
            <a:rect r="r" b="b" t="t" l="l"/>
            <a:pathLst>
              <a:path h="7452091" w="4959028">
                <a:moveTo>
                  <a:pt x="4959028" y="0"/>
                </a:moveTo>
                <a:lnTo>
                  <a:pt x="0" y="0"/>
                </a:lnTo>
                <a:lnTo>
                  <a:pt x="0" y="7452091"/>
                </a:lnTo>
                <a:lnTo>
                  <a:pt x="4959028" y="7452091"/>
                </a:lnTo>
                <a:lnTo>
                  <a:pt x="495902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87305">
            <a:off x="-1144248" y="8712285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6"/>
                </a:lnTo>
                <a:lnTo>
                  <a:pt x="0" y="1889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87305">
            <a:off x="17179659" y="8697796"/>
            <a:ext cx="2216682" cy="1684679"/>
          </a:xfrm>
          <a:custGeom>
            <a:avLst/>
            <a:gdLst/>
            <a:ahLst/>
            <a:cxnLst/>
            <a:rect r="r" b="b" t="t" l="l"/>
            <a:pathLst>
              <a:path h="1684679" w="2216682">
                <a:moveTo>
                  <a:pt x="0" y="0"/>
                </a:moveTo>
                <a:lnTo>
                  <a:pt x="2216682" y="0"/>
                </a:lnTo>
                <a:lnTo>
                  <a:pt x="2216682" y="1684679"/>
                </a:lnTo>
                <a:lnTo>
                  <a:pt x="0" y="16846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384180" y="4487927"/>
            <a:ext cx="4707806" cy="3119320"/>
          </a:xfrm>
          <a:custGeom>
            <a:avLst/>
            <a:gdLst/>
            <a:ahLst/>
            <a:cxnLst/>
            <a:rect r="r" b="b" t="t" l="l"/>
            <a:pathLst>
              <a:path h="3119320" w="4707806">
                <a:moveTo>
                  <a:pt x="0" y="0"/>
                </a:moveTo>
                <a:lnTo>
                  <a:pt x="4707806" y="0"/>
                </a:lnTo>
                <a:lnTo>
                  <a:pt x="4707806" y="3119320"/>
                </a:lnTo>
                <a:lnTo>
                  <a:pt x="0" y="3119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6627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58375" y="64748"/>
            <a:ext cx="13456445" cy="98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2"/>
              </a:lnSpc>
            </a:pPr>
            <a:r>
              <a:rPr lang="en-US" sz="5837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Category wise Pizzas, Ordered Pizzas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805" y="2327533"/>
            <a:ext cx="7402702" cy="486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57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</a:t>
            </a:r>
            <a:r>
              <a:rPr lang="en-US" sz="557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quantity</a:t>
            </a:r>
          </a:p>
          <a:p>
            <a:pPr algn="l" marL="1202784" indent="-601392" lvl="1">
              <a:lnSpc>
                <a:spcPts val="7799"/>
              </a:lnSpc>
              <a:buAutoNum type="arabicPeriod" startAt="1"/>
            </a:pPr>
            <a:r>
              <a:rPr lang="en-US" sz="5571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Classic - 14888</a:t>
            </a:r>
          </a:p>
          <a:p>
            <a:pPr algn="l" marL="1202784" indent="-601392" lvl="1">
              <a:lnSpc>
                <a:spcPts val="7799"/>
              </a:lnSpc>
              <a:buAutoNum type="arabicPeriod" startAt="1"/>
            </a:pPr>
            <a:r>
              <a:rPr lang="en-US" sz="5571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Supreme - 11987</a:t>
            </a:r>
          </a:p>
          <a:p>
            <a:pPr algn="l" marL="1202784" indent="-601392" lvl="1">
              <a:lnSpc>
                <a:spcPts val="7799"/>
              </a:lnSpc>
              <a:buAutoNum type="arabicPeriod" startAt="1"/>
            </a:pPr>
            <a:r>
              <a:rPr lang="en-US" sz="5571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Veggie - 11649</a:t>
            </a:r>
          </a:p>
          <a:p>
            <a:pPr algn="l" marL="1202784" indent="-601392" lvl="1">
              <a:lnSpc>
                <a:spcPts val="7799"/>
              </a:lnSpc>
              <a:buAutoNum type="arabicPeriod" startAt="1"/>
            </a:pPr>
            <a:r>
              <a:rPr lang="en-US" sz="5571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Chicken - 11050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1797588" y="4408793"/>
            <a:ext cx="6477912" cy="8523569"/>
          </a:xfrm>
          <a:custGeom>
            <a:avLst/>
            <a:gdLst/>
            <a:ahLst/>
            <a:cxnLst/>
            <a:rect r="r" b="b" t="t" l="l"/>
            <a:pathLst>
              <a:path h="8523569" w="6477912">
                <a:moveTo>
                  <a:pt x="6477912" y="0"/>
                </a:moveTo>
                <a:lnTo>
                  <a:pt x="0" y="0"/>
                </a:lnTo>
                <a:lnTo>
                  <a:pt x="0" y="8523569"/>
                </a:lnTo>
                <a:lnTo>
                  <a:pt x="6477912" y="8523569"/>
                </a:lnTo>
                <a:lnTo>
                  <a:pt x="64779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52699" y="-8501976"/>
            <a:ext cx="10843608" cy="10784461"/>
          </a:xfrm>
          <a:custGeom>
            <a:avLst/>
            <a:gdLst/>
            <a:ahLst/>
            <a:cxnLst/>
            <a:rect r="r" b="b" t="t" l="l"/>
            <a:pathLst>
              <a:path h="10784461" w="10843608">
                <a:moveTo>
                  <a:pt x="0" y="0"/>
                </a:moveTo>
                <a:lnTo>
                  <a:pt x="10843608" y="0"/>
                </a:lnTo>
                <a:lnTo>
                  <a:pt x="10843608" y="10784461"/>
                </a:lnTo>
                <a:lnTo>
                  <a:pt x="0" y="10784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66846">
            <a:off x="3590392" y="812073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87305">
            <a:off x="-471601" y="-685639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60333" y="2380771"/>
            <a:ext cx="3823801" cy="6632153"/>
          </a:xfrm>
          <a:custGeom>
            <a:avLst/>
            <a:gdLst/>
            <a:ahLst/>
            <a:cxnLst/>
            <a:rect r="r" b="b" t="t" l="l"/>
            <a:pathLst>
              <a:path h="6632153" w="3823801">
                <a:moveTo>
                  <a:pt x="0" y="0"/>
                </a:moveTo>
                <a:lnTo>
                  <a:pt x="3823802" y="0"/>
                </a:lnTo>
                <a:lnTo>
                  <a:pt x="3823802" y="6632153"/>
                </a:lnTo>
                <a:lnTo>
                  <a:pt x="0" y="66321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7788" y="-77032"/>
            <a:ext cx="12902545" cy="2097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87"/>
              </a:lnSpc>
            </a:pPr>
            <a:r>
              <a:rPr lang="en-US" sz="6062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Distribution Of Orders by Hours Of the day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15357"/>
            <a:ext cx="8453460" cy="260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5"/>
              </a:lnSpc>
            </a:pPr>
            <a:r>
              <a:rPr lang="en-US" sz="4947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table shows that  people likes to eat pizza</a:t>
            </a:r>
          </a:p>
          <a:p>
            <a:pPr algn="ctr">
              <a:lnSpc>
                <a:spcPts val="6925"/>
              </a:lnSpc>
            </a:pPr>
            <a:r>
              <a:rPr lang="en-US" sz="4947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evening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DAGK9RGY8EA</dc:identifier>
  <dcterms:modified xsi:type="dcterms:W3CDTF">2011-08-01T06:04:30Z</dcterms:modified>
  <cp:revision>1</cp:revision>
  <dc:title>PizzaSales</dc:title>
</cp:coreProperties>
</file>