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40FBE-B80F-4E9A-A06C-3E943E40F0ED}" type="datetimeFigureOut">
              <a:rPr lang="en-SG" smtClean="0"/>
              <a:t>8/11/2017</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70561-F10D-4DE3-A29B-403E0C91FA0E}" type="slidenum">
              <a:rPr lang="en-SG" smtClean="0"/>
              <a:t>‹#›</a:t>
            </a:fld>
            <a:endParaRPr lang="en-SG"/>
          </a:p>
        </p:txBody>
      </p:sp>
    </p:spTree>
    <p:extLst>
      <p:ext uri="{BB962C8B-B14F-4D97-AF65-F5344CB8AC3E}">
        <p14:creationId xmlns:p14="http://schemas.microsoft.com/office/powerpoint/2010/main" val="3480060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11/8/2017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11/8/2017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11/8/2017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11/8/2017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11/8/2017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11/8/2017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AA95-B841-4317-BAAC-97BE15449CFF}"/>
              </a:ext>
            </a:extLst>
          </p:cNvPr>
          <p:cNvSpPr>
            <a:spLocks noGrp="1"/>
          </p:cNvSpPr>
          <p:nvPr>
            <p:ph type="ctrTitle"/>
          </p:nvPr>
        </p:nvSpPr>
        <p:spPr/>
        <p:txBody>
          <a:bodyPr>
            <a:normAutofit fontScale="90000"/>
          </a:bodyPr>
          <a:lstStyle/>
          <a:p>
            <a:r>
              <a:rPr lang="en-SG" dirty="0"/>
              <a:t>FROM SENTIMENT ANALYSIS TO PERSUASION ANALYSIS</a:t>
            </a:r>
          </a:p>
        </p:txBody>
      </p:sp>
      <p:sp>
        <p:nvSpPr>
          <p:cNvPr id="4" name="Rectangle 3">
            <a:extLst>
              <a:ext uri="{FF2B5EF4-FFF2-40B4-BE49-F238E27FC236}">
                <a16:creationId xmlns:a16="http://schemas.microsoft.com/office/drawing/2014/main" id="{CC5F0290-BAD8-40E9-B550-737A11BE60DD}"/>
              </a:ext>
            </a:extLst>
          </p:cNvPr>
          <p:cNvSpPr/>
          <p:nvPr/>
        </p:nvSpPr>
        <p:spPr>
          <a:xfrm>
            <a:off x="4909456" y="4670246"/>
            <a:ext cx="4158343" cy="1477328"/>
          </a:xfrm>
          <a:prstGeom prst="rect">
            <a:avLst/>
          </a:prstGeom>
        </p:spPr>
        <p:txBody>
          <a:bodyPr wrap="square">
            <a:spAutoFit/>
          </a:bodyPr>
          <a:lstStyle/>
          <a:p>
            <a:pPr>
              <a:spcBef>
                <a:spcPts val="0"/>
              </a:spcBef>
              <a:spcAft>
                <a:spcPts val="0"/>
              </a:spcAft>
            </a:pPr>
            <a:r>
              <a:rPr lang="en-SG" dirty="0"/>
              <a:t>Abhinaya Murugesan </a:t>
            </a:r>
            <a:r>
              <a:rPr lang="en-US" dirty="0"/>
              <a:t>[A0163311W</a:t>
            </a:r>
            <a:r>
              <a:rPr lang="en-SG" dirty="0"/>
              <a:t>]</a:t>
            </a:r>
          </a:p>
          <a:p>
            <a:pPr>
              <a:spcBef>
                <a:spcPts val="0"/>
              </a:spcBef>
              <a:spcAft>
                <a:spcPts val="0"/>
              </a:spcAft>
            </a:pPr>
            <a:r>
              <a:rPr lang="en-US" dirty="0"/>
              <a:t>Allen Geoffrey Raj [A0163398R</a:t>
            </a:r>
            <a:r>
              <a:rPr lang="en-SG" dirty="0"/>
              <a:t>]</a:t>
            </a:r>
            <a:endParaRPr lang="en-US" dirty="0"/>
          </a:p>
          <a:p>
            <a:pPr>
              <a:spcBef>
                <a:spcPts val="0"/>
              </a:spcBef>
              <a:spcAft>
                <a:spcPts val="0"/>
              </a:spcAft>
            </a:pPr>
            <a:r>
              <a:rPr lang="en-US" dirty="0" err="1"/>
              <a:t>Pawaskar</a:t>
            </a:r>
            <a:r>
              <a:rPr lang="en-US" dirty="0"/>
              <a:t> </a:t>
            </a:r>
            <a:r>
              <a:rPr lang="en-US" dirty="0" err="1"/>
              <a:t>Sharvina</a:t>
            </a:r>
            <a:r>
              <a:rPr lang="en-US" dirty="0"/>
              <a:t> Dileep [A0163302W</a:t>
            </a:r>
            <a:r>
              <a:rPr lang="en-SG" dirty="0"/>
              <a:t>]</a:t>
            </a:r>
            <a:endParaRPr lang="en-US" dirty="0"/>
          </a:p>
          <a:p>
            <a:pPr>
              <a:spcBef>
                <a:spcPts val="0"/>
              </a:spcBef>
              <a:spcAft>
                <a:spcPts val="0"/>
              </a:spcAft>
            </a:pPr>
            <a:r>
              <a:rPr lang="en-US" dirty="0" err="1"/>
              <a:t>Rajkumar</a:t>
            </a:r>
            <a:r>
              <a:rPr lang="en-US" dirty="0"/>
              <a:t> Preethi Jennifer [A0163190L</a:t>
            </a:r>
            <a:r>
              <a:rPr lang="en-SG" dirty="0"/>
              <a:t>]</a:t>
            </a:r>
            <a:endParaRPr lang="en-US" dirty="0"/>
          </a:p>
          <a:p>
            <a:pPr>
              <a:spcBef>
                <a:spcPts val="0"/>
              </a:spcBef>
              <a:spcAft>
                <a:spcPts val="0"/>
              </a:spcAft>
            </a:pPr>
            <a:r>
              <a:rPr lang="en-US" dirty="0"/>
              <a:t>Ram Nagarajan [A0163247E</a:t>
            </a:r>
            <a:r>
              <a:rPr lang="en-SG" dirty="0"/>
              <a:t>] </a:t>
            </a:r>
            <a:endParaRPr lang="en-US" dirty="0"/>
          </a:p>
        </p:txBody>
      </p:sp>
    </p:spTree>
    <p:extLst>
      <p:ext uri="{BB962C8B-B14F-4D97-AF65-F5344CB8AC3E}">
        <p14:creationId xmlns:p14="http://schemas.microsoft.com/office/powerpoint/2010/main" val="332311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637E36-4B26-412B-8C53-6C25982186F0}"/>
              </a:ext>
            </a:extLst>
          </p:cNvPr>
          <p:cNvSpPr txBox="1"/>
          <p:nvPr/>
        </p:nvSpPr>
        <p:spPr>
          <a:xfrm>
            <a:off x="0" y="287722"/>
            <a:ext cx="12192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SG" sz="2400" dirty="0"/>
              <a:t>PREDICTING THE WINNER OF PRESIDENTIAL CANDIDATE ELECTION</a:t>
            </a:r>
          </a:p>
        </p:txBody>
      </p:sp>
      <p:sp>
        <p:nvSpPr>
          <p:cNvPr id="8" name="Oval 7">
            <a:extLst>
              <a:ext uri="{FF2B5EF4-FFF2-40B4-BE49-F238E27FC236}">
                <a16:creationId xmlns:a16="http://schemas.microsoft.com/office/drawing/2014/main" id="{212B89D1-3BF7-4C3F-8803-32F171ACF76F}"/>
              </a:ext>
            </a:extLst>
          </p:cNvPr>
          <p:cNvSpPr/>
          <p:nvPr/>
        </p:nvSpPr>
        <p:spPr>
          <a:xfrm>
            <a:off x="462988" y="1076446"/>
            <a:ext cx="2685327" cy="2280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TextBox 9">
            <a:extLst>
              <a:ext uri="{FF2B5EF4-FFF2-40B4-BE49-F238E27FC236}">
                <a16:creationId xmlns:a16="http://schemas.microsoft.com/office/drawing/2014/main" id="{CA844A51-1FC3-411B-9D8F-3CE540C6C8D3}"/>
              </a:ext>
            </a:extLst>
          </p:cNvPr>
          <p:cNvSpPr txBox="1"/>
          <p:nvPr/>
        </p:nvSpPr>
        <p:spPr>
          <a:xfrm>
            <a:off x="885463" y="1200889"/>
            <a:ext cx="1840375" cy="369332"/>
          </a:xfrm>
          <a:prstGeom prst="rect">
            <a:avLst/>
          </a:prstGeom>
          <a:noFill/>
        </p:spPr>
        <p:txBody>
          <a:bodyPr wrap="square" rtlCol="0">
            <a:spAutoFit/>
          </a:bodyPr>
          <a:lstStyle/>
          <a:p>
            <a:pPr algn="ctr"/>
            <a:r>
              <a:rPr lang="en-SG" b="1" dirty="0"/>
              <a:t>CONCEPT:</a:t>
            </a:r>
          </a:p>
        </p:txBody>
      </p:sp>
      <p:sp>
        <p:nvSpPr>
          <p:cNvPr id="12" name="TextBox 11">
            <a:extLst>
              <a:ext uri="{FF2B5EF4-FFF2-40B4-BE49-F238E27FC236}">
                <a16:creationId xmlns:a16="http://schemas.microsoft.com/office/drawing/2014/main" id="{742FF956-A4C4-4F13-8909-AFFCDA3DD9DA}"/>
              </a:ext>
            </a:extLst>
          </p:cNvPr>
          <p:cNvSpPr txBox="1"/>
          <p:nvPr/>
        </p:nvSpPr>
        <p:spPr>
          <a:xfrm>
            <a:off x="885463" y="1473200"/>
            <a:ext cx="2174240" cy="1754326"/>
          </a:xfrm>
          <a:prstGeom prst="rect">
            <a:avLst/>
          </a:prstGeom>
          <a:noFill/>
        </p:spPr>
        <p:txBody>
          <a:bodyPr wrap="square" rtlCol="0">
            <a:spAutoFit/>
          </a:bodyPr>
          <a:lstStyle/>
          <a:p>
            <a:r>
              <a:rPr lang="en-SG" dirty="0"/>
              <a:t>The candidate’s speech is compared against the </a:t>
            </a:r>
            <a:r>
              <a:rPr lang="en-SG" b="1" dirty="0"/>
              <a:t>average probability </a:t>
            </a:r>
            <a:r>
              <a:rPr lang="en-SG" dirty="0"/>
              <a:t>of the winning and losing speeches </a:t>
            </a:r>
          </a:p>
        </p:txBody>
      </p:sp>
      <p:sp>
        <p:nvSpPr>
          <p:cNvPr id="16" name="Rectangle 15">
            <a:extLst>
              <a:ext uri="{FF2B5EF4-FFF2-40B4-BE49-F238E27FC236}">
                <a16:creationId xmlns:a16="http://schemas.microsoft.com/office/drawing/2014/main" id="{707D0BD6-20E1-48AF-8358-C37E2C7B0878}"/>
              </a:ext>
            </a:extLst>
          </p:cNvPr>
          <p:cNvSpPr/>
          <p:nvPr/>
        </p:nvSpPr>
        <p:spPr>
          <a:xfrm>
            <a:off x="3376915" y="1200889"/>
            <a:ext cx="3952240" cy="192839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TextBox 16">
            <a:extLst>
              <a:ext uri="{FF2B5EF4-FFF2-40B4-BE49-F238E27FC236}">
                <a16:creationId xmlns:a16="http://schemas.microsoft.com/office/drawing/2014/main" id="{5CD74A83-1376-4FD3-91D9-DE4D319C617B}"/>
              </a:ext>
            </a:extLst>
          </p:cNvPr>
          <p:cNvSpPr txBox="1"/>
          <p:nvPr/>
        </p:nvSpPr>
        <p:spPr>
          <a:xfrm>
            <a:off x="3534843" y="1287921"/>
            <a:ext cx="3733800" cy="1754326"/>
          </a:xfrm>
          <a:prstGeom prst="rect">
            <a:avLst/>
          </a:prstGeom>
          <a:noFill/>
        </p:spPr>
        <p:txBody>
          <a:bodyPr wrap="square" rtlCol="0">
            <a:spAutoFit/>
          </a:bodyPr>
          <a:lstStyle/>
          <a:p>
            <a:r>
              <a:rPr lang="en-SG" dirty="0"/>
              <a:t>Similar process was followed as the author identification model except the data source for the winning election candidates and losing election candidates were taken in </a:t>
            </a:r>
            <a:r>
              <a:rPr lang="en-SG" b="1" dirty="0"/>
              <a:t>different tables</a:t>
            </a:r>
          </a:p>
        </p:txBody>
      </p:sp>
      <p:pic>
        <p:nvPicPr>
          <p:cNvPr id="19" name="Picture 18" descr="A close up of text on a white background&#10;&#10;Description generated with very high confidence">
            <a:extLst>
              <a:ext uri="{FF2B5EF4-FFF2-40B4-BE49-F238E27FC236}">
                <a16:creationId xmlns:a16="http://schemas.microsoft.com/office/drawing/2014/main" id="{AD58FE5E-7BC3-4BF8-B96F-2F4E01CBEBB0}"/>
              </a:ext>
            </a:extLst>
          </p:cNvPr>
          <p:cNvPicPr>
            <a:picLocks noChangeAspect="1"/>
          </p:cNvPicPr>
          <p:nvPr/>
        </p:nvPicPr>
        <p:blipFill>
          <a:blip r:embed="rId2"/>
          <a:stretch>
            <a:fillRect/>
          </a:stretch>
        </p:blipFill>
        <p:spPr>
          <a:xfrm>
            <a:off x="373380" y="3805637"/>
            <a:ext cx="5529580" cy="2193556"/>
          </a:xfrm>
          <a:prstGeom prst="rect">
            <a:avLst/>
          </a:prstGeom>
        </p:spPr>
      </p:pic>
      <p:sp>
        <p:nvSpPr>
          <p:cNvPr id="20" name="TextBox 19">
            <a:extLst>
              <a:ext uri="{FF2B5EF4-FFF2-40B4-BE49-F238E27FC236}">
                <a16:creationId xmlns:a16="http://schemas.microsoft.com/office/drawing/2014/main" id="{038624D4-C565-4947-8722-07A85599C8D8}"/>
              </a:ext>
            </a:extLst>
          </p:cNvPr>
          <p:cNvSpPr txBox="1"/>
          <p:nvPr/>
        </p:nvSpPr>
        <p:spPr>
          <a:xfrm>
            <a:off x="373380" y="6057308"/>
            <a:ext cx="5439972" cy="830997"/>
          </a:xfrm>
          <a:prstGeom prst="rect">
            <a:avLst/>
          </a:prstGeom>
          <a:noFill/>
        </p:spPr>
        <p:txBody>
          <a:bodyPr wrap="square" rtlCol="0">
            <a:spAutoFit/>
          </a:bodyPr>
          <a:lstStyle/>
          <a:p>
            <a:r>
              <a:rPr lang="en-SG" sz="1600" b="1" dirty="0"/>
              <a:t>SQLite Table of Probabilities of Rhetorical Strategies of Presidents who gave an inaugural address and were re-elected</a:t>
            </a:r>
          </a:p>
        </p:txBody>
      </p:sp>
      <p:pic>
        <p:nvPicPr>
          <p:cNvPr id="22" name="Picture 21" descr="A close up of a newspaper&#10;&#10;Description generated with high confidence">
            <a:extLst>
              <a:ext uri="{FF2B5EF4-FFF2-40B4-BE49-F238E27FC236}">
                <a16:creationId xmlns:a16="http://schemas.microsoft.com/office/drawing/2014/main" id="{B5D984C3-9276-462D-94E9-65995D433713}"/>
              </a:ext>
            </a:extLst>
          </p:cNvPr>
          <p:cNvPicPr>
            <a:picLocks noChangeAspect="1"/>
          </p:cNvPicPr>
          <p:nvPr/>
        </p:nvPicPr>
        <p:blipFill>
          <a:blip r:embed="rId3"/>
          <a:stretch>
            <a:fillRect/>
          </a:stretch>
        </p:blipFill>
        <p:spPr>
          <a:xfrm>
            <a:off x="6266180" y="3737937"/>
            <a:ext cx="5439972" cy="2251671"/>
          </a:xfrm>
          <a:prstGeom prst="rect">
            <a:avLst/>
          </a:prstGeom>
        </p:spPr>
      </p:pic>
      <p:sp>
        <p:nvSpPr>
          <p:cNvPr id="23" name="TextBox 22">
            <a:extLst>
              <a:ext uri="{FF2B5EF4-FFF2-40B4-BE49-F238E27FC236}">
                <a16:creationId xmlns:a16="http://schemas.microsoft.com/office/drawing/2014/main" id="{B45C8C43-2F1D-4E4B-84F8-DB32DB826037}"/>
              </a:ext>
            </a:extLst>
          </p:cNvPr>
          <p:cNvSpPr txBox="1"/>
          <p:nvPr/>
        </p:nvSpPr>
        <p:spPr>
          <a:xfrm>
            <a:off x="6289040" y="6057308"/>
            <a:ext cx="5252720" cy="830997"/>
          </a:xfrm>
          <a:prstGeom prst="rect">
            <a:avLst/>
          </a:prstGeom>
          <a:noFill/>
        </p:spPr>
        <p:txBody>
          <a:bodyPr wrap="square" rtlCol="0">
            <a:spAutoFit/>
          </a:bodyPr>
          <a:lstStyle/>
          <a:p>
            <a:r>
              <a:rPr lang="en-SG" sz="1600" b="1" dirty="0"/>
              <a:t>SQLite Table of Probabilities of Rhetorical Strategies of Presidents who gave an inaugural address and were not re-elected.</a:t>
            </a:r>
            <a:endParaRPr lang="en-SG" sz="1600" dirty="0"/>
          </a:p>
        </p:txBody>
      </p:sp>
      <p:sp>
        <p:nvSpPr>
          <p:cNvPr id="24" name="Rectangle 23">
            <a:extLst>
              <a:ext uri="{FF2B5EF4-FFF2-40B4-BE49-F238E27FC236}">
                <a16:creationId xmlns:a16="http://schemas.microsoft.com/office/drawing/2014/main" id="{FE9A8EC4-4077-441D-A3FC-54C9E48FE825}"/>
              </a:ext>
            </a:extLst>
          </p:cNvPr>
          <p:cNvSpPr/>
          <p:nvPr/>
        </p:nvSpPr>
        <p:spPr>
          <a:xfrm>
            <a:off x="7753912" y="887675"/>
            <a:ext cx="3952240" cy="7532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TextBox 24">
            <a:extLst>
              <a:ext uri="{FF2B5EF4-FFF2-40B4-BE49-F238E27FC236}">
                <a16:creationId xmlns:a16="http://schemas.microsoft.com/office/drawing/2014/main" id="{01FE2966-AB59-488D-8E13-D715C9571342}"/>
              </a:ext>
            </a:extLst>
          </p:cNvPr>
          <p:cNvSpPr txBox="1"/>
          <p:nvPr/>
        </p:nvSpPr>
        <p:spPr>
          <a:xfrm>
            <a:off x="7835192" y="977447"/>
            <a:ext cx="3789680" cy="861774"/>
          </a:xfrm>
          <a:prstGeom prst="rect">
            <a:avLst/>
          </a:prstGeom>
          <a:noFill/>
        </p:spPr>
        <p:txBody>
          <a:bodyPr wrap="square" rtlCol="0">
            <a:spAutoFit/>
          </a:bodyPr>
          <a:lstStyle/>
          <a:p>
            <a:r>
              <a:rPr lang="en-SG" sz="1600" dirty="0"/>
              <a:t>The average probability of all the winners and losers were calculated.</a:t>
            </a:r>
          </a:p>
          <a:p>
            <a:endParaRPr lang="en-SG" dirty="0"/>
          </a:p>
        </p:txBody>
      </p:sp>
      <p:sp>
        <p:nvSpPr>
          <p:cNvPr id="26" name="Rectangle 25">
            <a:extLst>
              <a:ext uri="{FF2B5EF4-FFF2-40B4-BE49-F238E27FC236}">
                <a16:creationId xmlns:a16="http://schemas.microsoft.com/office/drawing/2014/main" id="{234150AC-81BB-4B04-8144-27BBE557F784}"/>
              </a:ext>
            </a:extLst>
          </p:cNvPr>
          <p:cNvSpPr/>
          <p:nvPr/>
        </p:nvSpPr>
        <p:spPr>
          <a:xfrm>
            <a:off x="7750102" y="1732992"/>
            <a:ext cx="3952240" cy="77618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TextBox 26">
            <a:extLst>
              <a:ext uri="{FF2B5EF4-FFF2-40B4-BE49-F238E27FC236}">
                <a16:creationId xmlns:a16="http://schemas.microsoft.com/office/drawing/2014/main" id="{E6307B5E-AAA1-4B31-A907-7F46083EABE9}"/>
              </a:ext>
            </a:extLst>
          </p:cNvPr>
          <p:cNvSpPr txBox="1"/>
          <p:nvPr/>
        </p:nvSpPr>
        <p:spPr>
          <a:xfrm>
            <a:off x="7827572" y="1734844"/>
            <a:ext cx="3797300" cy="830997"/>
          </a:xfrm>
          <a:prstGeom prst="rect">
            <a:avLst/>
          </a:prstGeom>
          <a:noFill/>
        </p:spPr>
        <p:txBody>
          <a:bodyPr wrap="square" rtlCol="0">
            <a:spAutoFit/>
          </a:bodyPr>
          <a:lstStyle/>
          <a:p>
            <a:r>
              <a:rPr lang="en-SG" sz="1600" dirty="0"/>
              <a:t>RMS error of unknown candidate with the winner </a:t>
            </a:r>
            <a:r>
              <a:rPr lang="en-SG" sz="1600" dirty="0" err="1"/>
              <a:t>avg</a:t>
            </a:r>
            <a:r>
              <a:rPr lang="en-SG" sz="1600" dirty="0"/>
              <a:t> and loser </a:t>
            </a:r>
            <a:r>
              <a:rPr lang="en-SG" sz="1600" dirty="0" err="1"/>
              <a:t>avg</a:t>
            </a:r>
            <a:r>
              <a:rPr lang="en-SG" sz="1600" dirty="0"/>
              <a:t> was calculated separately</a:t>
            </a:r>
          </a:p>
        </p:txBody>
      </p:sp>
      <p:sp>
        <p:nvSpPr>
          <p:cNvPr id="28" name="Rectangle 27">
            <a:extLst>
              <a:ext uri="{FF2B5EF4-FFF2-40B4-BE49-F238E27FC236}">
                <a16:creationId xmlns:a16="http://schemas.microsoft.com/office/drawing/2014/main" id="{2BE40D86-3C00-445D-876E-8BCB44600F18}"/>
              </a:ext>
            </a:extLst>
          </p:cNvPr>
          <p:cNvSpPr/>
          <p:nvPr/>
        </p:nvSpPr>
        <p:spPr>
          <a:xfrm>
            <a:off x="7750102" y="2708609"/>
            <a:ext cx="3952240" cy="829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9" name="TextBox 28">
            <a:extLst>
              <a:ext uri="{FF2B5EF4-FFF2-40B4-BE49-F238E27FC236}">
                <a16:creationId xmlns:a16="http://schemas.microsoft.com/office/drawing/2014/main" id="{09C69361-D5D5-4475-8706-C06317314CA1}"/>
              </a:ext>
            </a:extLst>
          </p:cNvPr>
          <p:cNvSpPr txBox="1"/>
          <p:nvPr/>
        </p:nvSpPr>
        <p:spPr>
          <a:xfrm>
            <a:off x="7944058" y="2758999"/>
            <a:ext cx="3564328" cy="830997"/>
          </a:xfrm>
          <a:prstGeom prst="rect">
            <a:avLst/>
          </a:prstGeom>
          <a:noFill/>
        </p:spPr>
        <p:txBody>
          <a:bodyPr wrap="square" rtlCol="0">
            <a:spAutoFit/>
          </a:bodyPr>
          <a:lstStyle/>
          <a:p>
            <a:r>
              <a:rPr lang="en-SG" sz="1600" dirty="0"/>
              <a:t>The </a:t>
            </a:r>
            <a:r>
              <a:rPr lang="en-SG" sz="1600" dirty="0" err="1"/>
              <a:t>avg</a:t>
            </a:r>
            <a:r>
              <a:rPr lang="en-SG" sz="1600" dirty="0"/>
              <a:t> with which the RMS error is minimum is considered the election outcome</a:t>
            </a:r>
          </a:p>
        </p:txBody>
      </p:sp>
      <p:sp>
        <p:nvSpPr>
          <p:cNvPr id="30" name="Rectangle 29">
            <a:extLst>
              <a:ext uri="{FF2B5EF4-FFF2-40B4-BE49-F238E27FC236}">
                <a16:creationId xmlns:a16="http://schemas.microsoft.com/office/drawing/2014/main" id="{B6108739-4EC9-4085-9EF5-415FAE962548}"/>
              </a:ext>
            </a:extLst>
          </p:cNvPr>
          <p:cNvSpPr/>
          <p:nvPr/>
        </p:nvSpPr>
        <p:spPr>
          <a:xfrm>
            <a:off x="7692375" y="746228"/>
            <a:ext cx="4297680" cy="298855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a:extLst>
              <a:ext uri="{FF2B5EF4-FFF2-40B4-BE49-F238E27FC236}">
                <a16:creationId xmlns:a16="http://schemas.microsoft.com/office/drawing/2014/main" id="{08EB5ADD-9EBC-454C-AF4D-04C91F5D3AA3}"/>
              </a:ext>
            </a:extLst>
          </p:cNvPr>
          <p:cNvSpPr txBox="1"/>
          <p:nvPr/>
        </p:nvSpPr>
        <p:spPr>
          <a:xfrm>
            <a:off x="7835192" y="887675"/>
            <a:ext cx="3789680" cy="2308324"/>
          </a:xfrm>
          <a:prstGeom prst="rect">
            <a:avLst/>
          </a:prstGeom>
          <a:noFill/>
        </p:spPr>
        <p:txBody>
          <a:bodyPr wrap="square" rtlCol="0">
            <a:spAutoFit/>
          </a:bodyPr>
          <a:lstStyle/>
          <a:p>
            <a:r>
              <a:rPr lang="en-SG" dirty="0"/>
              <a:t>MODEL ACCURACY:</a:t>
            </a:r>
          </a:p>
          <a:p>
            <a:r>
              <a:rPr lang="en-SG" dirty="0"/>
              <a:t>The election results were predicted with 55% accuracy</a:t>
            </a:r>
          </a:p>
          <a:p>
            <a:endParaRPr lang="en-SG" dirty="0"/>
          </a:p>
          <a:p>
            <a:r>
              <a:rPr lang="en-SG" dirty="0"/>
              <a:t>FURTHER RESEARCH:</a:t>
            </a:r>
          </a:p>
          <a:p>
            <a:r>
              <a:rPr lang="en-SG" dirty="0"/>
              <a:t>The average standard deviation between the winner average and loser average was only 0.7998</a:t>
            </a:r>
          </a:p>
        </p:txBody>
      </p:sp>
    </p:spTree>
    <p:extLst>
      <p:ext uri="{BB962C8B-B14F-4D97-AF65-F5344CB8AC3E}">
        <p14:creationId xmlns:p14="http://schemas.microsoft.com/office/powerpoint/2010/main" val="233783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2A690A-9284-42F7-A61F-B9F12372FAA2}"/>
              </a:ext>
            </a:extLst>
          </p:cNvPr>
          <p:cNvSpPr txBox="1"/>
          <p:nvPr/>
        </p:nvSpPr>
        <p:spPr>
          <a:xfrm>
            <a:off x="0" y="318202"/>
            <a:ext cx="12192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SG" sz="2400" dirty="0"/>
              <a:t>GENERATING TEXT THAT RESEMBLE AUTHORS WRITING STYLE </a:t>
            </a:r>
          </a:p>
        </p:txBody>
      </p:sp>
      <p:sp>
        <p:nvSpPr>
          <p:cNvPr id="4" name="TextBox 3">
            <a:extLst>
              <a:ext uri="{FF2B5EF4-FFF2-40B4-BE49-F238E27FC236}">
                <a16:creationId xmlns:a16="http://schemas.microsoft.com/office/drawing/2014/main" id="{A6CC6B97-C63C-44B7-8665-C793FDD694A4}"/>
              </a:ext>
            </a:extLst>
          </p:cNvPr>
          <p:cNvSpPr txBox="1"/>
          <p:nvPr/>
        </p:nvSpPr>
        <p:spPr>
          <a:xfrm>
            <a:off x="294640" y="1422400"/>
            <a:ext cx="4785360" cy="1200329"/>
          </a:xfrm>
          <a:prstGeom prst="rect">
            <a:avLst/>
          </a:prstGeom>
          <a:noFill/>
        </p:spPr>
        <p:txBody>
          <a:bodyPr wrap="square" rtlCol="0">
            <a:spAutoFit/>
          </a:bodyPr>
          <a:lstStyle/>
          <a:p>
            <a:r>
              <a:rPr lang="en-SG" dirty="0"/>
              <a:t>Machines will have truly become “intelligent”, </a:t>
            </a:r>
            <a:r>
              <a:rPr lang="en-SG"/>
              <a:t>when humans </a:t>
            </a:r>
            <a:r>
              <a:rPr lang="en-SG" dirty="0"/>
              <a:t>will not be able to discern whether they are speaking to a human or a machine during a conversation – Alan Turing</a:t>
            </a:r>
          </a:p>
        </p:txBody>
      </p:sp>
      <p:pic>
        <p:nvPicPr>
          <p:cNvPr id="5" name="Picture 4">
            <a:extLst>
              <a:ext uri="{FF2B5EF4-FFF2-40B4-BE49-F238E27FC236}">
                <a16:creationId xmlns:a16="http://schemas.microsoft.com/office/drawing/2014/main" id="{3D6B4B71-8241-4226-AFF1-10CD7A50D679}"/>
              </a:ext>
            </a:extLst>
          </p:cNvPr>
          <p:cNvPicPr>
            <a:picLocks noChangeAspect="1"/>
          </p:cNvPicPr>
          <p:nvPr/>
        </p:nvPicPr>
        <p:blipFill>
          <a:blip r:embed="rId2"/>
          <a:stretch>
            <a:fillRect/>
          </a:stretch>
        </p:blipFill>
        <p:spPr>
          <a:xfrm>
            <a:off x="540067" y="2622729"/>
            <a:ext cx="3847571" cy="2933700"/>
          </a:xfrm>
          <a:prstGeom prst="rect">
            <a:avLst/>
          </a:prstGeom>
        </p:spPr>
      </p:pic>
      <p:sp>
        <p:nvSpPr>
          <p:cNvPr id="6" name="Oval 5">
            <a:extLst>
              <a:ext uri="{FF2B5EF4-FFF2-40B4-BE49-F238E27FC236}">
                <a16:creationId xmlns:a16="http://schemas.microsoft.com/office/drawing/2014/main" id="{9BF5D9D8-F10C-43AF-92ED-F848690711EB}"/>
              </a:ext>
            </a:extLst>
          </p:cNvPr>
          <p:cNvSpPr/>
          <p:nvPr/>
        </p:nvSpPr>
        <p:spPr>
          <a:xfrm>
            <a:off x="5476240" y="1097280"/>
            <a:ext cx="2214880" cy="1991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AAB31CB1-23C9-4BAE-98F2-0F4885555365}"/>
              </a:ext>
            </a:extLst>
          </p:cNvPr>
          <p:cNvSpPr txBox="1"/>
          <p:nvPr/>
        </p:nvSpPr>
        <p:spPr>
          <a:xfrm>
            <a:off x="5750560" y="1431240"/>
            <a:ext cx="1940560" cy="1323439"/>
          </a:xfrm>
          <a:prstGeom prst="rect">
            <a:avLst/>
          </a:prstGeom>
          <a:noFill/>
        </p:spPr>
        <p:txBody>
          <a:bodyPr wrap="square" rtlCol="0">
            <a:spAutoFit/>
          </a:bodyPr>
          <a:lstStyle/>
          <a:p>
            <a:r>
              <a:rPr lang="en-SG" sz="1600" b="1" dirty="0"/>
              <a:t>Concept:</a:t>
            </a:r>
          </a:p>
          <a:p>
            <a:r>
              <a:rPr lang="en-SG" sz="1600" dirty="0"/>
              <a:t>rhetorical strategies give an author or speaker a distinct style</a:t>
            </a:r>
          </a:p>
        </p:txBody>
      </p:sp>
      <p:sp>
        <p:nvSpPr>
          <p:cNvPr id="8" name="Rectangle 7">
            <a:extLst>
              <a:ext uri="{FF2B5EF4-FFF2-40B4-BE49-F238E27FC236}">
                <a16:creationId xmlns:a16="http://schemas.microsoft.com/office/drawing/2014/main" id="{8DC6615D-7A6E-4518-9FBD-3034DEC3B660}"/>
              </a:ext>
            </a:extLst>
          </p:cNvPr>
          <p:cNvSpPr/>
          <p:nvPr/>
        </p:nvSpPr>
        <p:spPr>
          <a:xfrm>
            <a:off x="8392160" y="1259840"/>
            <a:ext cx="3271520" cy="165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9223DC1D-A09D-4C43-BA12-66C4FCB4ED37}"/>
              </a:ext>
            </a:extLst>
          </p:cNvPr>
          <p:cNvSpPr txBox="1"/>
          <p:nvPr/>
        </p:nvSpPr>
        <p:spPr>
          <a:xfrm>
            <a:off x="631507" y="5730240"/>
            <a:ext cx="3847571" cy="369332"/>
          </a:xfrm>
          <a:prstGeom prst="rect">
            <a:avLst/>
          </a:prstGeom>
          <a:noFill/>
        </p:spPr>
        <p:txBody>
          <a:bodyPr wrap="square" rtlCol="0">
            <a:spAutoFit/>
          </a:bodyPr>
          <a:lstStyle/>
          <a:p>
            <a:r>
              <a:rPr lang="en-SG" dirty="0"/>
              <a:t>Turning Test</a:t>
            </a:r>
          </a:p>
        </p:txBody>
      </p:sp>
      <p:sp>
        <p:nvSpPr>
          <p:cNvPr id="11" name="TextBox 10">
            <a:extLst>
              <a:ext uri="{FF2B5EF4-FFF2-40B4-BE49-F238E27FC236}">
                <a16:creationId xmlns:a16="http://schemas.microsoft.com/office/drawing/2014/main" id="{E79C7011-99DE-48B0-BB2C-F2731950974F}"/>
              </a:ext>
            </a:extLst>
          </p:cNvPr>
          <p:cNvSpPr txBox="1"/>
          <p:nvPr/>
        </p:nvSpPr>
        <p:spPr>
          <a:xfrm>
            <a:off x="8534400" y="1422400"/>
            <a:ext cx="2834640" cy="1477328"/>
          </a:xfrm>
          <a:prstGeom prst="rect">
            <a:avLst/>
          </a:prstGeom>
          <a:noFill/>
        </p:spPr>
        <p:txBody>
          <a:bodyPr wrap="square" rtlCol="0">
            <a:spAutoFit/>
          </a:bodyPr>
          <a:lstStyle/>
          <a:p>
            <a:r>
              <a:rPr lang="en-SG" dirty="0"/>
              <a:t>Goal: To take the probabilities of the 6 strategies as input and output sentences that resemble the author’s style </a:t>
            </a:r>
          </a:p>
        </p:txBody>
      </p:sp>
      <p:sp>
        <p:nvSpPr>
          <p:cNvPr id="13" name="Rectangle: Rounded Corners 12">
            <a:extLst>
              <a:ext uri="{FF2B5EF4-FFF2-40B4-BE49-F238E27FC236}">
                <a16:creationId xmlns:a16="http://schemas.microsoft.com/office/drawing/2014/main" id="{4BED5371-01F1-41F1-A617-5F261DE9752A}"/>
              </a:ext>
            </a:extLst>
          </p:cNvPr>
          <p:cNvSpPr/>
          <p:nvPr/>
        </p:nvSpPr>
        <p:spPr>
          <a:xfrm>
            <a:off x="5440680" y="3307079"/>
            <a:ext cx="3982720" cy="75809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BA14252F-CED5-403A-8B47-8A0EB3EBA0C3}"/>
              </a:ext>
            </a:extLst>
          </p:cNvPr>
          <p:cNvSpPr txBox="1"/>
          <p:nvPr/>
        </p:nvSpPr>
        <p:spPr>
          <a:xfrm>
            <a:off x="5750560" y="3362960"/>
            <a:ext cx="3362960" cy="646331"/>
          </a:xfrm>
          <a:prstGeom prst="rect">
            <a:avLst/>
          </a:prstGeom>
          <a:noFill/>
        </p:spPr>
        <p:txBody>
          <a:bodyPr wrap="square" rtlCol="0">
            <a:spAutoFit/>
          </a:bodyPr>
          <a:lstStyle/>
          <a:p>
            <a:r>
              <a:rPr lang="en-SG" dirty="0"/>
              <a:t>Step 1: Create a text piece using WordNet Dictionary</a:t>
            </a:r>
          </a:p>
        </p:txBody>
      </p:sp>
      <p:sp>
        <p:nvSpPr>
          <p:cNvPr id="16" name="Rectangle 15">
            <a:extLst>
              <a:ext uri="{FF2B5EF4-FFF2-40B4-BE49-F238E27FC236}">
                <a16:creationId xmlns:a16="http://schemas.microsoft.com/office/drawing/2014/main" id="{CBAF1C9E-B522-41D6-8127-26D3F7D7AA0A}"/>
              </a:ext>
            </a:extLst>
          </p:cNvPr>
          <p:cNvSpPr/>
          <p:nvPr/>
        </p:nvSpPr>
        <p:spPr>
          <a:xfrm>
            <a:off x="5709920" y="4898918"/>
            <a:ext cx="3403600" cy="1442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a:extLst>
              <a:ext uri="{FF2B5EF4-FFF2-40B4-BE49-F238E27FC236}">
                <a16:creationId xmlns:a16="http://schemas.microsoft.com/office/drawing/2014/main" id="{9D1EF287-1BF1-46D2-867D-DE470297949E}"/>
              </a:ext>
            </a:extLst>
          </p:cNvPr>
          <p:cNvSpPr txBox="1"/>
          <p:nvPr/>
        </p:nvSpPr>
        <p:spPr>
          <a:xfrm>
            <a:off x="5750560" y="4932185"/>
            <a:ext cx="3068320" cy="1754326"/>
          </a:xfrm>
          <a:prstGeom prst="rect">
            <a:avLst/>
          </a:prstGeom>
          <a:noFill/>
        </p:spPr>
        <p:txBody>
          <a:bodyPr wrap="square" rtlCol="0">
            <a:spAutoFit/>
          </a:bodyPr>
          <a:lstStyle/>
          <a:p>
            <a:r>
              <a:rPr lang="en-SG" dirty="0"/>
              <a:t>The definition of the word is found using WordNet and the middle word of the definition is added to the first word in a recursive manner</a:t>
            </a:r>
          </a:p>
          <a:p>
            <a:r>
              <a:rPr lang="en-SG" dirty="0"/>
              <a:t> </a:t>
            </a:r>
          </a:p>
        </p:txBody>
      </p:sp>
      <p:sp>
        <p:nvSpPr>
          <p:cNvPr id="18" name="Rectangle 17">
            <a:extLst>
              <a:ext uri="{FF2B5EF4-FFF2-40B4-BE49-F238E27FC236}">
                <a16:creationId xmlns:a16="http://schemas.microsoft.com/office/drawing/2014/main" id="{5B59F23D-404C-45B2-A98C-9ED6F71CD134}"/>
              </a:ext>
            </a:extLst>
          </p:cNvPr>
          <p:cNvSpPr/>
          <p:nvPr/>
        </p:nvSpPr>
        <p:spPr>
          <a:xfrm>
            <a:off x="5750560" y="4207601"/>
            <a:ext cx="3362960" cy="492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CD01112D-2835-480A-B822-BAB41D0554B1}"/>
              </a:ext>
            </a:extLst>
          </p:cNvPr>
          <p:cNvSpPr txBox="1"/>
          <p:nvPr/>
        </p:nvSpPr>
        <p:spPr>
          <a:xfrm>
            <a:off x="5750560" y="4297378"/>
            <a:ext cx="3068320" cy="369332"/>
          </a:xfrm>
          <a:prstGeom prst="rect">
            <a:avLst/>
          </a:prstGeom>
          <a:noFill/>
        </p:spPr>
        <p:txBody>
          <a:bodyPr wrap="square" rtlCol="0">
            <a:spAutoFit/>
          </a:bodyPr>
          <a:lstStyle/>
          <a:p>
            <a:pPr algn="ctr"/>
            <a:r>
              <a:rPr lang="en-SG" dirty="0"/>
              <a:t>Input a word </a:t>
            </a:r>
          </a:p>
        </p:txBody>
      </p:sp>
    </p:spTree>
    <p:extLst>
      <p:ext uri="{BB962C8B-B14F-4D97-AF65-F5344CB8AC3E}">
        <p14:creationId xmlns:p14="http://schemas.microsoft.com/office/powerpoint/2010/main" val="1055084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248ABA9-88A4-47ED-ACD1-0AA0FC2B4156}"/>
              </a:ext>
            </a:extLst>
          </p:cNvPr>
          <p:cNvSpPr/>
          <p:nvPr/>
        </p:nvSpPr>
        <p:spPr>
          <a:xfrm>
            <a:off x="4988560" y="3680084"/>
            <a:ext cx="4886960" cy="70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Results shown in next slide</a:t>
            </a:r>
          </a:p>
        </p:txBody>
      </p:sp>
      <p:sp>
        <p:nvSpPr>
          <p:cNvPr id="8" name="Rectangle 7">
            <a:extLst>
              <a:ext uri="{FF2B5EF4-FFF2-40B4-BE49-F238E27FC236}">
                <a16:creationId xmlns:a16="http://schemas.microsoft.com/office/drawing/2014/main" id="{29D246FA-533A-400F-A7B8-FBEF9BA29E43}"/>
              </a:ext>
            </a:extLst>
          </p:cNvPr>
          <p:cNvSpPr/>
          <p:nvPr/>
        </p:nvSpPr>
        <p:spPr>
          <a:xfrm>
            <a:off x="4988560" y="2388712"/>
            <a:ext cx="4886960" cy="913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Rectangle: Rounded Corners 1">
            <a:extLst>
              <a:ext uri="{FF2B5EF4-FFF2-40B4-BE49-F238E27FC236}">
                <a16:creationId xmlns:a16="http://schemas.microsoft.com/office/drawing/2014/main" id="{0816296B-7D92-4ABA-A558-52911BDDA9DE}"/>
              </a:ext>
            </a:extLst>
          </p:cNvPr>
          <p:cNvSpPr/>
          <p:nvPr/>
        </p:nvSpPr>
        <p:spPr>
          <a:xfrm>
            <a:off x="563880" y="1315719"/>
            <a:ext cx="3982720" cy="75809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3679CAA8-BBA6-4BF0-8476-423CE196DE08}"/>
              </a:ext>
            </a:extLst>
          </p:cNvPr>
          <p:cNvSpPr txBox="1"/>
          <p:nvPr/>
        </p:nvSpPr>
        <p:spPr>
          <a:xfrm>
            <a:off x="0" y="318202"/>
            <a:ext cx="12192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SG" sz="2400" dirty="0"/>
              <a:t>GENERATING TEXT THAT RESEMBLE AUTHORS WRITING STYLE </a:t>
            </a:r>
          </a:p>
        </p:txBody>
      </p:sp>
      <p:sp>
        <p:nvSpPr>
          <p:cNvPr id="4" name="TextBox 3">
            <a:extLst>
              <a:ext uri="{FF2B5EF4-FFF2-40B4-BE49-F238E27FC236}">
                <a16:creationId xmlns:a16="http://schemas.microsoft.com/office/drawing/2014/main" id="{BA19160E-693B-4AE9-BFCF-E671D77FC04A}"/>
              </a:ext>
            </a:extLst>
          </p:cNvPr>
          <p:cNvSpPr txBox="1"/>
          <p:nvPr/>
        </p:nvSpPr>
        <p:spPr>
          <a:xfrm>
            <a:off x="563880" y="1371598"/>
            <a:ext cx="3632200" cy="646331"/>
          </a:xfrm>
          <a:prstGeom prst="rect">
            <a:avLst/>
          </a:prstGeom>
          <a:noFill/>
        </p:spPr>
        <p:txBody>
          <a:bodyPr wrap="square" rtlCol="0">
            <a:spAutoFit/>
          </a:bodyPr>
          <a:lstStyle/>
          <a:p>
            <a:r>
              <a:rPr lang="en-SG" dirty="0"/>
              <a:t>Step 2:Develop a method to input the </a:t>
            </a:r>
            <a:r>
              <a:rPr lang="en-SG" dirty="0" err="1"/>
              <a:t>rhetorics</a:t>
            </a:r>
            <a:r>
              <a:rPr lang="en-SG" dirty="0"/>
              <a:t> into the output text</a:t>
            </a:r>
          </a:p>
        </p:txBody>
      </p:sp>
      <p:sp>
        <p:nvSpPr>
          <p:cNvPr id="5" name="Rectangle 4">
            <a:extLst>
              <a:ext uri="{FF2B5EF4-FFF2-40B4-BE49-F238E27FC236}">
                <a16:creationId xmlns:a16="http://schemas.microsoft.com/office/drawing/2014/main" id="{36748D36-F3A9-44A2-BB53-6EBF746ABA8A}"/>
              </a:ext>
            </a:extLst>
          </p:cNvPr>
          <p:cNvSpPr/>
          <p:nvPr/>
        </p:nvSpPr>
        <p:spPr>
          <a:xfrm>
            <a:off x="4988560" y="1315719"/>
            <a:ext cx="4886960" cy="70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A729C0FD-D464-475E-BDB7-D31940BC5B2F}"/>
              </a:ext>
            </a:extLst>
          </p:cNvPr>
          <p:cNvSpPr txBox="1"/>
          <p:nvPr/>
        </p:nvSpPr>
        <p:spPr>
          <a:xfrm>
            <a:off x="5080000" y="1371598"/>
            <a:ext cx="4531360" cy="646331"/>
          </a:xfrm>
          <a:prstGeom prst="rect">
            <a:avLst/>
          </a:prstGeom>
          <a:noFill/>
        </p:spPr>
        <p:txBody>
          <a:bodyPr wrap="square" rtlCol="0">
            <a:spAutoFit/>
          </a:bodyPr>
          <a:lstStyle/>
          <a:p>
            <a:r>
              <a:rPr lang="en-SG" dirty="0"/>
              <a:t>Randomly add dashes and semi colons based on probability</a:t>
            </a:r>
          </a:p>
        </p:txBody>
      </p:sp>
      <p:sp>
        <p:nvSpPr>
          <p:cNvPr id="7" name="TextBox 6">
            <a:extLst>
              <a:ext uri="{FF2B5EF4-FFF2-40B4-BE49-F238E27FC236}">
                <a16:creationId xmlns:a16="http://schemas.microsoft.com/office/drawing/2014/main" id="{C21AA488-D04B-4BB5-AF6B-3781D587F97A}"/>
              </a:ext>
            </a:extLst>
          </p:cNvPr>
          <p:cNvSpPr txBox="1"/>
          <p:nvPr/>
        </p:nvSpPr>
        <p:spPr>
          <a:xfrm>
            <a:off x="5080000" y="2388712"/>
            <a:ext cx="4998720" cy="923330"/>
          </a:xfrm>
          <a:prstGeom prst="rect">
            <a:avLst/>
          </a:prstGeom>
          <a:noFill/>
        </p:spPr>
        <p:txBody>
          <a:bodyPr wrap="square" rtlCol="0">
            <a:spAutoFit/>
          </a:bodyPr>
          <a:lstStyle/>
          <a:p>
            <a:r>
              <a:rPr lang="en-SG" dirty="0"/>
              <a:t>The other </a:t>
            </a:r>
            <a:r>
              <a:rPr lang="en-SG" dirty="0" err="1"/>
              <a:t>rhetorics</a:t>
            </a:r>
            <a:r>
              <a:rPr lang="en-SG" dirty="0"/>
              <a:t> were already present during the sentence generation </a:t>
            </a:r>
          </a:p>
          <a:p>
            <a:r>
              <a:rPr lang="en-SG" dirty="0"/>
              <a:t>“Bird characterized character”</a:t>
            </a:r>
          </a:p>
        </p:txBody>
      </p:sp>
      <p:sp>
        <p:nvSpPr>
          <p:cNvPr id="9" name="Rectangle: Rounded Corners 8">
            <a:extLst>
              <a:ext uri="{FF2B5EF4-FFF2-40B4-BE49-F238E27FC236}">
                <a16:creationId xmlns:a16="http://schemas.microsoft.com/office/drawing/2014/main" id="{05D02994-A815-42FF-A7FE-2CBE8DF71572}"/>
              </a:ext>
            </a:extLst>
          </p:cNvPr>
          <p:cNvSpPr/>
          <p:nvPr/>
        </p:nvSpPr>
        <p:spPr>
          <a:xfrm>
            <a:off x="563880" y="3581399"/>
            <a:ext cx="3982720" cy="75809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AB1DC434-9641-4599-8C99-99E9E844EEEE}"/>
              </a:ext>
            </a:extLst>
          </p:cNvPr>
          <p:cNvSpPr txBox="1"/>
          <p:nvPr/>
        </p:nvSpPr>
        <p:spPr>
          <a:xfrm>
            <a:off x="635000" y="3693159"/>
            <a:ext cx="3982720" cy="646331"/>
          </a:xfrm>
          <a:prstGeom prst="rect">
            <a:avLst/>
          </a:prstGeom>
          <a:noFill/>
        </p:spPr>
        <p:txBody>
          <a:bodyPr wrap="square" rtlCol="0">
            <a:spAutoFit/>
          </a:bodyPr>
          <a:lstStyle/>
          <a:p>
            <a:r>
              <a:rPr lang="en-SG" dirty="0"/>
              <a:t>Step 3:Test against 3 of author’s work and normalise</a:t>
            </a:r>
          </a:p>
        </p:txBody>
      </p:sp>
      <p:sp>
        <p:nvSpPr>
          <p:cNvPr id="14" name="TextBox 13">
            <a:extLst>
              <a:ext uri="{FF2B5EF4-FFF2-40B4-BE49-F238E27FC236}">
                <a16:creationId xmlns:a16="http://schemas.microsoft.com/office/drawing/2014/main" id="{2A372DC1-A33F-4596-A454-734D24CB5BE5}"/>
              </a:ext>
            </a:extLst>
          </p:cNvPr>
          <p:cNvSpPr txBox="1"/>
          <p:nvPr/>
        </p:nvSpPr>
        <p:spPr>
          <a:xfrm>
            <a:off x="739140" y="5359399"/>
            <a:ext cx="3632200" cy="646331"/>
          </a:xfrm>
          <a:prstGeom prst="rect">
            <a:avLst/>
          </a:prstGeom>
          <a:noFill/>
        </p:spPr>
        <p:txBody>
          <a:bodyPr wrap="square" rtlCol="0">
            <a:spAutoFit/>
          </a:bodyPr>
          <a:lstStyle/>
          <a:p>
            <a:r>
              <a:rPr lang="en-SG" dirty="0"/>
              <a:t>Step 4:Randomise the word added from the definition</a:t>
            </a:r>
          </a:p>
        </p:txBody>
      </p:sp>
      <p:sp>
        <p:nvSpPr>
          <p:cNvPr id="15" name="Rectangle: Rounded Corners 14">
            <a:extLst>
              <a:ext uri="{FF2B5EF4-FFF2-40B4-BE49-F238E27FC236}">
                <a16:creationId xmlns:a16="http://schemas.microsoft.com/office/drawing/2014/main" id="{E28D9143-9F1E-43BF-AFB8-A611AA487BB5}"/>
              </a:ext>
            </a:extLst>
          </p:cNvPr>
          <p:cNvSpPr/>
          <p:nvPr/>
        </p:nvSpPr>
        <p:spPr>
          <a:xfrm>
            <a:off x="459740" y="5247639"/>
            <a:ext cx="3982720" cy="75809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272A09C0-D540-4C6B-80C4-013358515ABB}"/>
              </a:ext>
            </a:extLst>
          </p:cNvPr>
          <p:cNvSpPr/>
          <p:nvPr/>
        </p:nvSpPr>
        <p:spPr>
          <a:xfrm>
            <a:off x="4988560" y="5247639"/>
            <a:ext cx="4886960" cy="70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Results shown in next slide</a:t>
            </a:r>
          </a:p>
        </p:txBody>
      </p:sp>
    </p:spTree>
    <p:extLst>
      <p:ext uri="{BB962C8B-B14F-4D97-AF65-F5344CB8AC3E}">
        <p14:creationId xmlns:p14="http://schemas.microsoft.com/office/powerpoint/2010/main" val="972615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DB8424AB-D56B-4256-866A-5B54DE93C2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0">
            <a:extLst>
              <a:ext uri="{FF2B5EF4-FFF2-40B4-BE49-F238E27FC236}">
                <a16:creationId xmlns:a16="http://schemas.microsoft.com/office/drawing/2014/main" id="{FC999C28-AD33-4EB7-A5F1-C06D10A5F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12">
            <a:extLst>
              <a:ext uri="{FF2B5EF4-FFF2-40B4-BE49-F238E27FC236}">
                <a16:creationId xmlns:a16="http://schemas.microsoft.com/office/drawing/2014/main" id="{0864E5C9-52C9-4572-AC75-548B9B9C26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45CC6500-4DBD-4C34-BC14-2387FB483B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screenshot of a cell phone&#10;&#10;Description generated with high confidence">
            <a:extLst>
              <a:ext uri="{FF2B5EF4-FFF2-40B4-BE49-F238E27FC236}">
                <a16:creationId xmlns:a16="http://schemas.microsoft.com/office/drawing/2014/main" id="{DB8735D1-D1D2-4183-9D26-EF4A2A46A2D0}"/>
              </a:ext>
            </a:extLst>
          </p:cNvPr>
          <p:cNvPicPr>
            <a:picLocks noChangeAspect="1"/>
          </p:cNvPicPr>
          <p:nvPr/>
        </p:nvPicPr>
        <p:blipFill>
          <a:blip r:embed="rId2"/>
          <a:stretch>
            <a:fillRect/>
          </a:stretch>
        </p:blipFill>
        <p:spPr>
          <a:xfrm>
            <a:off x="5570609" y="759599"/>
            <a:ext cx="5467333" cy="5330650"/>
          </a:xfrm>
          <a:prstGeom prst="rect">
            <a:avLst/>
          </a:prstGeom>
        </p:spPr>
      </p:pic>
      <p:sp>
        <p:nvSpPr>
          <p:cNvPr id="23" name="Rectangle 16">
            <a:extLst>
              <a:ext uri="{FF2B5EF4-FFF2-40B4-BE49-F238E27FC236}">
                <a16:creationId xmlns:a16="http://schemas.microsoft.com/office/drawing/2014/main" id="{4E34A3B6-BAD2-4156-BDC6-4736248BFD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39B3060-805E-45AE-BE92-56BFA0477A8E}"/>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900" spc="-100" dirty="0"/>
              <a:t>Results</a:t>
            </a:r>
          </a:p>
        </p:txBody>
      </p:sp>
      <p:pic>
        <p:nvPicPr>
          <p:cNvPr id="9" name="Picture 8" descr="A screenshot of a cell phone&#10;&#10;Description generated with high confidence">
            <a:extLst>
              <a:ext uri="{FF2B5EF4-FFF2-40B4-BE49-F238E27FC236}">
                <a16:creationId xmlns:a16="http://schemas.microsoft.com/office/drawing/2014/main" id="{8EF4D324-5AF4-43BA-A338-23DBCA6F0214}"/>
              </a:ext>
            </a:extLst>
          </p:cNvPr>
          <p:cNvPicPr>
            <a:picLocks noChangeAspect="1"/>
          </p:cNvPicPr>
          <p:nvPr/>
        </p:nvPicPr>
        <p:blipFill>
          <a:blip r:embed="rId2"/>
          <a:stretch>
            <a:fillRect/>
          </a:stretch>
        </p:blipFill>
        <p:spPr>
          <a:xfrm>
            <a:off x="5570609" y="759254"/>
            <a:ext cx="5467333" cy="5330650"/>
          </a:xfrm>
          <a:prstGeom prst="rect">
            <a:avLst/>
          </a:prstGeom>
        </p:spPr>
      </p:pic>
    </p:spTree>
    <p:extLst>
      <p:ext uri="{BB962C8B-B14F-4D97-AF65-F5344CB8AC3E}">
        <p14:creationId xmlns:p14="http://schemas.microsoft.com/office/powerpoint/2010/main" val="411685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67F7-2D3F-4D08-9AD3-D0DD7380CC39}"/>
              </a:ext>
            </a:extLst>
          </p:cNvPr>
          <p:cNvSpPr>
            <a:spLocks noGrp="1"/>
          </p:cNvSpPr>
          <p:nvPr>
            <p:ph type="title"/>
          </p:nvPr>
        </p:nvSpPr>
        <p:spPr/>
        <p:txBody>
          <a:bodyPr/>
          <a:lstStyle/>
          <a:p>
            <a:r>
              <a:rPr lang="en-SG" dirty="0"/>
              <a:t>FUTURE SCOPE</a:t>
            </a:r>
          </a:p>
        </p:txBody>
      </p:sp>
      <p:sp>
        <p:nvSpPr>
          <p:cNvPr id="3" name="TextBox 2">
            <a:extLst>
              <a:ext uri="{FF2B5EF4-FFF2-40B4-BE49-F238E27FC236}">
                <a16:creationId xmlns:a16="http://schemas.microsoft.com/office/drawing/2014/main" id="{5699C121-72B7-4305-8199-03F1F4003731}"/>
              </a:ext>
            </a:extLst>
          </p:cNvPr>
          <p:cNvSpPr txBox="1"/>
          <p:nvPr/>
        </p:nvSpPr>
        <p:spPr>
          <a:xfrm>
            <a:off x="4074160" y="1306717"/>
            <a:ext cx="6329680" cy="1477328"/>
          </a:xfrm>
          <a:prstGeom prst="rect">
            <a:avLst/>
          </a:prstGeom>
          <a:noFill/>
        </p:spPr>
        <p:txBody>
          <a:bodyPr wrap="square" rtlCol="0">
            <a:spAutoFit/>
          </a:bodyPr>
          <a:lstStyle/>
          <a:p>
            <a:pPr marL="285750" indent="-285750">
              <a:buFont typeface="Arial" panose="020B0604020202020204" pitchFamily="34" charset="0"/>
              <a:buChar char="•"/>
            </a:pPr>
            <a:r>
              <a:rPr lang="en-SG" dirty="0"/>
              <a:t>Include more rhetoric styles such as irony and </a:t>
            </a:r>
            <a:r>
              <a:rPr lang="en-SG" dirty="0" err="1"/>
              <a:t>apophosis</a:t>
            </a:r>
            <a:r>
              <a:rPr lang="en-SG" dirty="0"/>
              <a:t> to increase the accuracy</a:t>
            </a:r>
          </a:p>
          <a:p>
            <a:pPr marL="285750" indent="-285750">
              <a:buFont typeface="Arial" panose="020B0604020202020204" pitchFamily="34" charset="0"/>
              <a:buChar char="•"/>
            </a:pPr>
            <a:r>
              <a:rPr lang="en-SG" dirty="0"/>
              <a:t>The </a:t>
            </a:r>
            <a:r>
              <a:rPr lang="en-SG" dirty="0" err="1"/>
              <a:t>rhetorics</a:t>
            </a:r>
            <a:r>
              <a:rPr lang="en-SG" dirty="0"/>
              <a:t> such as dash and semicolon can be used for other languages.</a:t>
            </a:r>
          </a:p>
          <a:p>
            <a:pPr marL="285750" indent="-285750">
              <a:buFont typeface="Arial" panose="020B0604020202020204" pitchFamily="34" charset="0"/>
              <a:buChar char="•"/>
            </a:pPr>
            <a:r>
              <a:rPr lang="en-SG" dirty="0"/>
              <a:t>Prediction of author styles can help identify plagiarism. </a:t>
            </a:r>
          </a:p>
        </p:txBody>
      </p:sp>
      <p:sp>
        <p:nvSpPr>
          <p:cNvPr id="6" name="TextBox 5">
            <a:extLst>
              <a:ext uri="{FF2B5EF4-FFF2-40B4-BE49-F238E27FC236}">
                <a16:creationId xmlns:a16="http://schemas.microsoft.com/office/drawing/2014/main" id="{F5AB325F-89B7-4277-9FBC-A4CA4E4B3D96}"/>
              </a:ext>
            </a:extLst>
          </p:cNvPr>
          <p:cNvSpPr txBox="1"/>
          <p:nvPr/>
        </p:nvSpPr>
        <p:spPr>
          <a:xfrm>
            <a:off x="4074160" y="3320574"/>
            <a:ext cx="6329680" cy="2585323"/>
          </a:xfrm>
          <a:prstGeom prst="rect">
            <a:avLst/>
          </a:prstGeom>
          <a:noFill/>
        </p:spPr>
        <p:txBody>
          <a:bodyPr wrap="square" rtlCol="0">
            <a:spAutoFit/>
          </a:bodyPr>
          <a:lstStyle/>
          <a:p>
            <a:r>
              <a:rPr lang="en-SG" dirty="0"/>
              <a:t>Our Perspective:</a:t>
            </a:r>
          </a:p>
          <a:p>
            <a:pPr marL="285750" indent="-285750">
              <a:buFont typeface="Arial" panose="020B0604020202020204" pitchFamily="34" charset="0"/>
              <a:buChar char="•"/>
            </a:pPr>
            <a:r>
              <a:rPr lang="en-SG" dirty="0"/>
              <a:t>For Natural Language Text Generation, the other 5 rhetoric styles can be deliberately added </a:t>
            </a:r>
          </a:p>
          <a:p>
            <a:pPr marL="285750" indent="-285750">
              <a:buFont typeface="Arial" panose="020B0604020202020204" pitchFamily="34" charset="0"/>
              <a:buChar char="•"/>
            </a:pPr>
            <a:r>
              <a:rPr lang="en-SG" dirty="0"/>
              <a:t>Probability of the   6 </a:t>
            </a:r>
            <a:r>
              <a:rPr lang="en-SG" dirty="0" err="1"/>
              <a:t>rhetorics</a:t>
            </a:r>
            <a:r>
              <a:rPr lang="en-SG" dirty="0"/>
              <a:t> should not be given as input as we are eventually comparing the output sentence with the other works of the author based on the probability. Hence we cannot give as an input a measure which will be used to gauge the performance of the model</a:t>
            </a:r>
          </a:p>
          <a:p>
            <a:endParaRPr lang="en-SG" dirty="0"/>
          </a:p>
        </p:txBody>
      </p:sp>
    </p:spTree>
    <p:extLst>
      <p:ext uri="{BB962C8B-B14F-4D97-AF65-F5344CB8AC3E}">
        <p14:creationId xmlns:p14="http://schemas.microsoft.com/office/powerpoint/2010/main" val="222939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4330-456B-4E1E-ADEF-76F040120140}"/>
              </a:ext>
            </a:extLst>
          </p:cNvPr>
          <p:cNvSpPr>
            <a:spLocks noGrp="1"/>
          </p:cNvSpPr>
          <p:nvPr>
            <p:ph type="title"/>
          </p:nvPr>
        </p:nvSpPr>
        <p:spPr>
          <a:xfrm>
            <a:off x="252919" y="1123837"/>
            <a:ext cx="2818755" cy="4601183"/>
          </a:xfrm>
        </p:spPr>
        <p:txBody>
          <a:bodyPr/>
          <a:lstStyle/>
          <a:p>
            <a:r>
              <a:rPr lang="en-SG" dirty="0"/>
              <a:t>DEFINITIONS</a:t>
            </a:r>
          </a:p>
        </p:txBody>
      </p:sp>
      <p:sp>
        <p:nvSpPr>
          <p:cNvPr id="3" name="TextBox 2">
            <a:extLst>
              <a:ext uri="{FF2B5EF4-FFF2-40B4-BE49-F238E27FC236}">
                <a16:creationId xmlns:a16="http://schemas.microsoft.com/office/drawing/2014/main" id="{EB510190-4690-4D20-B756-596B052A772E}"/>
              </a:ext>
            </a:extLst>
          </p:cNvPr>
          <p:cNvSpPr txBox="1"/>
          <p:nvPr/>
        </p:nvSpPr>
        <p:spPr>
          <a:xfrm>
            <a:off x="3639843" y="1123837"/>
            <a:ext cx="8015863" cy="4524315"/>
          </a:xfrm>
          <a:prstGeom prst="rect">
            <a:avLst/>
          </a:prstGeom>
          <a:noFill/>
        </p:spPr>
        <p:txBody>
          <a:bodyPr wrap="square" rtlCol="0">
            <a:spAutoFit/>
          </a:bodyPr>
          <a:lstStyle/>
          <a:p>
            <a:r>
              <a:rPr lang="en-SG" b="1" dirty="0"/>
              <a:t>SENTIMENT ANALYSIS</a:t>
            </a:r>
            <a:r>
              <a:rPr lang="en-SG" dirty="0"/>
              <a:t>: </a:t>
            </a:r>
            <a:r>
              <a:rPr lang="en-SG" b="1" dirty="0"/>
              <a:t>Sentiment analysis</a:t>
            </a:r>
            <a:r>
              <a:rPr lang="en-SG" dirty="0"/>
              <a:t> refers to the use of natural language processing, text analysis, computational linguistics, and biometrics to systematically identify, extract, quantify, and study affective states and subjective information.</a:t>
            </a:r>
          </a:p>
          <a:p>
            <a:endParaRPr lang="en-SG" dirty="0"/>
          </a:p>
          <a:p>
            <a:r>
              <a:rPr lang="en-SG" b="1" dirty="0"/>
              <a:t>PERSUASION</a:t>
            </a:r>
            <a:r>
              <a:rPr lang="en-SG" dirty="0"/>
              <a:t> can attempt to influence a person's beliefs, attitudes, intentions, motivations, or behaviors. In business, persuasion is a process aimed at changing a person's (or a group's) attitude or </a:t>
            </a:r>
            <a:r>
              <a:rPr lang="en-SG" dirty="0" err="1"/>
              <a:t>behavior</a:t>
            </a:r>
            <a:r>
              <a:rPr lang="en-SG" dirty="0"/>
              <a:t> toward some event, idea, object, or other person(s), by using written or spoken words to convey information, feelings, or reasoning, or a combination thereof.</a:t>
            </a:r>
          </a:p>
          <a:p>
            <a:endParaRPr lang="en-SG" b="1" dirty="0"/>
          </a:p>
          <a:p>
            <a:r>
              <a:rPr lang="en-SG" b="1" dirty="0"/>
              <a:t>PERSUASION ANALYSIS</a:t>
            </a:r>
            <a:r>
              <a:rPr lang="en-SG" dirty="0"/>
              <a:t>: Persuasion analysis involves focusing on the rhetoric that an author or speaker uses to make the writing/speech memorable. One can analyse the successive rhetoric patterns either for the purpose of predicting future works which exhibit similar patterns or to extract the words that engage the audience and drive the intended action. </a:t>
            </a:r>
          </a:p>
        </p:txBody>
      </p:sp>
    </p:spTree>
    <p:extLst>
      <p:ext uri="{BB962C8B-B14F-4D97-AF65-F5344CB8AC3E}">
        <p14:creationId xmlns:p14="http://schemas.microsoft.com/office/powerpoint/2010/main" val="245747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91758B-193E-4BBF-AC24-04D98E51ED76}"/>
              </a:ext>
            </a:extLst>
          </p:cNvPr>
          <p:cNvSpPr txBox="1"/>
          <p:nvPr/>
        </p:nvSpPr>
        <p:spPr>
          <a:xfrm>
            <a:off x="0" y="192425"/>
            <a:ext cx="12192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SG" sz="2400" dirty="0"/>
              <a:t>SENTIMENT ANALYSIS – A Restrictive perspective towards Natural Language Processing</a:t>
            </a:r>
          </a:p>
        </p:txBody>
      </p:sp>
      <p:sp>
        <p:nvSpPr>
          <p:cNvPr id="3" name="TextBox 2">
            <a:extLst>
              <a:ext uri="{FF2B5EF4-FFF2-40B4-BE49-F238E27FC236}">
                <a16:creationId xmlns:a16="http://schemas.microsoft.com/office/drawing/2014/main" id="{DB603771-B8C5-493E-A0FB-6B98908055C2}"/>
              </a:ext>
            </a:extLst>
          </p:cNvPr>
          <p:cNvSpPr txBox="1"/>
          <p:nvPr/>
        </p:nvSpPr>
        <p:spPr>
          <a:xfrm>
            <a:off x="1242875" y="1877134"/>
            <a:ext cx="9037468" cy="1200329"/>
          </a:xfrm>
          <a:prstGeom prst="rect">
            <a:avLst/>
          </a:prstGeom>
          <a:noFill/>
        </p:spPr>
        <p:txBody>
          <a:bodyPr wrap="square" rtlCol="0">
            <a:spAutoFit/>
          </a:bodyPr>
          <a:lstStyle/>
          <a:p>
            <a:r>
              <a:rPr lang="en-SG" dirty="0"/>
              <a:t>The Chevy Camaro is a good car. It has several powerful engine options and handles extremely well. It also provides a fun driving experience without sacrificing ride quality. The front seats have all-day support, and there are plenty of user-friendly tech features. The Camaro is short on practicality, however. Its rear seat and trunk are tiny, making it less useful as a daily driver.</a:t>
            </a:r>
          </a:p>
        </p:txBody>
      </p:sp>
      <p:cxnSp>
        <p:nvCxnSpPr>
          <p:cNvPr id="5" name="Straight Connector 4">
            <a:extLst>
              <a:ext uri="{FF2B5EF4-FFF2-40B4-BE49-F238E27FC236}">
                <a16:creationId xmlns:a16="http://schemas.microsoft.com/office/drawing/2014/main" id="{D5251734-FD36-4D3E-83C1-585378480A1E}"/>
              </a:ext>
            </a:extLst>
          </p:cNvPr>
          <p:cNvCxnSpPr>
            <a:cxnSpLocks/>
          </p:cNvCxnSpPr>
          <p:nvPr/>
        </p:nvCxnSpPr>
        <p:spPr>
          <a:xfrm>
            <a:off x="3462291" y="2178975"/>
            <a:ext cx="887767"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6D66092A-4FAB-4DC2-9B5B-CEFE3EE40A11}"/>
              </a:ext>
            </a:extLst>
          </p:cNvPr>
          <p:cNvCxnSpPr>
            <a:cxnSpLocks/>
          </p:cNvCxnSpPr>
          <p:nvPr/>
        </p:nvCxnSpPr>
        <p:spPr>
          <a:xfrm>
            <a:off x="9207623" y="2171577"/>
            <a:ext cx="887767"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8" name="Straight Connector 7">
            <a:extLst>
              <a:ext uri="{FF2B5EF4-FFF2-40B4-BE49-F238E27FC236}">
                <a16:creationId xmlns:a16="http://schemas.microsoft.com/office/drawing/2014/main" id="{93CEA987-7D2B-44FA-B15E-5F4DF4E3BE68}"/>
              </a:ext>
            </a:extLst>
          </p:cNvPr>
          <p:cNvCxnSpPr>
            <a:cxnSpLocks/>
          </p:cNvCxnSpPr>
          <p:nvPr/>
        </p:nvCxnSpPr>
        <p:spPr>
          <a:xfrm>
            <a:off x="1342008" y="2429031"/>
            <a:ext cx="362505"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0" name="Straight Connector 9">
            <a:extLst>
              <a:ext uri="{FF2B5EF4-FFF2-40B4-BE49-F238E27FC236}">
                <a16:creationId xmlns:a16="http://schemas.microsoft.com/office/drawing/2014/main" id="{04038415-0F70-4B67-B0B9-D5D8C241C291}"/>
              </a:ext>
            </a:extLst>
          </p:cNvPr>
          <p:cNvCxnSpPr>
            <a:cxnSpLocks/>
          </p:cNvCxnSpPr>
          <p:nvPr/>
        </p:nvCxnSpPr>
        <p:spPr>
          <a:xfrm>
            <a:off x="3462290" y="2448266"/>
            <a:ext cx="1944211"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7" name="TextBox 16">
            <a:extLst>
              <a:ext uri="{FF2B5EF4-FFF2-40B4-BE49-F238E27FC236}">
                <a16:creationId xmlns:a16="http://schemas.microsoft.com/office/drawing/2014/main" id="{D4C9983A-4E8A-42B1-A84C-60516A1F626E}"/>
              </a:ext>
            </a:extLst>
          </p:cNvPr>
          <p:cNvSpPr txBox="1"/>
          <p:nvPr/>
        </p:nvSpPr>
        <p:spPr>
          <a:xfrm>
            <a:off x="5496018" y="1538787"/>
            <a:ext cx="2512379" cy="369332"/>
          </a:xfrm>
          <a:prstGeom prst="rect">
            <a:avLst/>
          </a:prstGeom>
          <a:noFill/>
        </p:spPr>
        <p:txBody>
          <a:bodyPr wrap="square" rtlCol="0">
            <a:spAutoFit/>
          </a:bodyPr>
          <a:lstStyle/>
          <a:p>
            <a:r>
              <a:rPr lang="en-SG" dirty="0">
                <a:solidFill>
                  <a:srgbClr val="92D050"/>
                </a:solidFill>
              </a:rPr>
              <a:t>Engaging language </a:t>
            </a:r>
          </a:p>
        </p:txBody>
      </p:sp>
      <p:cxnSp>
        <p:nvCxnSpPr>
          <p:cNvPr id="19" name="Straight Arrow Connector 18">
            <a:extLst>
              <a:ext uri="{FF2B5EF4-FFF2-40B4-BE49-F238E27FC236}">
                <a16:creationId xmlns:a16="http://schemas.microsoft.com/office/drawing/2014/main" id="{EE4288D1-4558-4E8B-B235-D2BC2DAE9AD8}"/>
              </a:ext>
            </a:extLst>
          </p:cNvPr>
          <p:cNvCxnSpPr>
            <a:cxnSpLocks/>
          </p:cNvCxnSpPr>
          <p:nvPr/>
        </p:nvCxnSpPr>
        <p:spPr>
          <a:xfrm>
            <a:off x="3835153" y="1846076"/>
            <a:ext cx="0" cy="155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ECA1074-A2F8-470B-A92E-1537C2D93BF1}"/>
              </a:ext>
            </a:extLst>
          </p:cNvPr>
          <p:cNvCxnSpPr>
            <a:cxnSpLocks/>
          </p:cNvCxnSpPr>
          <p:nvPr/>
        </p:nvCxnSpPr>
        <p:spPr>
          <a:xfrm>
            <a:off x="5681709" y="2171577"/>
            <a:ext cx="1562470" cy="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23" name="Straight Connector 22">
            <a:extLst>
              <a:ext uri="{FF2B5EF4-FFF2-40B4-BE49-F238E27FC236}">
                <a16:creationId xmlns:a16="http://schemas.microsoft.com/office/drawing/2014/main" id="{EEC1A292-66D2-478F-A0A7-E834E8F8FA8C}"/>
              </a:ext>
            </a:extLst>
          </p:cNvPr>
          <p:cNvCxnSpPr>
            <a:cxnSpLocks/>
          </p:cNvCxnSpPr>
          <p:nvPr/>
        </p:nvCxnSpPr>
        <p:spPr>
          <a:xfrm>
            <a:off x="1704513" y="2716075"/>
            <a:ext cx="1571347" cy="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26" name="Straight Connector 25">
            <a:extLst>
              <a:ext uri="{FF2B5EF4-FFF2-40B4-BE49-F238E27FC236}">
                <a16:creationId xmlns:a16="http://schemas.microsoft.com/office/drawing/2014/main" id="{66B8F2B1-6436-41F8-BFF4-EDE1778A970F}"/>
              </a:ext>
            </a:extLst>
          </p:cNvPr>
          <p:cNvCxnSpPr>
            <a:cxnSpLocks/>
          </p:cNvCxnSpPr>
          <p:nvPr/>
        </p:nvCxnSpPr>
        <p:spPr>
          <a:xfrm>
            <a:off x="5523391" y="2716075"/>
            <a:ext cx="2457634" cy="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C9B516A6-C1AC-41A8-B04F-6B3438126AAC}"/>
              </a:ext>
            </a:extLst>
          </p:cNvPr>
          <p:cNvCxnSpPr>
            <a:cxnSpLocks/>
          </p:cNvCxnSpPr>
          <p:nvPr/>
        </p:nvCxnSpPr>
        <p:spPr>
          <a:xfrm flipV="1">
            <a:off x="3906174" y="3000161"/>
            <a:ext cx="2556770" cy="11837"/>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30" name="Straight Arrow Connector 29">
            <a:extLst>
              <a:ext uri="{FF2B5EF4-FFF2-40B4-BE49-F238E27FC236}">
                <a16:creationId xmlns:a16="http://schemas.microsoft.com/office/drawing/2014/main" id="{F024BD29-CBC7-4518-A965-26214FFDD24C}"/>
              </a:ext>
            </a:extLst>
          </p:cNvPr>
          <p:cNvCxnSpPr>
            <a:cxnSpLocks/>
          </p:cNvCxnSpPr>
          <p:nvPr/>
        </p:nvCxnSpPr>
        <p:spPr>
          <a:xfrm>
            <a:off x="6286870" y="1816498"/>
            <a:ext cx="0" cy="155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967478C-166F-4180-91AD-14C40AF41DF1}"/>
              </a:ext>
            </a:extLst>
          </p:cNvPr>
          <p:cNvSpPr txBox="1"/>
          <p:nvPr/>
        </p:nvSpPr>
        <p:spPr>
          <a:xfrm>
            <a:off x="3366116" y="1549779"/>
            <a:ext cx="1296138" cy="369332"/>
          </a:xfrm>
          <a:prstGeom prst="rect">
            <a:avLst/>
          </a:prstGeom>
          <a:noFill/>
        </p:spPr>
        <p:txBody>
          <a:bodyPr wrap="square" rtlCol="0">
            <a:spAutoFit/>
          </a:bodyPr>
          <a:lstStyle/>
          <a:p>
            <a:r>
              <a:rPr lang="en-SG" dirty="0">
                <a:solidFill>
                  <a:srgbClr val="C00000"/>
                </a:solidFill>
              </a:rPr>
              <a:t>Sentiment </a:t>
            </a:r>
          </a:p>
        </p:txBody>
      </p:sp>
      <p:sp>
        <p:nvSpPr>
          <p:cNvPr id="32" name="TextBox 31">
            <a:extLst>
              <a:ext uri="{FF2B5EF4-FFF2-40B4-BE49-F238E27FC236}">
                <a16:creationId xmlns:a16="http://schemas.microsoft.com/office/drawing/2014/main" id="{22401585-9DCE-49B3-96FB-4180AEF594AA}"/>
              </a:ext>
            </a:extLst>
          </p:cNvPr>
          <p:cNvSpPr txBox="1"/>
          <p:nvPr/>
        </p:nvSpPr>
        <p:spPr>
          <a:xfrm>
            <a:off x="3786326" y="3811081"/>
            <a:ext cx="1824361" cy="523220"/>
          </a:xfrm>
          <a:prstGeom prst="rect">
            <a:avLst/>
          </a:prstGeom>
          <a:noFill/>
        </p:spPr>
        <p:txBody>
          <a:bodyPr wrap="square" rtlCol="0">
            <a:spAutoFit/>
          </a:bodyPr>
          <a:lstStyle/>
          <a:p>
            <a:r>
              <a:rPr lang="en-SG" sz="2800" dirty="0">
                <a:solidFill>
                  <a:srgbClr val="C00000"/>
                </a:solidFill>
              </a:rPr>
              <a:t>Sentiment </a:t>
            </a:r>
          </a:p>
        </p:txBody>
      </p:sp>
      <p:sp>
        <p:nvSpPr>
          <p:cNvPr id="33" name="TextBox 32">
            <a:extLst>
              <a:ext uri="{FF2B5EF4-FFF2-40B4-BE49-F238E27FC236}">
                <a16:creationId xmlns:a16="http://schemas.microsoft.com/office/drawing/2014/main" id="{03A077BA-AC61-474B-8A38-B7E4ADF8BCC3}"/>
              </a:ext>
            </a:extLst>
          </p:cNvPr>
          <p:cNvSpPr txBox="1"/>
          <p:nvPr/>
        </p:nvSpPr>
        <p:spPr>
          <a:xfrm>
            <a:off x="3746032" y="5509081"/>
            <a:ext cx="3166567" cy="461665"/>
          </a:xfrm>
          <a:prstGeom prst="rect">
            <a:avLst/>
          </a:prstGeom>
          <a:noFill/>
        </p:spPr>
        <p:txBody>
          <a:bodyPr wrap="square" rtlCol="0">
            <a:spAutoFit/>
          </a:bodyPr>
          <a:lstStyle/>
          <a:p>
            <a:r>
              <a:rPr lang="en-SG" sz="2400" dirty="0">
                <a:solidFill>
                  <a:srgbClr val="92D050"/>
                </a:solidFill>
              </a:rPr>
              <a:t>Engaging language </a:t>
            </a:r>
          </a:p>
        </p:txBody>
      </p:sp>
      <p:sp>
        <p:nvSpPr>
          <p:cNvPr id="34" name="Oval 33">
            <a:extLst>
              <a:ext uri="{FF2B5EF4-FFF2-40B4-BE49-F238E27FC236}">
                <a16:creationId xmlns:a16="http://schemas.microsoft.com/office/drawing/2014/main" id="{92067B7C-A72A-4C53-8B0B-DC56D3124A60}"/>
              </a:ext>
            </a:extLst>
          </p:cNvPr>
          <p:cNvSpPr/>
          <p:nvPr/>
        </p:nvSpPr>
        <p:spPr>
          <a:xfrm>
            <a:off x="1296485" y="3442846"/>
            <a:ext cx="1490709" cy="150596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WHAT</a:t>
            </a:r>
          </a:p>
        </p:txBody>
      </p:sp>
      <p:sp>
        <p:nvSpPr>
          <p:cNvPr id="35" name="TextBox 34">
            <a:extLst>
              <a:ext uri="{FF2B5EF4-FFF2-40B4-BE49-F238E27FC236}">
                <a16:creationId xmlns:a16="http://schemas.microsoft.com/office/drawing/2014/main" id="{7224B78D-2C9B-4D81-86B5-46FB5EA5F822}"/>
              </a:ext>
            </a:extLst>
          </p:cNvPr>
          <p:cNvSpPr txBox="1"/>
          <p:nvPr/>
        </p:nvSpPr>
        <p:spPr>
          <a:xfrm>
            <a:off x="1198732" y="1031111"/>
            <a:ext cx="2025588" cy="369332"/>
          </a:xfrm>
          <a:prstGeom prst="rect">
            <a:avLst/>
          </a:prstGeom>
          <a:noFill/>
        </p:spPr>
        <p:txBody>
          <a:bodyPr wrap="square" rtlCol="0">
            <a:spAutoFit/>
          </a:bodyPr>
          <a:lstStyle/>
          <a:p>
            <a:r>
              <a:rPr lang="en-SG" b="1" dirty="0"/>
              <a:t>SAMPLE REVIEW:</a:t>
            </a:r>
          </a:p>
        </p:txBody>
      </p:sp>
      <p:cxnSp>
        <p:nvCxnSpPr>
          <p:cNvPr id="38" name="Straight Arrow Connector 37">
            <a:extLst>
              <a:ext uri="{FF2B5EF4-FFF2-40B4-BE49-F238E27FC236}">
                <a16:creationId xmlns:a16="http://schemas.microsoft.com/office/drawing/2014/main" id="{1FD08807-5B9C-4AC8-940F-5C0F462D6D65}"/>
              </a:ext>
            </a:extLst>
          </p:cNvPr>
          <p:cNvCxnSpPr/>
          <p:nvPr/>
        </p:nvCxnSpPr>
        <p:spPr>
          <a:xfrm>
            <a:off x="2946400" y="4072691"/>
            <a:ext cx="68072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0C132D59-29CB-4BFB-9C29-B93CAD11F3BB}"/>
              </a:ext>
            </a:extLst>
          </p:cNvPr>
          <p:cNvSpPr/>
          <p:nvPr/>
        </p:nvSpPr>
        <p:spPr>
          <a:xfrm>
            <a:off x="1336779" y="5209568"/>
            <a:ext cx="1490709" cy="150596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WHY</a:t>
            </a:r>
          </a:p>
        </p:txBody>
      </p:sp>
      <p:cxnSp>
        <p:nvCxnSpPr>
          <p:cNvPr id="40" name="Straight Arrow Connector 39">
            <a:extLst>
              <a:ext uri="{FF2B5EF4-FFF2-40B4-BE49-F238E27FC236}">
                <a16:creationId xmlns:a16="http://schemas.microsoft.com/office/drawing/2014/main" id="{6E3A87EE-42D7-44AA-8664-6D17D41EE067}"/>
              </a:ext>
            </a:extLst>
          </p:cNvPr>
          <p:cNvCxnSpPr/>
          <p:nvPr/>
        </p:nvCxnSpPr>
        <p:spPr>
          <a:xfrm>
            <a:off x="2946400" y="5739914"/>
            <a:ext cx="68072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56E764B9-4B18-44FA-9F70-65FDB0584376}"/>
              </a:ext>
            </a:extLst>
          </p:cNvPr>
          <p:cNvSpPr/>
          <p:nvPr/>
        </p:nvSpPr>
        <p:spPr>
          <a:xfrm>
            <a:off x="7031509" y="5049520"/>
            <a:ext cx="5160489" cy="1183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TextBox 42">
            <a:extLst>
              <a:ext uri="{FF2B5EF4-FFF2-40B4-BE49-F238E27FC236}">
                <a16:creationId xmlns:a16="http://schemas.microsoft.com/office/drawing/2014/main" id="{0DF696BA-225D-4978-8EE2-A97007A32EF3}"/>
              </a:ext>
            </a:extLst>
          </p:cNvPr>
          <p:cNvSpPr txBox="1"/>
          <p:nvPr/>
        </p:nvSpPr>
        <p:spPr>
          <a:xfrm>
            <a:off x="7137842" y="5143693"/>
            <a:ext cx="4947821" cy="923330"/>
          </a:xfrm>
          <a:prstGeom prst="rect">
            <a:avLst/>
          </a:prstGeom>
          <a:noFill/>
        </p:spPr>
        <p:txBody>
          <a:bodyPr wrap="square" rtlCol="0">
            <a:spAutoFit/>
          </a:bodyPr>
          <a:lstStyle/>
          <a:p>
            <a:r>
              <a:rPr lang="en-SG" dirty="0">
                <a:solidFill>
                  <a:srgbClr val="FFFFFF"/>
                </a:solidFill>
              </a:rPr>
              <a:t>ACTIONABLE INSIGHT:</a:t>
            </a:r>
          </a:p>
          <a:p>
            <a:r>
              <a:rPr lang="en-SG" dirty="0"/>
              <a:t>Utilise the Why to create engaging content for the audience</a:t>
            </a:r>
          </a:p>
        </p:txBody>
      </p:sp>
    </p:spTree>
    <p:extLst>
      <p:ext uri="{BB962C8B-B14F-4D97-AF65-F5344CB8AC3E}">
        <p14:creationId xmlns:p14="http://schemas.microsoft.com/office/powerpoint/2010/main" val="219772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ppt_w</p:attrName>
                                        </p:attrNameLst>
                                      </p:cBhvr>
                                      <p:tavLst>
                                        <p:tav tm="0">
                                          <p:val>
                                            <p:fltVal val="0"/>
                                          </p:val>
                                        </p:tav>
                                        <p:tav tm="100000">
                                          <p:val>
                                            <p:strVal val="#ppt_w"/>
                                          </p:val>
                                        </p:tav>
                                      </p:tavLst>
                                    </p:anim>
                                    <p:anim calcmode="lin" valueType="num">
                                      <p:cBhvr>
                                        <p:cTn id="41" dur="500" fill="hold"/>
                                        <p:tgtEl>
                                          <p:spTgt spid="42"/>
                                        </p:tgtEl>
                                        <p:attrNameLst>
                                          <p:attrName>ppt_h</p:attrName>
                                        </p:attrNameLst>
                                      </p:cBhvr>
                                      <p:tavLst>
                                        <p:tav tm="0">
                                          <p:val>
                                            <p:fltVal val="0"/>
                                          </p:val>
                                        </p:tav>
                                        <p:tav tm="100000">
                                          <p:val>
                                            <p:strVal val="#ppt_h"/>
                                          </p:val>
                                        </p:tav>
                                      </p:tavLst>
                                    </p:anim>
                                    <p:animEffect transition="in" filter="fade">
                                      <p:cBhvr>
                                        <p:cTn id="4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2" grpId="0"/>
      <p:bldP spid="33" grpId="0"/>
      <p:bldP spid="34" grpId="0" animBg="1"/>
      <p:bldP spid="39" grpId="0" animBg="1"/>
      <p:bldP spid="42" grpId="0" animBg="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53FCEB-1C23-4B11-9239-DA7A84A3BCCB}"/>
              </a:ext>
            </a:extLst>
          </p:cNvPr>
          <p:cNvSpPr/>
          <p:nvPr/>
        </p:nvSpPr>
        <p:spPr>
          <a:xfrm>
            <a:off x="-1" y="1099685"/>
            <a:ext cx="12277817" cy="419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a:extLst>
              <a:ext uri="{FF2B5EF4-FFF2-40B4-BE49-F238E27FC236}">
                <a16:creationId xmlns:a16="http://schemas.microsoft.com/office/drawing/2014/main" id="{AF3EE04F-A865-464B-87E4-0F3B49ABC3B3}"/>
              </a:ext>
            </a:extLst>
          </p:cNvPr>
          <p:cNvSpPr txBox="1"/>
          <p:nvPr/>
        </p:nvSpPr>
        <p:spPr>
          <a:xfrm>
            <a:off x="4355828" y="5264940"/>
            <a:ext cx="3566160" cy="523220"/>
          </a:xfrm>
          <a:prstGeom prst="rect">
            <a:avLst/>
          </a:prstGeom>
          <a:noFill/>
        </p:spPr>
        <p:txBody>
          <a:bodyPr wrap="square" rtlCol="0">
            <a:spAutoFit/>
          </a:bodyPr>
          <a:lstStyle/>
          <a:p>
            <a:r>
              <a:rPr lang="en-SG" sz="2800" dirty="0"/>
              <a:t>LITERATURE REVIEW</a:t>
            </a:r>
          </a:p>
        </p:txBody>
      </p:sp>
      <p:sp>
        <p:nvSpPr>
          <p:cNvPr id="5" name="TextBox 4">
            <a:extLst>
              <a:ext uri="{FF2B5EF4-FFF2-40B4-BE49-F238E27FC236}">
                <a16:creationId xmlns:a16="http://schemas.microsoft.com/office/drawing/2014/main" id="{5826F7DA-041B-458B-9AE0-6D7CF8A6110B}"/>
              </a:ext>
            </a:extLst>
          </p:cNvPr>
          <p:cNvSpPr txBox="1"/>
          <p:nvPr/>
        </p:nvSpPr>
        <p:spPr>
          <a:xfrm>
            <a:off x="3022600" y="445266"/>
            <a:ext cx="6715760" cy="523220"/>
          </a:xfrm>
          <a:prstGeom prst="rect">
            <a:avLst/>
          </a:prstGeom>
          <a:noFill/>
        </p:spPr>
        <p:txBody>
          <a:bodyPr wrap="square" rtlCol="0">
            <a:spAutoFit/>
          </a:bodyPr>
          <a:lstStyle/>
          <a:p>
            <a:r>
              <a:rPr lang="en-SG" sz="2800" dirty="0"/>
              <a:t>APPLCATIONS OF PERSUASION ANALYSIS</a:t>
            </a:r>
          </a:p>
        </p:txBody>
      </p:sp>
      <p:sp>
        <p:nvSpPr>
          <p:cNvPr id="6" name="TextBox 5">
            <a:extLst>
              <a:ext uri="{FF2B5EF4-FFF2-40B4-BE49-F238E27FC236}">
                <a16:creationId xmlns:a16="http://schemas.microsoft.com/office/drawing/2014/main" id="{1589639C-DC82-4791-8AB2-5B34FD461739}"/>
              </a:ext>
            </a:extLst>
          </p:cNvPr>
          <p:cNvSpPr txBox="1"/>
          <p:nvPr/>
        </p:nvSpPr>
        <p:spPr>
          <a:xfrm>
            <a:off x="2316480" y="5851300"/>
            <a:ext cx="8128000" cy="646331"/>
          </a:xfrm>
          <a:prstGeom prst="rect">
            <a:avLst/>
          </a:prstGeom>
          <a:noFill/>
        </p:spPr>
        <p:txBody>
          <a:bodyPr wrap="square" rtlCol="0">
            <a:spAutoFit/>
          </a:bodyPr>
          <a:lstStyle/>
          <a:p>
            <a:r>
              <a:rPr lang="en-SG" i="1" dirty="0"/>
              <a:t>A Rhetorical Analysis Approach to Natural Language Processing </a:t>
            </a:r>
            <a:r>
              <a:rPr lang="en-SG" dirty="0"/>
              <a:t>- Benjamin </a:t>
            </a:r>
            <a:r>
              <a:rPr lang="en-SG" dirty="0" err="1"/>
              <a:t>Englard</a:t>
            </a:r>
            <a:endParaRPr lang="en-SG" dirty="0"/>
          </a:p>
          <a:p>
            <a:r>
              <a:rPr lang="en-SG" dirty="0" err="1"/>
              <a:t>Dr.</a:t>
            </a:r>
            <a:r>
              <a:rPr lang="en-SG" dirty="0"/>
              <a:t> Michael M. </a:t>
            </a:r>
            <a:r>
              <a:rPr lang="en-SG" dirty="0" err="1"/>
              <a:t>Krop</a:t>
            </a:r>
            <a:endParaRPr lang="en-SG" dirty="0"/>
          </a:p>
        </p:txBody>
      </p:sp>
      <p:sp>
        <p:nvSpPr>
          <p:cNvPr id="8" name="TextBox 7">
            <a:extLst>
              <a:ext uri="{FF2B5EF4-FFF2-40B4-BE49-F238E27FC236}">
                <a16:creationId xmlns:a16="http://schemas.microsoft.com/office/drawing/2014/main" id="{14E18325-416C-4C90-92F2-AB8CA02AE9C9}"/>
              </a:ext>
            </a:extLst>
          </p:cNvPr>
          <p:cNvSpPr txBox="1"/>
          <p:nvPr/>
        </p:nvSpPr>
        <p:spPr>
          <a:xfrm>
            <a:off x="639192" y="3823016"/>
            <a:ext cx="2485813" cy="923330"/>
          </a:xfrm>
          <a:prstGeom prst="rect">
            <a:avLst/>
          </a:prstGeom>
          <a:noFill/>
        </p:spPr>
        <p:txBody>
          <a:bodyPr wrap="square" rtlCol="0">
            <a:spAutoFit/>
          </a:bodyPr>
          <a:lstStyle/>
          <a:p>
            <a:r>
              <a:rPr lang="en-SG" b="1" dirty="0">
                <a:latin typeface="Arial Narrow" panose="020B0606020202030204" pitchFamily="34" charset="0"/>
              </a:rPr>
              <a:t>Creating engaging content to induce sales</a:t>
            </a:r>
          </a:p>
          <a:p>
            <a:endParaRPr lang="en-SG" dirty="0"/>
          </a:p>
        </p:txBody>
      </p:sp>
      <p:pic>
        <p:nvPicPr>
          <p:cNvPr id="9" name="Picture 8">
            <a:extLst>
              <a:ext uri="{FF2B5EF4-FFF2-40B4-BE49-F238E27FC236}">
                <a16:creationId xmlns:a16="http://schemas.microsoft.com/office/drawing/2014/main" id="{03E7B6F2-737C-4818-9D24-DC28E185ED3D}"/>
              </a:ext>
            </a:extLst>
          </p:cNvPr>
          <p:cNvPicPr>
            <a:picLocks noChangeAspect="1"/>
          </p:cNvPicPr>
          <p:nvPr/>
        </p:nvPicPr>
        <p:blipFill>
          <a:blip r:embed="rId2"/>
          <a:stretch>
            <a:fillRect/>
          </a:stretch>
        </p:blipFill>
        <p:spPr>
          <a:xfrm>
            <a:off x="639192" y="2106908"/>
            <a:ext cx="2832107" cy="1593060"/>
          </a:xfrm>
          <a:prstGeom prst="rect">
            <a:avLst/>
          </a:prstGeom>
        </p:spPr>
      </p:pic>
      <p:pic>
        <p:nvPicPr>
          <p:cNvPr id="10" name="Picture 9">
            <a:extLst>
              <a:ext uri="{FF2B5EF4-FFF2-40B4-BE49-F238E27FC236}">
                <a16:creationId xmlns:a16="http://schemas.microsoft.com/office/drawing/2014/main" id="{E0933675-DE4D-45A2-B90A-A6CB0D4581A0}"/>
              </a:ext>
            </a:extLst>
          </p:cNvPr>
          <p:cNvPicPr>
            <a:picLocks noChangeAspect="1"/>
          </p:cNvPicPr>
          <p:nvPr/>
        </p:nvPicPr>
        <p:blipFill>
          <a:blip r:embed="rId3"/>
          <a:stretch>
            <a:fillRect/>
          </a:stretch>
        </p:blipFill>
        <p:spPr>
          <a:xfrm>
            <a:off x="8147657" y="2029402"/>
            <a:ext cx="2818026" cy="1775356"/>
          </a:xfrm>
          <a:prstGeom prst="rect">
            <a:avLst/>
          </a:prstGeom>
        </p:spPr>
      </p:pic>
      <p:sp>
        <p:nvSpPr>
          <p:cNvPr id="11" name="TextBox 10">
            <a:extLst>
              <a:ext uri="{FF2B5EF4-FFF2-40B4-BE49-F238E27FC236}">
                <a16:creationId xmlns:a16="http://schemas.microsoft.com/office/drawing/2014/main" id="{5169E207-B095-4476-B9C0-2E7CF29219DF}"/>
              </a:ext>
            </a:extLst>
          </p:cNvPr>
          <p:cNvSpPr txBox="1"/>
          <p:nvPr/>
        </p:nvSpPr>
        <p:spPr>
          <a:xfrm>
            <a:off x="8147657" y="3935957"/>
            <a:ext cx="2994024" cy="646331"/>
          </a:xfrm>
          <a:prstGeom prst="rect">
            <a:avLst/>
          </a:prstGeom>
          <a:noFill/>
        </p:spPr>
        <p:txBody>
          <a:bodyPr wrap="square" rtlCol="0">
            <a:spAutoFit/>
          </a:bodyPr>
          <a:lstStyle/>
          <a:p>
            <a:r>
              <a:rPr lang="en-SG" b="1" dirty="0">
                <a:latin typeface="Arial Narrow" panose="020B0606020202030204" pitchFamily="34" charset="0"/>
              </a:rPr>
              <a:t>Deliver winning speeches</a:t>
            </a:r>
          </a:p>
          <a:p>
            <a:endParaRPr lang="en-SG" dirty="0"/>
          </a:p>
        </p:txBody>
      </p:sp>
      <p:sp>
        <p:nvSpPr>
          <p:cNvPr id="12" name="TextBox 11">
            <a:extLst>
              <a:ext uri="{FF2B5EF4-FFF2-40B4-BE49-F238E27FC236}">
                <a16:creationId xmlns:a16="http://schemas.microsoft.com/office/drawing/2014/main" id="{2782C140-742F-4898-89A4-EDC54EA4B247}"/>
              </a:ext>
            </a:extLst>
          </p:cNvPr>
          <p:cNvSpPr txBox="1"/>
          <p:nvPr/>
        </p:nvSpPr>
        <p:spPr>
          <a:xfrm>
            <a:off x="4813912" y="3775023"/>
            <a:ext cx="2317072" cy="923330"/>
          </a:xfrm>
          <a:prstGeom prst="rect">
            <a:avLst/>
          </a:prstGeom>
          <a:noFill/>
        </p:spPr>
        <p:txBody>
          <a:bodyPr wrap="square" rtlCol="0">
            <a:spAutoFit/>
          </a:bodyPr>
          <a:lstStyle/>
          <a:p>
            <a:r>
              <a:rPr lang="en-SG" b="1" dirty="0">
                <a:latin typeface="Arial Narrow" panose="020B0606020202030204" pitchFamily="34" charset="0"/>
              </a:rPr>
              <a:t>Predict author of a novel/article/speech</a:t>
            </a:r>
          </a:p>
          <a:p>
            <a:endParaRPr lang="en-SG" dirty="0"/>
          </a:p>
        </p:txBody>
      </p:sp>
      <p:pic>
        <p:nvPicPr>
          <p:cNvPr id="13" name="Picture 12">
            <a:extLst>
              <a:ext uri="{FF2B5EF4-FFF2-40B4-BE49-F238E27FC236}">
                <a16:creationId xmlns:a16="http://schemas.microsoft.com/office/drawing/2014/main" id="{C32CB511-80D6-4666-9A43-F4AFC5E2D392}"/>
              </a:ext>
            </a:extLst>
          </p:cNvPr>
          <p:cNvPicPr>
            <a:picLocks noChangeAspect="1"/>
          </p:cNvPicPr>
          <p:nvPr/>
        </p:nvPicPr>
        <p:blipFill>
          <a:blip r:embed="rId4"/>
          <a:stretch>
            <a:fillRect/>
          </a:stretch>
        </p:blipFill>
        <p:spPr>
          <a:xfrm>
            <a:off x="4607434" y="2053571"/>
            <a:ext cx="2893990" cy="1788054"/>
          </a:xfrm>
          <a:prstGeom prst="rect">
            <a:avLst/>
          </a:prstGeom>
        </p:spPr>
      </p:pic>
    </p:spTree>
    <p:extLst>
      <p:ext uri="{BB962C8B-B14F-4D97-AF65-F5344CB8AC3E}">
        <p14:creationId xmlns:p14="http://schemas.microsoft.com/office/powerpoint/2010/main" val="364831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57FF53-7498-4DA1-809A-EE96B775E2CA}"/>
              </a:ext>
            </a:extLst>
          </p:cNvPr>
          <p:cNvSpPr/>
          <p:nvPr/>
        </p:nvSpPr>
        <p:spPr>
          <a:xfrm>
            <a:off x="3881120" y="1198880"/>
            <a:ext cx="736600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5B87CC84-0B5A-407A-B209-628FC9EFE57F}"/>
              </a:ext>
            </a:extLst>
          </p:cNvPr>
          <p:cNvSpPr>
            <a:spLocks noGrp="1"/>
          </p:cNvSpPr>
          <p:nvPr>
            <p:ph type="title"/>
          </p:nvPr>
        </p:nvSpPr>
        <p:spPr/>
        <p:txBody>
          <a:bodyPr/>
          <a:lstStyle/>
          <a:p>
            <a:r>
              <a:rPr lang="en-SG" dirty="0"/>
              <a:t>Process –Overview </a:t>
            </a:r>
          </a:p>
        </p:txBody>
      </p:sp>
      <p:sp>
        <p:nvSpPr>
          <p:cNvPr id="3" name="TextBox 2">
            <a:extLst>
              <a:ext uri="{FF2B5EF4-FFF2-40B4-BE49-F238E27FC236}">
                <a16:creationId xmlns:a16="http://schemas.microsoft.com/office/drawing/2014/main" id="{27B701D5-D9BD-4F79-917F-2E4E3A49387F}"/>
              </a:ext>
            </a:extLst>
          </p:cNvPr>
          <p:cNvSpPr txBox="1"/>
          <p:nvPr/>
        </p:nvSpPr>
        <p:spPr>
          <a:xfrm>
            <a:off x="3881120" y="1198880"/>
            <a:ext cx="7061200" cy="646331"/>
          </a:xfrm>
          <a:prstGeom prst="rect">
            <a:avLst/>
          </a:prstGeom>
          <a:noFill/>
        </p:spPr>
        <p:txBody>
          <a:bodyPr wrap="square" rtlCol="0">
            <a:spAutoFit/>
          </a:bodyPr>
          <a:lstStyle/>
          <a:p>
            <a:r>
              <a:rPr lang="en-SG" dirty="0"/>
              <a:t>Goal: To find a way to extend the capabilities of computers through the</a:t>
            </a:r>
          </a:p>
          <a:p>
            <a:r>
              <a:rPr lang="en-SG" dirty="0"/>
              <a:t>processing of language in a more human way</a:t>
            </a:r>
          </a:p>
        </p:txBody>
      </p:sp>
      <p:cxnSp>
        <p:nvCxnSpPr>
          <p:cNvPr id="6" name="Straight Arrow Connector 5">
            <a:extLst>
              <a:ext uri="{FF2B5EF4-FFF2-40B4-BE49-F238E27FC236}">
                <a16:creationId xmlns:a16="http://schemas.microsoft.com/office/drawing/2014/main" id="{0687E08A-D71C-4E24-8E3F-34BA4B4B2560}"/>
              </a:ext>
            </a:extLst>
          </p:cNvPr>
          <p:cNvCxnSpPr/>
          <p:nvPr/>
        </p:nvCxnSpPr>
        <p:spPr>
          <a:xfrm>
            <a:off x="4476895" y="2683538"/>
            <a:ext cx="0" cy="558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5F7220EA-EA17-49D3-A247-F4B5BC709B95}"/>
              </a:ext>
            </a:extLst>
          </p:cNvPr>
          <p:cNvSpPr/>
          <p:nvPr/>
        </p:nvSpPr>
        <p:spPr>
          <a:xfrm>
            <a:off x="7269480" y="1894647"/>
            <a:ext cx="822960" cy="711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1200" dirty="0"/>
              <a:t>How?</a:t>
            </a:r>
          </a:p>
        </p:txBody>
      </p:sp>
      <p:sp>
        <p:nvSpPr>
          <p:cNvPr id="9" name="Rectangle 8">
            <a:extLst>
              <a:ext uri="{FF2B5EF4-FFF2-40B4-BE49-F238E27FC236}">
                <a16:creationId xmlns:a16="http://schemas.microsoft.com/office/drawing/2014/main" id="{7E3CF15D-D04A-43E9-AF0C-F95A6A7D90B4}"/>
              </a:ext>
            </a:extLst>
          </p:cNvPr>
          <p:cNvSpPr/>
          <p:nvPr/>
        </p:nvSpPr>
        <p:spPr>
          <a:xfrm>
            <a:off x="3869545" y="3309827"/>
            <a:ext cx="3503528" cy="156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A92B1063-6896-455F-BC12-82B8612C37DE}"/>
              </a:ext>
            </a:extLst>
          </p:cNvPr>
          <p:cNvSpPr txBox="1"/>
          <p:nvPr/>
        </p:nvSpPr>
        <p:spPr>
          <a:xfrm>
            <a:off x="4098145" y="3428962"/>
            <a:ext cx="3078480" cy="923330"/>
          </a:xfrm>
          <a:prstGeom prst="rect">
            <a:avLst/>
          </a:prstGeom>
          <a:noFill/>
        </p:spPr>
        <p:txBody>
          <a:bodyPr wrap="square" rtlCol="0">
            <a:spAutoFit/>
          </a:bodyPr>
          <a:lstStyle/>
          <a:p>
            <a:r>
              <a:rPr lang="en-SG" dirty="0"/>
              <a:t>Build a model to predict the author of a piece of text based on rhetoric strategies</a:t>
            </a:r>
          </a:p>
        </p:txBody>
      </p:sp>
      <p:sp>
        <p:nvSpPr>
          <p:cNvPr id="10" name="Rectangle 9">
            <a:extLst>
              <a:ext uri="{FF2B5EF4-FFF2-40B4-BE49-F238E27FC236}">
                <a16:creationId xmlns:a16="http://schemas.microsoft.com/office/drawing/2014/main" id="{D611AC2C-958C-4FBA-AF42-7029184329BF}"/>
              </a:ext>
            </a:extLst>
          </p:cNvPr>
          <p:cNvSpPr/>
          <p:nvPr/>
        </p:nvSpPr>
        <p:spPr>
          <a:xfrm>
            <a:off x="7862425" y="3366483"/>
            <a:ext cx="3799840" cy="1507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a:extLst>
              <a:ext uri="{FF2B5EF4-FFF2-40B4-BE49-F238E27FC236}">
                <a16:creationId xmlns:a16="http://schemas.microsoft.com/office/drawing/2014/main" id="{2622F0D7-A8BD-4501-8E38-614FD08D36A2}"/>
              </a:ext>
            </a:extLst>
          </p:cNvPr>
          <p:cNvSpPr txBox="1"/>
          <p:nvPr/>
        </p:nvSpPr>
        <p:spPr>
          <a:xfrm>
            <a:off x="7862425" y="3339643"/>
            <a:ext cx="3799840" cy="1477328"/>
          </a:xfrm>
          <a:prstGeom prst="rect">
            <a:avLst/>
          </a:prstGeom>
          <a:noFill/>
        </p:spPr>
        <p:txBody>
          <a:bodyPr wrap="square" rtlCol="0">
            <a:spAutoFit/>
          </a:bodyPr>
          <a:lstStyle/>
          <a:p>
            <a:r>
              <a:rPr lang="en-SG" dirty="0"/>
              <a:t>Build a model to predict the winner of a presidential candidate’s election campaign based on</a:t>
            </a:r>
          </a:p>
          <a:p>
            <a:r>
              <a:rPr lang="en-SG" dirty="0"/>
              <a:t>rhetorical strategies within that president’s inaugural address</a:t>
            </a:r>
          </a:p>
        </p:txBody>
      </p:sp>
      <p:cxnSp>
        <p:nvCxnSpPr>
          <p:cNvPr id="14" name="Straight Connector 13">
            <a:extLst>
              <a:ext uri="{FF2B5EF4-FFF2-40B4-BE49-F238E27FC236}">
                <a16:creationId xmlns:a16="http://schemas.microsoft.com/office/drawing/2014/main" id="{8821FB80-06BA-4D01-A1E2-C82A052F6557}"/>
              </a:ext>
            </a:extLst>
          </p:cNvPr>
          <p:cNvCxnSpPr>
            <a:cxnSpLocks/>
          </p:cNvCxnSpPr>
          <p:nvPr/>
        </p:nvCxnSpPr>
        <p:spPr>
          <a:xfrm>
            <a:off x="7030720" y="1845211"/>
            <a:ext cx="0" cy="853234"/>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C2C862C-AF6C-48CD-B175-FF065B6EFDBA}"/>
              </a:ext>
            </a:extLst>
          </p:cNvPr>
          <p:cNvCxnSpPr>
            <a:cxnSpLocks/>
          </p:cNvCxnSpPr>
          <p:nvPr/>
        </p:nvCxnSpPr>
        <p:spPr>
          <a:xfrm>
            <a:off x="4465320" y="2710020"/>
            <a:ext cx="544576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D04FA7E-C556-4E2A-92A5-935C15422032}"/>
              </a:ext>
            </a:extLst>
          </p:cNvPr>
          <p:cNvCxnSpPr/>
          <p:nvPr/>
        </p:nvCxnSpPr>
        <p:spPr>
          <a:xfrm>
            <a:off x="9911080" y="2683538"/>
            <a:ext cx="0" cy="558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D5AE3C9-5E9B-414E-A555-FF04F04F0143}"/>
              </a:ext>
            </a:extLst>
          </p:cNvPr>
          <p:cNvCxnSpPr/>
          <p:nvPr/>
        </p:nvCxnSpPr>
        <p:spPr>
          <a:xfrm>
            <a:off x="5381648" y="4954652"/>
            <a:ext cx="0" cy="558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070C7B8C-4CC1-4DAD-AE72-02030E32FD16}"/>
              </a:ext>
            </a:extLst>
          </p:cNvPr>
          <p:cNvSpPr/>
          <p:nvPr/>
        </p:nvSpPr>
        <p:spPr>
          <a:xfrm>
            <a:off x="3881120" y="5594475"/>
            <a:ext cx="5338437" cy="972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a:extLst>
              <a:ext uri="{FF2B5EF4-FFF2-40B4-BE49-F238E27FC236}">
                <a16:creationId xmlns:a16="http://schemas.microsoft.com/office/drawing/2014/main" id="{F47ABB09-78FB-4E45-840D-C85F2BEDC29A}"/>
              </a:ext>
            </a:extLst>
          </p:cNvPr>
          <p:cNvSpPr txBox="1"/>
          <p:nvPr/>
        </p:nvSpPr>
        <p:spPr>
          <a:xfrm>
            <a:off x="4003876" y="5665127"/>
            <a:ext cx="5103728" cy="923330"/>
          </a:xfrm>
          <a:prstGeom prst="rect">
            <a:avLst/>
          </a:prstGeom>
          <a:noFill/>
        </p:spPr>
        <p:txBody>
          <a:bodyPr wrap="square" rtlCol="0">
            <a:spAutoFit/>
          </a:bodyPr>
          <a:lstStyle/>
          <a:p>
            <a:r>
              <a:rPr lang="en-SG" dirty="0"/>
              <a:t>Combine Rhetorical Analysis with Natural Language Generation to generate pieces of text that resemble specific authors </a:t>
            </a:r>
          </a:p>
        </p:txBody>
      </p:sp>
    </p:spTree>
    <p:extLst>
      <p:ext uri="{BB962C8B-B14F-4D97-AF65-F5344CB8AC3E}">
        <p14:creationId xmlns:p14="http://schemas.microsoft.com/office/powerpoint/2010/main" val="319833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638718-1807-41DD-9E06-C7A521890B4C}"/>
              </a:ext>
            </a:extLst>
          </p:cNvPr>
          <p:cNvSpPr txBox="1"/>
          <p:nvPr/>
        </p:nvSpPr>
        <p:spPr>
          <a:xfrm>
            <a:off x="347240" y="1064871"/>
            <a:ext cx="5521124" cy="2308324"/>
          </a:xfrm>
          <a:prstGeom prst="rect">
            <a:avLst/>
          </a:prstGeom>
          <a:noFill/>
        </p:spPr>
        <p:txBody>
          <a:bodyPr wrap="square" rtlCol="0">
            <a:spAutoFit/>
          </a:bodyPr>
          <a:lstStyle/>
          <a:p>
            <a:r>
              <a:rPr lang="en-SG" b="1" dirty="0"/>
              <a:t>Identify 6 Rhetorical Strategies  </a:t>
            </a:r>
          </a:p>
          <a:p>
            <a:endParaRPr lang="en-SG" b="1" dirty="0"/>
          </a:p>
          <a:p>
            <a:pPr marL="285750" indent="-285750">
              <a:buFont typeface="Arial" panose="020B0604020202020204" pitchFamily="34" charset="0"/>
              <a:buChar char="•"/>
            </a:pPr>
            <a:r>
              <a:rPr lang="en-SG" dirty="0"/>
              <a:t>Dash</a:t>
            </a:r>
          </a:p>
          <a:p>
            <a:pPr marL="285750" indent="-285750">
              <a:buFont typeface="Arial" panose="020B0604020202020204" pitchFamily="34" charset="0"/>
              <a:buChar char="•"/>
            </a:pPr>
            <a:r>
              <a:rPr lang="en-SG" dirty="0"/>
              <a:t>Semi colon</a:t>
            </a:r>
          </a:p>
          <a:p>
            <a:pPr marL="285750" indent="-285750">
              <a:buFont typeface="Arial" panose="020B0604020202020204" pitchFamily="34" charset="0"/>
              <a:buChar char="•"/>
            </a:pPr>
            <a:r>
              <a:rPr lang="en-SG" dirty="0"/>
              <a:t>Alliteration</a:t>
            </a:r>
          </a:p>
          <a:p>
            <a:pPr marL="285750" indent="-285750">
              <a:buFont typeface="Arial" panose="020B0604020202020204" pitchFamily="34" charset="0"/>
              <a:buChar char="•"/>
            </a:pPr>
            <a:r>
              <a:rPr lang="en-SG" dirty="0"/>
              <a:t>Anaphora</a:t>
            </a:r>
          </a:p>
          <a:p>
            <a:pPr marL="285750" indent="-285750">
              <a:buFont typeface="Arial" panose="020B0604020202020204" pitchFamily="34" charset="0"/>
              <a:buChar char="•"/>
            </a:pPr>
            <a:r>
              <a:rPr lang="en-SG" dirty="0" err="1"/>
              <a:t>Epistrophe</a:t>
            </a:r>
            <a:endParaRPr lang="en-SG" dirty="0"/>
          </a:p>
          <a:p>
            <a:pPr marL="285750" indent="-285750">
              <a:buFont typeface="Arial" panose="020B0604020202020204" pitchFamily="34" charset="0"/>
              <a:buChar char="•"/>
            </a:pPr>
            <a:r>
              <a:rPr lang="en-SG" dirty="0"/>
              <a:t>Parallelism </a:t>
            </a:r>
          </a:p>
        </p:txBody>
      </p:sp>
      <p:sp>
        <p:nvSpPr>
          <p:cNvPr id="4" name="Right Brace 3">
            <a:extLst>
              <a:ext uri="{FF2B5EF4-FFF2-40B4-BE49-F238E27FC236}">
                <a16:creationId xmlns:a16="http://schemas.microsoft.com/office/drawing/2014/main" id="{87DB01F3-519B-49F0-B940-FF6D7EFD25E7}"/>
              </a:ext>
            </a:extLst>
          </p:cNvPr>
          <p:cNvSpPr/>
          <p:nvPr/>
        </p:nvSpPr>
        <p:spPr>
          <a:xfrm>
            <a:off x="2013997" y="1585733"/>
            <a:ext cx="243069" cy="5555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 name="TextBox 4">
            <a:extLst>
              <a:ext uri="{FF2B5EF4-FFF2-40B4-BE49-F238E27FC236}">
                <a16:creationId xmlns:a16="http://schemas.microsoft.com/office/drawing/2014/main" id="{930A30BE-DC85-4EE0-BAD4-65E2DADEEF25}"/>
              </a:ext>
            </a:extLst>
          </p:cNvPr>
          <p:cNvSpPr txBox="1"/>
          <p:nvPr/>
        </p:nvSpPr>
        <p:spPr>
          <a:xfrm>
            <a:off x="2372813" y="1540359"/>
            <a:ext cx="2639028" cy="646331"/>
          </a:xfrm>
          <a:prstGeom prst="rect">
            <a:avLst/>
          </a:prstGeom>
          <a:noFill/>
        </p:spPr>
        <p:txBody>
          <a:bodyPr wrap="square" rtlCol="0">
            <a:spAutoFit/>
          </a:bodyPr>
          <a:lstStyle/>
          <a:p>
            <a:r>
              <a:rPr lang="en-SG" dirty="0"/>
              <a:t>Emphasis on the words following the pause</a:t>
            </a:r>
          </a:p>
        </p:txBody>
      </p:sp>
      <p:sp>
        <p:nvSpPr>
          <p:cNvPr id="6" name="Right Brace 5">
            <a:extLst>
              <a:ext uri="{FF2B5EF4-FFF2-40B4-BE49-F238E27FC236}">
                <a16:creationId xmlns:a16="http://schemas.microsoft.com/office/drawing/2014/main" id="{D99F8C28-9ECB-4131-9A10-12325C879E7F}"/>
              </a:ext>
            </a:extLst>
          </p:cNvPr>
          <p:cNvSpPr/>
          <p:nvPr/>
        </p:nvSpPr>
        <p:spPr>
          <a:xfrm>
            <a:off x="2013997" y="2233918"/>
            <a:ext cx="243069" cy="9491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pic>
        <p:nvPicPr>
          <p:cNvPr id="7" name="Picture 6">
            <a:extLst>
              <a:ext uri="{FF2B5EF4-FFF2-40B4-BE49-F238E27FC236}">
                <a16:creationId xmlns:a16="http://schemas.microsoft.com/office/drawing/2014/main" id="{E5C44B56-F858-46E7-8DF5-7114ED638655}"/>
              </a:ext>
            </a:extLst>
          </p:cNvPr>
          <p:cNvPicPr>
            <a:picLocks noChangeAspect="1"/>
          </p:cNvPicPr>
          <p:nvPr/>
        </p:nvPicPr>
        <p:blipFill>
          <a:blip r:embed="rId2"/>
          <a:stretch>
            <a:fillRect/>
          </a:stretch>
        </p:blipFill>
        <p:spPr>
          <a:xfrm>
            <a:off x="2372813" y="2250434"/>
            <a:ext cx="920187" cy="1035868"/>
          </a:xfrm>
          <a:prstGeom prst="rect">
            <a:avLst/>
          </a:prstGeom>
        </p:spPr>
      </p:pic>
      <p:sp>
        <p:nvSpPr>
          <p:cNvPr id="9" name="TextBox 8">
            <a:extLst>
              <a:ext uri="{FF2B5EF4-FFF2-40B4-BE49-F238E27FC236}">
                <a16:creationId xmlns:a16="http://schemas.microsoft.com/office/drawing/2014/main" id="{831EA685-50F0-4370-9415-0FA53064BD77}"/>
              </a:ext>
            </a:extLst>
          </p:cNvPr>
          <p:cNvSpPr txBox="1"/>
          <p:nvPr/>
        </p:nvSpPr>
        <p:spPr>
          <a:xfrm>
            <a:off x="0" y="318202"/>
            <a:ext cx="12192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SG" sz="2400" dirty="0"/>
              <a:t>BUILDING THE MODEL</a:t>
            </a:r>
          </a:p>
        </p:txBody>
      </p:sp>
      <p:sp>
        <p:nvSpPr>
          <p:cNvPr id="8" name="Rectangle 7">
            <a:extLst>
              <a:ext uri="{FF2B5EF4-FFF2-40B4-BE49-F238E27FC236}">
                <a16:creationId xmlns:a16="http://schemas.microsoft.com/office/drawing/2014/main" id="{46E8A314-0488-43F2-B7AC-38872E972F46}"/>
              </a:ext>
            </a:extLst>
          </p:cNvPr>
          <p:cNvSpPr/>
          <p:nvPr/>
        </p:nvSpPr>
        <p:spPr>
          <a:xfrm>
            <a:off x="439839" y="4027988"/>
            <a:ext cx="3611300" cy="276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TextBox 9">
            <a:extLst>
              <a:ext uri="{FF2B5EF4-FFF2-40B4-BE49-F238E27FC236}">
                <a16:creationId xmlns:a16="http://schemas.microsoft.com/office/drawing/2014/main" id="{C8094A19-B564-43FE-8F25-E23B8CE63441}"/>
              </a:ext>
            </a:extLst>
          </p:cNvPr>
          <p:cNvSpPr txBox="1"/>
          <p:nvPr/>
        </p:nvSpPr>
        <p:spPr>
          <a:xfrm>
            <a:off x="843989" y="4392394"/>
            <a:ext cx="2748990" cy="2031325"/>
          </a:xfrm>
          <a:prstGeom prst="rect">
            <a:avLst/>
          </a:prstGeom>
          <a:noFill/>
        </p:spPr>
        <p:txBody>
          <a:bodyPr wrap="square" rtlCol="0">
            <a:spAutoFit/>
          </a:bodyPr>
          <a:lstStyle/>
          <a:p>
            <a:pPr algn="ctr"/>
            <a:r>
              <a:rPr lang="en-SG" b="1" dirty="0"/>
              <a:t>Alliteration</a:t>
            </a:r>
          </a:p>
          <a:p>
            <a:pPr algn="ctr"/>
            <a:r>
              <a:rPr lang="en-SG" dirty="0"/>
              <a:t>series of </a:t>
            </a:r>
            <a:r>
              <a:rPr lang="en-SG" b="1" dirty="0"/>
              <a:t>words</a:t>
            </a:r>
            <a:r>
              <a:rPr lang="en-SG" dirty="0"/>
              <a:t> with the same consonant</a:t>
            </a:r>
          </a:p>
          <a:p>
            <a:pPr algn="ctr"/>
            <a:endParaRPr lang="en-SG" i="1" dirty="0"/>
          </a:p>
          <a:p>
            <a:pPr algn="ctr"/>
            <a:r>
              <a:rPr lang="en-SG" i="1" dirty="0"/>
              <a:t>“In all his </a:t>
            </a:r>
            <a:r>
              <a:rPr lang="en-SG" i="1" u="sng" dirty="0"/>
              <a:t>g</a:t>
            </a:r>
            <a:r>
              <a:rPr lang="en-SG" i="1" dirty="0"/>
              <a:t>reatness and his </a:t>
            </a:r>
            <a:r>
              <a:rPr lang="en-SG" i="1" u="sng" dirty="0"/>
              <a:t>g</a:t>
            </a:r>
            <a:r>
              <a:rPr lang="en-SG" i="1" dirty="0"/>
              <a:t>lory”</a:t>
            </a:r>
            <a:br>
              <a:rPr lang="en-SG" dirty="0"/>
            </a:br>
            <a:endParaRPr lang="en-SG" dirty="0"/>
          </a:p>
        </p:txBody>
      </p:sp>
      <p:sp>
        <p:nvSpPr>
          <p:cNvPr id="12" name="Rectangle 11">
            <a:extLst>
              <a:ext uri="{FF2B5EF4-FFF2-40B4-BE49-F238E27FC236}">
                <a16:creationId xmlns:a16="http://schemas.microsoft.com/office/drawing/2014/main" id="{E0819D0C-0766-40AD-9A90-1CCB527578F8}"/>
              </a:ext>
            </a:extLst>
          </p:cNvPr>
          <p:cNvSpPr/>
          <p:nvPr/>
        </p:nvSpPr>
        <p:spPr>
          <a:xfrm>
            <a:off x="4191968" y="4027988"/>
            <a:ext cx="3611300" cy="2760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Rectangle 12">
            <a:extLst>
              <a:ext uri="{FF2B5EF4-FFF2-40B4-BE49-F238E27FC236}">
                <a16:creationId xmlns:a16="http://schemas.microsoft.com/office/drawing/2014/main" id="{398736DD-EC2F-4581-A3E7-4A8867F5DD05}"/>
              </a:ext>
            </a:extLst>
          </p:cNvPr>
          <p:cNvSpPr/>
          <p:nvPr/>
        </p:nvSpPr>
        <p:spPr>
          <a:xfrm>
            <a:off x="7998108" y="3920815"/>
            <a:ext cx="3611300" cy="2819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Rectangle 13">
            <a:extLst>
              <a:ext uri="{FF2B5EF4-FFF2-40B4-BE49-F238E27FC236}">
                <a16:creationId xmlns:a16="http://schemas.microsoft.com/office/drawing/2014/main" id="{A81A4EF9-469E-443F-A4B1-A23056077176}"/>
              </a:ext>
            </a:extLst>
          </p:cNvPr>
          <p:cNvSpPr/>
          <p:nvPr/>
        </p:nvSpPr>
        <p:spPr>
          <a:xfrm>
            <a:off x="7998108" y="1240509"/>
            <a:ext cx="3611300" cy="2637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a:extLst>
              <a:ext uri="{FF2B5EF4-FFF2-40B4-BE49-F238E27FC236}">
                <a16:creationId xmlns:a16="http://schemas.microsoft.com/office/drawing/2014/main" id="{DA3EB44E-6120-4A49-9E67-11ACD76EACE3}"/>
              </a:ext>
            </a:extLst>
          </p:cNvPr>
          <p:cNvSpPr txBox="1"/>
          <p:nvPr/>
        </p:nvSpPr>
        <p:spPr>
          <a:xfrm>
            <a:off x="4638212" y="4312992"/>
            <a:ext cx="2807827" cy="2308324"/>
          </a:xfrm>
          <a:prstGeom prst="rect">
            <a:avLst/>
          </a:prstGeom>
          <a:noFill/>
        </p:spPr>
        <p:txBody>
          <a:bodyPr wrap="square" rtlCol="0">
            <a:spAutoFit/>
          </a:bodyPr>
          <a:lstStyle/>
          <a:p>
            <a:pPr algn="ctr"/>
            <a:r>
              <a:rPr lang="en-SG" b="1" dirty="0"/>
              <a:t> Anaphora</a:t>
            </a:r>
            <a:endParaRPr lang="en-SG" dirty="0"/>
          </a:p>
          <a:p>
            <a:r>
              <a:rPr lang="en-SG" dirty="0"/>
              <a:t>starting consecutive </a:t>
            </a:r>
            <a:r>
              <a:rPr lang="en-SG" b="1" dirty="0"/>
              <a:t>sentences </a:t>
            </a:r>
            <a:r>
              <a:rPr lang="en-SG" dirty="0"/>
              <a:t>with same words or phrases for emphasis</a:t>
            </a:r>
          </a:p>
          <a:p>
            <a:endParaRPr lang="en-SG" dirty="0"/>
          </a:p>
          <a:p>
            <a:r>
              <a:rPr lang="en-SG" i="1" dirty="0"/>
              <a:t>“I have a dream” – Martin Luther King Jr</a:t>
            </a:r>
          </a:p>
        </p:txBody>
      </p:sp>
      <p:sp>
        <p:nvSpPr>
          <p:cNvPr id="15" name="TextBox 14">
            <a:extLst>
              <a:ext uri="{FF2B5EF4-FFF2-40B4-BE49-F238E27FC236}">
                <a16:creationId xmlns:a16="http://schemas.microsoft.com/office/drawing/2014/main" id="{E8918672-F261-458E-B908-1B488AFB16BB}"/>
              </a:ext>
            </a:extLst>
          </p:cNvPr>
          <p:cNvSpPr txBox="1"/>
          <p:nvPr/>
        </p:nvSpPr>
        <p:spPr>
          <a:xfrm>
            <a:off x="7971103" y="4038076"/>
            <a:ext cx="3665310" cy="2585323"/>
          </a:xfrm>
          <a:prstGeom prst="rect">
            <a:avLst/>
          </a:prstGeom>
          <a:noFill/>
        </p:spPr>
        <p:txBody>
          <a:bodyPr wrap="square" rtlCol="0">
            <a:spAutoFit/>
          </a:bodyPr>
          <a:lstStyle/>
          <a:p>
            <a:pPr algn="ctr"/>
            <a:r>
              <a:rPr lang="en-SG" b="1" dirty="0" err="1"/>
              <a:t>Epistrophe</a:t>
            </a:r>
            <a:endParaRPr lang="en-SG" b="1" dirty="0"/>
          </a:p>
          <a:p>
            <a:pPr algn="ctr"/>
            <a:r>
              <a:rPr lang="en-SG" dirty="0"/>
              <a:t>ending consecutive </a:t>
            </a:r>
            <a:r>
              <a:rPr lang="en-SG" b="1" dirty="0"/>
              <a:t>sentences </a:t>
            </a:r>
            <a:r>
              <a:rPr lang="en-SG" dirty="0"/>
              <a:t>with same words or phrases for emphasis</a:t>
            </a:r>
          </a:p>
          <a:p>
            <a:pPr algn="ctr"/>
            <a:endParaRPr lang="en-SG" dirty="0"/>
          </a:p>
          <a:p>
            <a:pPr algn="ctr"/>
            <a:r>
              <a:rPr lang="en-SG" dirty="0"/>
              <a:t>“</a:t>
            </a:r>
            <a:r>
              <a:rPr lang="en-SG" i="1" dirty="0"/>
              <a:t>Who is here so base that would be a bondman? If any, speak; </a:t>
            </a:r>
            <a:r>
              <a:rPr lang="en-SG" b="1" i="1" dirty="0"/>
              <a:t>for him have I offended</a:t>
            </a:r>
            <a:r>
              <a:rPr lang="en-SG" i="1" dirty="0"/>
              <a:t>. Who is here so rude that would not be a Roman? If any, speak; </a:t>
            </a:r>
            <a:r>
              <a:rPr lang="en-SG" b="1" i="1" dirty="0"/>
              <a:t>for him have I offended</a:t>
            </a:r>
            <a:r>
              <a:rPr lang="en-SG" b="1" dirty="0"/>
              <a:t>’</a:t>
            </a:r>
          </a:p>
        </p:txBody>
      </p:sp>
      <p:sp>
        <p:nvSpPr>
          <p:cNvPr id="16" name="TextBox 15">
            <a:extLst>
              <a:ext uri="{FF2B5EF4-FFF2-40B4-BE49-F238E27FC236}">
                <a16:creationId xmlns:a16="http://schemas.microsoft.com/office/drawing/2014/main" id="{4678DAC6-4221-4490-966D-DBE20EB0AEE8}"/>
              </a:ext>
            </a:extLst>
          </p:cNvPr>
          <p:cNvSpPr txBox="1"/>
          <p:nvPr/>
        </p:nvSpPr>
        <p:spPr>
          <a:xfrm>
            <a:off x="8356922" y="1401067"/>
            <a:ext cx="2708475" cy="2308324"/>
          </a:xfrm>
          <a:prstGeom prst="rect">
            <a:avLst/>
          </a:prstGeom>
          <a:noFill/>
        </p:spPr>
        <p:txBody>
          <a:bodyPr wrap="square" rtlCol="0">
            <a:spAutoFit/>
          </a:bodyPr>
          <a:lstStyle/>
          <a:p>
            <a:pPr algn="ctr"/>
            <a:r>
              <a:rPr lang="en-SG" b="1" dirty="0"/>
              <a:t>Parallelism</a:t>
            </a:r>
          </a:p>
          <a:p>
            <a:r>
              <a:rPr lang="en-SG" dirty="0"/>
              <a:t>repeating the grammatical structure in consecutive phrases for emphasis</a:t>
            </a:r>
          </a:p>
          <a:p>
            <a:endParaRPr lang="en-SG" i="1" dirty="0"/>
          </a:p>
          <a:p>
            <a:r>
              <a:rPr lang="en-SG" i="1" dirty="0"/>
              <a:t>“of the people, for the people, by the people” - Abraham Lincoln</a:t>
            </a:r>
          </a:p>
        </p:txBody>
      </p:sp>
    </p:spTree>
    <p:extLst>
      <p:ext uri="{BB962C8B-B14F-4D97-AF65-F5344CB8AC3E}">
        <p14:creationId xmlns:p14="http://schemas.microsoft.com/office/powerpoint/2010/main" val="22203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animBg="1"/>
      <p:bldP spid="10" grpId="0"/>
      <p:bldP spid="12" grpId="0" animBg="1"/>
      <p:bldP spid="13" grpId="0" animBg="1"/>
      <p:bldP spid="14" grpId="0" animBg="1"/>
      <p:bldP spid="11"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FEB109-9613-4CB7-AF95-B5AC5918B189}"/>
              </a:ext>
            </a:extLst>
          </p:cNvPr>
          <p:cNvSpPr txBox="1"/>
          <p:nvPr/>
        </p:nvSpPr>
        <p:spPr>
          <a:xfrm>
            <a:off x="590309" y="1006997"/>
            <a:ext cx="4386805" cy="369332"/>
          </a:xfrm>
          <a:prstGeom prst="rect">
            <a:avLst/>
          </a:prstGeom>
          <a:noFill/>
        </p:spPr>
        <p:txBody>
          <a:bodyPr wrap="square" rtlCol="0">
            <a:spAutoFit/>
          </a:bodyPr>
          <a:lstStyle/>
          <a:p>
            <a:r>
              <a:rPr lang="en-SG" b="1" dirty="0"/>
              <a:t>Implementing Rhetoric Strategy Finders:</a:t>
            </a:r>
          </a:p>
        </p:txBody>
      </p:sp>
      <p:sp>
        <p:nvSpPr>
          <p:cNvPr id="3" name="TextBox 2">
            <a:extLst>
              <a:ext uri="{FF2B5EF4-FFF2-40B4-BE49-F238E27FC236}">
                <a16:creationId xmlns:a16="http://schemas.microsoft.com/office/drawing/2014/main" id="{FA255974-5C2D-4DBE-B1A6-E430AF5CF9A6}"/>
              </a:ext>
            </a:extLst>
          </p:cNvPr>
          <p:cNvSpPr txBox="1"/>
          <p:nvPr/>
        </p:nvSpPr>
        <p:spPr>
          <a:xfrm>
            <a:off x="0" y="232816"/>
            <a:ext cx="12192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SG" sz="2400" dirty="0"/>
              <a:t>BUILDING THE MODEL</a:t>
            </a:r>
          </a:p>
        </p:txBody>
      </p:sp>
      <p:pic>
        <p:nvPicPr>
          <p:cNvPr id="4" name="Picture 3">
            <a:extLst>
              <a:ext uri="{FF2B5EF4-FFF2-40B4-BE49-F238E27FC236}">
                <a16:creationId xmlns:a16="http://schemas.microsoft.com/office/drawing/2014/main" id="{E05F1313-515A-40C5-9626-881AE6408A9E}"/>
              </a:ext>
            </a:extLst>
          </p:cNvPr>
          <p:cNvPicPr>
            <a:picLocks noChangeAspect="1"/>
          </p:cNvPicPr>
          <p:nvPr/>
        </p:nvPicPr>
        <p:blipFill>
          <a:blip r:embed="rId2"/>
          <a:stretch>
            <a:fillRect/>
          </a:stretch>
        </p:blipFill>
        <p:spPr>
          <a:xfrm>
            <a:off x="461608" y="1688845"/>
            <a:ext cx="5134201" cy="3145900"/>
          </a:xfrm>
          <a:prstGeom prst="rect">
            <a:avLst/>
          </a:prstGeom>
        </p:spPr>
      </p:pic>
      <p:sp>
        <p:nvSpPr>
          <p:cNvPr id="5" name="TextBox 4">
            <a:extLst>
              <a:ext uri="{FF2B5EF4-FFF2-40B4-BE49-F238E27FC236}">
                <a16:creationId xmlns:a16="http://schemas.microsoft.com/office/drawing/2014/main" id="{DC6ED5A1-B647-4B5D-965E-A3E9B6DD1868}"/>
              </a:ext>
            </a:extLst>
          </p:cNvPr>
          <p:cNvSpPr txBox="1"/>
          <p:nvPr/>
        </p:nvSpPr>
        <p:spPr>
          <a:xfrm>
            <a:off x="461608" y="5066238"/>
            <a:ext cx="5382228" cy="646331"/>
          </a:xfrm>
          <a:prstGeom prst="rect">
            <a:avLst/>
          </a:prstGeom>
          <a:noFill/>
        </p:spPr>
        <p:txBody>
          <a:bodyPr wrap="square" rtlCol="0">
            <a:spAutoFit/>
          </a:bodyPr>
          <a:lstStyle/>
          <a:p>
            <a:r>
              <a:rPr lang="en-SG" i="1" dirty="0"/>
              <a:t>pseudo code for pattern matching algorithm of rhetoric strategies – returns count</a:t>
            </a:r>
          </a:p>
        </p:txBody>
      </p:sp>
      <p:sp>
        <p:nvSpPr>
          <p:cNvPr id="6" name="Rectangle 5">
            <a:extLst>
              <a:ext uri="{FF2B5EF4-FFF2-40B4-BE49-F238E27FC236}">
                <a16:creationId xmlns:a16="http://schemas.microsoft.com/office/drawing/2014/main" id="{F494256B-37F6-454A-9F75-5240DDA7F437}"/>
              </a:ext>
            </a:extLst>
          </p:cNvPr>
          <p:cNvSpPr/>
          <p:nvPr/>
        </p:nvSpPr>
        <p:spPr>
          <a:xfrm>
            <a:off x="5694744" y="1376329"/>
            <a:ext cx="2210765" cy="1123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E9F946C6-5234-45E1-88B1-DAE11C050B41}"/>
              </a:ext>
            </a:extLst>
          </p:cNvPr>
          <p:cNvSpPr txBox="1"/>
          <p:nvPr/>
        </p:nvSpPr>
        <p:spPr>
          <a:xfrm>
            <a:off x="5843836" y="1585732"/>
            <a:ext cx="1888053" cy="646331"/>
          </a:xfrm>
          <a:prstGeom prst="rect">
            <a:avLst/>
          </a:prstGeom>
          <a:noFill/>
        </p:spPr>
        <p:txBody>
          <a:bodyPr wrap="square" rtlCol="0">
            <a:spAutoFit/>
          </a:bodyPr>
          <a:lstStyle/>
          <a:p>
            <a:pPr algn="ctr"/>
            <a:r>
              <a:rPr lang="en-SG" dirty="0"/>
              <a:t>6 Finder Programs</a:t>
            </a:r>
          </a:p>
        </p:txBody>
      </p:sp>
      <p:sp>
        <p:nvSpPr>
          <p:cNvPr id="8" name="Rectangle 7">
            <a:extLst>
              <a:ext uri="{FF2B5EF4-FFF2-40B4-BE49-F238E27FC236}">
                <a16:creationId xmlns:a16="http://schemas.microsoft.com/office/drawing/2014/main" id="{09B15189-FB4C-409D-8079-8D9A7DCDA125}"/>
              </a:ext>
            </a:extLst>
          </p:cNvPr>
          <p:cNvSpPr/>
          <p:nvPr/>
        </p:nvSpPr>
        <p:spPr>
          <a:xfrm>
            <a:off x="8623139" y="1376329"/>
            <a:ext cx="2210765" cy="1123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233F98E0-EF21-42FA-9A8C-86687B2DC89B}"/>
              </a:ext>
            </a:extLst>
          </p:cNvPr>
          <p:cNvSpPr txBox="1"/>
          <p:nvPr/>
        </p:nvSpPr>
        <p:spPr>
          <a:xfrm>
            <a:off x="8784493" y="1585731"/>
            <a:ext cx="1888053" cy="646331"/>
          </a:xfrm>
          <a:prstGeom prst="rect">
            <a:avLst/>
          </a:prstGeom>
          <a:noFill/>
        </p:spPr>
        <p:txBody>
          <a:bodyPr wrap="square" rtlCol="0">
            <a:spAutoFit/>
          </a:bodyPr>
          <a:lstStyle/>
          <a:p>
            <a:pPr algn="ctr"/>
            <a:r>
              <a:rPr lang="en-SG" dirty="0"/>
              <a:t>Data Source:</a:t>
            </a:r>
          </a:p>
          <a:p>
            <a:pPr algn="ctr"/>
            <a:r>
              <a:rPr lang="en-SG" dirty="0"/>
              <a:t>Brown Corpus</a:t>
            </a:r>
          </a:p>
        </p:txBody>
      </p:sp>
      <p:sp>
        <p:nvSpPr>
          <p:cNvPr id="10" name="Rectangle 9">
            <a:extLst>
              <a:ext uri="{FF2B5EF4-FFF2-40B4-BE49-F238E27FC236}">
                <a16:creationId xmlns:a16="http://schemas.microsoft.com/office/drawing/2014/main" id="{57B509E8-4AB3-454B-BCDD-3D15A1A0A597}"/>
              </a:ext>
            </a:extLst>
          </p:cNvPr>
          <p:cNvSpPr/>
          <p:nvPr/>
        </p:nvSpPr>
        <p:spPr>
          <a:xfrm>
            <a:off x="8623139" y="2828805"/>
            <a:ext cx="2210765" cy="1123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536C293E-3F64-443D-AF74-C90B4E9F0CFD}"/>
              </a:ext>
            </a:extLst>
          </p:cNvPr>
          <p:cNvSpPr txBox="1"/>
          <p:nvPr/>
        </p:nvSpPr>
        <p:spPr>
          <a:xfrm>
            <a:off x="8784492" y="3079342"/>
            <a:ext cx="1888053" cy="369332"/>
          </a:xfrm>
          <a:prstGeom prst="rect">
            <a:avLst/>
          </a:prstGeom>
          <a:noFill/>
        </p:spPr>
        <p:txBody>
          <a:bodyPr wrap="square" rtlCol="0">
            <a:spAutoFit/>
          </a:bodyPr>
          <a:lstStyle/>
          <a:p>
            <a:pPr algn="ctr"/>
            <a:r>
              <a:rPr lang="en-SG"/>
              <a:t>Word </a:t>
            </a:r>
            <a:r>
              <a:rPr lang="en-SG" dirty="0"/>
              <a:t>Tokenize </a:t>
            </a:r>
          </a:p>
        </p:txBody>
      </p:sp>
      <p:sp>
        <p:nvSpPr>
          <p:cNvPr id="12" name="Rectangle 11">
            <a:extLst>
              <a:ext uri="{FF2B5EF4-FFF2-40B4-BE49-F238E27FC236}">
                <a16:creationId xmlns:a16="http://schemas.microsoft.com/office/drawing/2014/main" id="{2B0E797C-226D-460E-89F5-924F2914730D}"/>
              </a:ext>
            </a:extLst>
          </p:cNvPr>
          <p:cNvSpPr/>
          <p:nvPr/>
        </p:nvSpPr>
        <p:spPr>
          <a:xfrm>
            <a:off x="8623139" y="4265600"/>
            <a:ext cx="2210765" cy="1123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83F255FE-0081-4382-89B9-3C45987FCC80}"/>
              </a:ext>
            </a:extLst>
          </p:cNvPr>
          <p:cNvSpPr txBox="1"/>
          <p:nvPr/>
        </p:nvSpPr>
        <p:spPr>
          <a:xfrm>
            <a:off x="8784493" y="4504335"/>
            <a:ext cx="1888053" cy="646331"/>
          </a:xfrm>
          <a:prstGeom prst="rect">
            <a:avLst/>
          </a:prstGeom>
          <a:noFill/>
        </p:spPr>
        <p:txBody>
          <a:bodyPr wrap="square" rtlCol="0">
            <a:spAutoFit/>
          </a:bodyPr>
          <a:lstStyle/>
          <a:p>
            <a:pPr algn="ctr"/>
            <a:r>
              <a:rPr lang="en-SG" dirty="0"/>
              <a:t>Unigram part of speech tag</a:t>
            </a:r>
          </a:p>
        </p:txBody>
      </p:sp>
      <p:cxnSp>
        <p:nvCxnSpPr>
          <p:cNvPr id="17" name="Straight Arrow Connector 16">
            <a:extLst>
              <a:ext uri="{FF2B5EF4-FFF2-40B4-BE49-F238E27FC236}">
                <a16:creationId xmlns:a16="http://schemas.microsoft.com/office/drawing/2014/main" id="{4B122D88-7193-4E1D-A07B-BBCC50BAE932}"/>
              </a:ext>
            </a:extLst>
          </p:cNvPr>
          <p:cNvCxnSpPr>
            <a:cxnSpLocks/>
          </p:cNvCxnSpPr>
          <p:nvPr/>
        </p:nvCxnSpPr>
        <p:spPr>
          <a:xfrm>
            <a:off x="9641714" y="2523282"/>
            <a:ext cx="0" cy="2430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AA8BBFB-957C-4A5B-9DC4-67A3D5AC3999}"/>
              </a:ext>
            </a:extLst>
          </p:cNvPr>
          <p:cNvCxnSpPr>
            <a:cxnSpLocks/>
          </p:cNvCxnSpPr>
          <p:nvPr/>
        </p:nvCxnSpPr>
        <p:spPr>
          <a:xfrm>
            <a:off x="9689941" y="3983621"/>
            <a:ext cx="0" cy="2430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3CCE200-B0E9-49FB-8CB2-AB63AAA15290}"/>
              </a:ext>
            </a:extLst>
          </p:cNvPr>
          <p:cNvCxnSpPr/>
          <p:nvPr/>
        </p:nvCxnSpPr>
        <p:spPr>
          <a:xfrm>
            <a:off x="6736466" y="2766350"/>
            <a:ext cx="0" cy="2299888"/>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B921878F-CD97-43C5-AA6A-C0AE2F53FCCE}"/>
              </a:ext>
            </a:extLst>
          </p:cNvPr>
          <p:cNvCxnSpPr/>
          <p:nvPr/>
        </p:nvCxnSpPr>
        <p:spPr>
          <a:xfrm>
            <a:off x="6736466" y="5066238"/>
            <a:ext cx="158573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BB8965A9-C944-43D9-9F21-91569AC65AD0}"/>
              </a:ext>
            </a:extLst>
          </p:cNvPr>
          <p:cNvSpPr txBox="1"/>
          <p:nvPr/>
        </p:nvSpPr>
        <p:spPr>
          <a:xfrm>
            <a:off x="6947430" y="4504335"/>
            <a:ext cx="1342663" cy="369332"/>
          </a:xfrm>
          <a:prstGeom prst="rect">
            <a:avLst/>
          </a:prstGeom>
          <a:noFill/>
        </p:spPr>
        <p:txBody>
          <a:bodyPr wrap="square" rtlCol="0">
            <a:spAutoFit/>
          </a:bodyPr>
          <a:lstStyle/>
          <a:p>
            <a:r>
              <a:rPr lang="en-SG" dirty="0"/>
              <a:t>Train data</a:t>
            </a:r>
          </a:p>
        </p:txBody>
      </p:sp>
      <p:sp>
        <p:nvSpPr>
          <p:cNvPr id="25" name="Rectangle 24">
            <a:extLst>
              <a:ext uri="{FF2B5EF4-FFF2-40B4-BE49-F238E27FC236}">
                <a16:creationId xmlns:a16="http://schemas.microsoft.com/office/drawing/2014/main" id="{9F836CDD-2B7D-45E5-BA92-B6D98F15EA68}"/>
              </a:ext>
            </a:extLst>
          </p:cNvPr>
          <p:cNvSpPr/>
          <p:nvPr/>
        </p:nvSpPr>
        <p:spPr>
          <a:xfrm>
            <a:off x="8623139" y="5628138"/>
            <a:ext cx="2210765" cy="1123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a:extLst>
              <a:ext uri="{FF2B5EF4-FFF2-40B4-BE49-F238E27FC236}">
                <a16:creationId xmlns:a16="http://schemas.microsoft.com/office/drawing/2014/main" id="{71A8E512-A278-42FF-BCE7-F8FD3047CC80}"/>
              </a:ext>
            </a:extLst>
          </p:cNvPr>
          <p:cNvSpPr txBox="1"/>
          <p:nvPr/>
        </p:nvSpPr>
        <p:spPr>
          <a:xfrm>
            <a:off x="8784492" y="5866873"/>
            <a:ext cx="1888053" cy="646331"/>
          </a:xfrm>
          <a:prstGeom prst="rect">
            <a:avLst/>
          </a:prstGeom>
          <a:noFill/>
        </p:spPr>
        <p:txBody>
          <a:bodyPr wrap="square" rtlCol="0">
            <a:spAutoFit/>
          </a:bodyPr>
          <a:lstStyle/>
          <a:p>
            <a:pPr algn="ctr"/>
            <a:r>
              <a:rPr lang="en-SG" dirty="0"/>
              <a:t>Unit test the Finder Programs</a:t>
            </a:r>
          </a:p>
        </p:txBody>
      </p:sp>
      <p:cxnSp>
        <p:nvCxnSpPr>
          <p:cNvPr id="27" name="Straight Arrow Connector 26">
            <a:extLst>
              <a:ext uri="{FF2B5EF4-FFF2-40B4-BE49-F238E27FC236}">
                <a16:creationId xmlns:a16="http://schemas.microsoft.com/office/drawing/2014/main" id="{F62D5CE5-FC90-44AF-A489-6F340FB9400F}"/>
              </a:ext>
            </a:extLst>
          </p:cNvPr>
          <p:cNvCxnSpPr>
            <a:cxnSpLocks/>
          </p:cNvCxnSpPr>
          <p:nvPr/>
        </p:nvCxnSpPr>
        <p:spPr>
          <a:xfrm>
            <a:off x="9641714" y="5389403"/>
            <a:ext cx="0" cy="2430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58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D37DC-9D78-473D-B58B-B7C792475F49}"/>
              </a:ext>
            </a:extLst>
          </p:cNvPr>
          <p:cNvSpPr txBox="1"/>
          <p:nvPr/>
        </p:nvSpPr>
        <p:spPr>
          <a:xfrm>
            <a:off x="0" y="318202"/>
            <a:ext cx="12192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SG" sz="2400" dirty="0"/>
              <a:t>PREDICTING THE AUTHOR OF AN UNKNOWN ARTICLE</a:t>
            </a:r>
          </a:p>
        </p:txBody>
      </p:sp>
      <p:sp>
        <p:nvSpPr>
          <p:cNvPr id="3" name="Oval 2">
            <a:extLst>
              <a:ext uri="{FF2B5EF4-FFF2-40B4-BE49-F238E27FC236}">
                <a16:creationId xmlns:a16="http://schemas.microsoft.com/office/drawing/2014/main" id="{8AAA8B7A-66AD-4FB3-B12D-011F9B5521DE}"/>
              </a:ext>
            </a:extLst>
          </p:cNvPr>
          <p:cNvSpPr/>
          <p:nvPr/>
        </p:nvSpPr>
        <p:spPr>
          <a:xfrm>
            <a:off x="462988" y="1076446"/>
            <a:ext cx="2685327" cy="2280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a:extLst>
              <a:ext uri="{FF2B5EF4-FFF2-40B4-BE49-F238E27FC236}">
                <a16:creationId xmlns:a16="http://schemas.microsoft.com/office/drawing/2014/main" id="{44D03B23-20E5-4940-9C13-7F0EC8E9F4AE}"/>
              </a:ext>
            </a:extLst>
          </p:cNvPr>
          <p:cNvSpPr txBox="1"/>
          <p:nvPr/>
        </p:nvSpPr>
        <p:spPr>
          <a:xfrm>
            <a:off x="885463" y="1200889"/>
            <a:ext cx="1840375" cy="2031325"/>
          </a:xfrm>
          <a:prstGeom prst="rect">
            <a:avLst/>
          </a:prstGeom>
          <a:noFill/>
        </p:spPr>
        <p:txBody>
          <a:bodyPr wrap="square" rtlCol="0">
            <a:spAutoFit/>
          </a:bodyPr>
          <a:lstStyle/>
          <a:p>
            <a:pPr algn="ctr"/>
            <a:r>
              <a:rPr lang="en-SG" b="1" dirty="0"/>
              <a:t>CONCEPT:</a:t>
            </a:r>
          </a:p>
          <a:p>
            <a:pPr algn="ctr"/>
            <a:r>
              <a:rPr lang="en-SG" dirty="0"/>
              <a:t>The difference in the authors style of writing lies in the rhetoric strategies that they use</a:t>
            </a:r>
          </a:p>
        </p:txBody>
      </p:sp>
      <p:graphicFrame>
        <p:nvGraphicFramePr>
          <p:cNvPr id="6" name="Table 5">
            <a:extLst>
              <a:ext uri="{FF2B5EF4-FFF2-40B4-BE49-F238E27FC236}">
                <a16:creationId xmlns:a16="http://schemas.microsoft.com/office/drawing/2014/main" id="{FFBCEFA1-4E47-4E53-B2AA-9315996BF3F9}"/>
              </a:ext>
            </a:extLst>
          </p:cNvPr>
          <p:cNvGraphicFramePr>
            <a:graphicFrameLocks noGrp="1"/>
          </p:cNvGraphicFramePr>
          <p:nvPr>
            <p:extLst>
              <p:ext uri="{D42A27DB-BD31-4B8C-83A1-F6EECF244321}">
                <p14:modId xmlns:p14="http://schemas.microsoft.com/office/powerpoint/2010/main" val="2561274379"/>
              </p:ext>
            </p:extLst>
          </p:nvPr>
        </p:nvGraphicFramePr>
        <p:xfrm>
          <a:off x="6705600" y="1023589"/>
          <a:ext cx="5110480" cy="1716428"/>
        </p:xfrm>
        <a:graphic>
          <a:graphicData uri="http://schemas.openxmlformats.org/drawingml/2006/table">
            <a:tbl>
              <a:tblPr firstRow="1" bandRow="1">
                <a:tableStyleId>{5C22544A-7EE6-4342-B048-85BDC9FD1C3A}</a:tableStyleId>
              </a:tblPr>
              <a:tblGrid>
                <a:gridCol w="2052320">
                  <a:extLst>
                    <a:ext uri="{9D8B030D-6E8A-4147-A177-3AD203B41FA5}">
                      <a16:colId xmlns:a16="http://schemas.microsoft.com/office/drawing/2014/main" val="2444292819"/>
                    </a:ext>
                  </a:extLst>
                </a:gridCol>
                <a:gridCol w="3058160">
                  <a:extLst>
                    <a:ext uri="{9D8B030D-6E8A-4147-A177-3AD203B41FA5}">
                      <a16:colId xmlns:a16="http://schemas.microsoft.com/office/drawing/2014/main" val="1842864267"/>
                    </a:ext>
                  </a:extLst>
                </a:gridCol>
              </a:tblGrid>
              <a:tr h="304539">
                <a:tc>
                  <a:txBody>
                    <a:bodyPr/>
                    <a:lstStyle/>
                    <a:p>
                      <a:r>
                        <a:rPr lang="en-SG" sz="1600" dirty="0"/>
                        <a:t> AUTHOR NAME</a:t>
                      </a:r>
                    </a:p>
                  </a:txBody>
                  <a:tcPr/>
                </a:tc>
                <a:tc>
                  <a:txBody>
                    <a:bodyPr/>
                    <a:lstStyle/>
                    <a:p>
                      <a:r>
                        <a:rPr lang="en-SG" sz="1600" dirty="0"/>
                        <a:t> TEXT FILE</a:t>
                      </a:r>
                    </a:p>
                  </a:txBody>
                  <a:tcPr/>
                </a:tc>
                <a:extLst>
                  <a:ext uri="{0D108BD9-81ED-4DB2-BD59-A6C34878D82A}">
                    <a16:rowId xmlns:a16="http://schemas.microsoft.com/office/drawing/2014/main" val="688547231"/>
                  </a:ext>
                </a:extLst>
              </a:tr>
              <a:tr h="375308">
                <a:tc>
                  <a:txBody>
                    <a:bodyPr/>
                    <a:lstStyle/>
                    <a:p>
                      <a:r>
                        <a:rPr lang="en-SG" sz="1600" dirty="0"/>
                        <a:t>William Shakespeare</a:t>
                      </a:r>
                    </a:p>
                  </a:txBody>
                  <a:tcPr/>
                </a:tc>
                <a:tc>
                  <a:txBody>
                    <a:bodyPr/>
                    <a:lstStyle/>
                    <a:p>
                      <a:r>
                        <a:rPr lang="en-SG" sz="1600" dirty="0"/>
                        <a:t>Macbeth</a:t>
                      </a:r>
                    </a:p>
                  </a:txBody>
                  <a:tcPr/>
                </a:tc>
                <a:extLst>
                  <a:ext uri="{0D108BD9-81ED-4DB2-BD59-A6C34878D82A}">
                    <a16:rowId xmlns:a16="http://schemas.microsoft.com/office/drawing/2014/main" val="3938013069"/>
                  </a:ext>
                </a:extLst>
              </a:tr>
              <a:tr h="304539">
                <a:tc>
                  <a:txBody>
                    <a:bodyPr/>
                    <a:lstStyle/>
                    <a:p>
                      <a:r>
                        <a:rPr lang="en-SG" sz="1600" dirty="0"/>
                        <a:t>John Milton </a:t>
                      </a:r>
                    </a:p>
                  </a:txBody>
                  <a:tcPr/>
                </a:tc>
                <a:tc>
                  <a:txBody>
                    <a:bodyPr/>
                    <a:lstStyle/>
                    <a:p>
                      <a:r>
                        <a:rPr lang="en-SG" sz="1600" b="0" i="0" kern="1200" dirty="0">
                          <a:solidFill>
                            <a:schemeClr val="dk1"/>
                          </a:solidFill>
                          <a:effectLst/>
                          <a:latin typeface="+mn-lt"/>
                          <a:ea typeface="+mn-ea"/>
                          <a:cs typeface="+mn-cs"/>
                        </a:rPr>
                        <a:t>Paradise Lost</a:t>
                      </a:r>
                      <a:endParaRPr lang="en-SG" sz="1600" dirty="0"/>
                    </a:p>
                  </a:txBody>
                  <a:tcPr/>
                </a:tc>
                <a:extLst>
                  <a:ext uri="{0D108BD9-81ED-4DB2-BD59-A6C34878D82A}">
                    <a16:rowId xmlns:a16="http://schemas.microsoft.com/office/drawing/2014/main" val="3652205105"/>
                  </a:ext>
                </a:extLst>
              </a:tr>
              <a:tr h="304539">
                <a:tc>
                  <a:txBody>
                    <a:bodyPr/>
                    <a:lstStyle/>
                    <a:p>
                      <a:r>
                        <a:rPr lang="en-SG" sz="1600" b="0" i="0" u="none" strike="noStrike" kern="1200" baseline="0" dirty="0">
                          <a:solidFill>
                            <a:schemeClr val="dk1"/>
                          </a:solidFill>
                          <a:latin typeface="+mn-lt"/>
                          <a:ea typeface="+mn-ea"/>
                          <a:cs typeface="+mn-cs"/>
                        </a:rPr>
                        <a:t>Herman Melville</a:t>
                      </a:r>
                      <a:endParaRPr lang="en-SG" sz="1600" dirty="0"/>
                    </a:p>
                  </a:txBody>
                  <a:tcPr/>
                </a:tc>
                <a:tc>
                  <a:txBody>
                    <a:bodyPr/>
                    <a:lstStyle/>
                    <a:p>
                      <a:r>
                        <a:rPr lang="en-SG" sz="1600" b="0" i="0" kern="1200" dirty="0">
                          <a:solidFill>
                            <a:schemeClr val="dk1"/>
                          </a:solidFill>
                          <a:effectLst/>
                          <a:latin typeface="+mn-lt"/>
                          <a:ea typeface="+mn-ea"/>
                          <a:cs typeface="+mn-cs"/>
                        </a:rPr>
                        <a:t> </a:t>
                      </a:r>
                      <a:r>
                        <a:rPr lang="en-SG" sz="1600" b="0" i="0" u="none" strike="noStrike" kern="1200" dirty="0">
                          <a:solidFill>
                            <a:schemeClr val="dk1"/>
                          </a:solidFill>
                          <a:effectLst/>
                          <a:latin typeface="+mn-lt"/>
                          <a:ea typeface="+mn-ea"/>
                          <a:cs typeface="+mn-cs"/>
                        </a:rPr>
                        <a:t>Typee</a:t>
                      </a:r>
                      <a:r>
                        <a:rPr lang="en-SG" sz="1600" b="0" i="0" kern="1200" dirty="0">
                          <a:solidFill>
                            <a:schemeClr val="dk1"/>
                          </a:solidFill>
                          <a:effectLst/>
                          <a:latin typeface="+mn-lt"/>
                          <a:ea typeface="+mn-ea"/>
                          <a:cs typeface="+mn-cs"/>
                        </a:rPr>
                        <a:t> </a:t>
                      </a:r>
                      <a:endParaRPr lang="en-SG" sz="1600" i="0" dirty="0"/>
                    </a:p>
                  </a:txBody>
                  <a:tcPr/>
                </a:tc>
                <a:extLst>
                  <a:ext uri="{0D108BD9-81ED-4DB2-BD59-A6C34878D82A}">
                    <a16:rowId xmlns:a16="http://schemas.microsoft.com/office/drawing/2014/main" val="1802050132"/>
                  </a:ext>
                </a:extLst>
              </a:tr>
              <a:tr h="304539">
                <a:tc>
                  <a:txBody>
                    <a:bodyPr/>
                    <a:lstStyle/>
                    <a:p>
                      <a:r>
                        <a:rPr lang="en-SG" sz="1600" b="0" i="0" u="none" strike="noStrike" kern="1200" baseline="0" dirty="0">
                          <a:solidFill>
                            <a:schemeClr val="dk1"/>
                          </a:solidFill>
                          <a:latin typeface="+mn-lt"/>
                          <a:ea typeface="+mn-ea"/>
                          <a:cs typeface="+mn-cs"/>
                        </a:rPr>
                        <a:t>Lewis Carroll</a:t>
                      </a:r>
                      <a:endParaRPr lang="en-SG" sz="1600" dirty="0"/>
                    </a:p>
                  </a:txBody>
                  <a:tcPr/>
                </a:tc>
                <a:tc>
                  <a:txBody>
                    <a:bodyPr/>
                    <a:lstStyle/>
                    <a:p>
                      <a:r>
                        <a:rPr lang="en-SG" sz="1600" b="0" i="1" kern="1200" dirty="0">
                          <a:solidFill>
                            <a:schemeClr val="dk1"/>
                          </a:solidFill>
                          <a:effectLst/>
                          <a:latin typeface="+mn-lt"/>
                          <a:ea typeface="+mn-ea"/>
                          <a:cs typeface="+mn-cs"/>
                        </a:rPr>
                        <a:t> </a:t>
                      </a:r>
                      <a:r>
                        <a:rPr lang="en-SG" sz="1600" b="0" i="0" u="none" strike="noStrike" kern="1200" dirty="0">
                          <a:solidFill>
                            <a:schemeClr val="dk1"/>
                          </a:solidFill>
                          <a:effectLst/>
                          <a:latin typeface="+mn-lt"/>
                          <a:ea typeface="+mn-ea"/>
                          <a:cs typeface="+mn-cs"/>
                        </a:rPr>
                        <a:t>Alice's Adventures in Wonderland</a:t>
                      </a:r>
                      <a:endParaRPr lang="en-SG" sz="1600" i="0" dirty="0"/>
                    </a:p>
                  </a:txBody>
                  <a:tcPr/>
                </a:tc>
                <a:extLst>
                  <a:ext uri="{0D108BD9-81ED-4DB2-BD59-A6C34878D82A}">
                    <a16:rowId xmlns:a16="http://schemas.microsoft.com/office/drawing/2014/main" val="4247484822"/>
                  </a:ext>
                </a:extLst>
              </a:tr>
            </a:tbl>
          </a:graphicData>
        </a:graphic>
      </p:graphicFrame>
      <p:cxnSp>
        <p:nvCxnSpPr>
          <p:cNvPr id="10" name="Straight Arrow Connector 9">
            <a:extLst>
              <a:ext uri="{FF2B5EF4-FFF2-40B4-BE49-F238E27FC236}">
                <a16:creationId xmlns:a16="http://schemas.microsoft.com/office/drawing/2014/main" id="{45A96EAD-1BE9-49D4-9ECE-66C63C146444}"/>
              </a:ext>
            </a:extLst>
          </p:cNvPr>
          <p:cNvCxnSpPr>
            <a:cxnSpLocks/>
          </p:cNvCxnSpPr>
          <p:nvPr/>
        </p:nvCxnSpPr>
        <p:spPr>
          <a:xfrm>
            <a:off x="8849360" y="2797858"/>
            <a:ext cx="0" cy="311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760E62FE-83AF-4CA7-A5FE-391933EB9169}"/>
              </a:ext>
            </a:extLst>
          </p:cNvPr>
          <p:cNvSpPr/>
          <p:nvPr/>
        </p:nvSpPr>
        <p:spPr>
          <a:xfrm>
            <a:off x="6863080" y="3137939"/>
            <a:ext cx="3972560" cy="736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1">
            <a:extLst>
              <a:ext uri="{FF2B5EF4-FFF2-40B4-BE49-F238E27FC236}">
                <a16:creationId xmlns:a16="http://schemas.microsoft.com/office/drawing/2014/main" id="{F1DFE22A-0157-40F4-8F3C-EBCD95639140}"/>
              </a:ext>
            </a:extLst>
          </p:cNvPr>
          <p:cNvSpPr txBox="1"/>
          <p:nvPr/>
        </p:nvSpPr>
        <p:spPr>
          <a:xfrm>
            <a:off x="7294880" y="3259877"/>
            <a:ext cx="3108960" cy="584775"/>
          </a:xfrm>
          <a:prstGeom prst="rect">
            <a:avLst/>
          </a:prstGeom>
          <a:noFill/>
        </p:spPr>
        <p:txBody>
          <a:bodyPr wrap="square" rtlCol="0">
            <a:spAutoFit/>
          </a:bodyPr>
          <a:lstStyle/>
          <a:p>
            <a:r>
              <a:rPr lang="en-SG" sz="1600" dirty="0"/>
              <a:t>Loop through each row in the table and open the text file </a:t>
            </a:r>
          </a:p>
        </p:txBody>
      </p:sp>
      <p:sp>
        <p:nvSpPr>
          <p:cNvPr id="13" name="Rectangle 12">
            <a:extLst>
              <a:ext uri="{FF2B5EF4-FFF2-40B4-BE49-F238E27FC236}">
                <a16:creationId xmlns:a16="http://schemas.microsoft.com/office/drawing/2014/main" id="{71B03C50-EDA3-4CFA-96FE-AC44F0EF9404}"/>
              </a:ext>
            </a:extLst>
          </p:cNvPr>
          <p:cNvSpPr/>
          <p:nvPr/>
        </p:nvSpPr>
        <p:spPr>
          <a:xfrm>
            <a:off x="6863080" y="4303035"/>
            <a:ext cx="3972560" cy="1040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a:extLst>
              <a:ext uri="{FF2B5EF4-FFF2-40B4-BE49-F238E27FC236}">
                <a16:creationId xmlns:a16="http://schemas.microsoft.com/office/drawing/2014/main" id="{8646DA38-4ED8-40C4-95CF-2A05658999E2}"/>
              </a:ext>
            </a:extLst>
          </p:cNvPr>
          <p:cNvSpPr txBox="1"/>
          <p:nvPr/>
        </p:nvSpPr>
        <p:spPr>
          <a:xfrm>
            <a:off x="7051040" y="4395624"/>
            <a:ext cx="3596640" cy="830997"/>
          </a:xfrm>
          <a:prstGeom prst="rect">
            <a:avLst/>
          </a:prstGeom>
          <a:noFill/>
        </p:spPr>
        <p:txBody>
          <a:bodyPr wrap="square" rtlCol="0">
            <a:spAutoFit/>
          </a:bodyPr>
          <a:lstStyle/>
          <a:p>
            <a:r>
              <a:rPr lang="en-SG" sz="1600" dirty="0"/>
              <a:t>Send the file to each rhetoric strategy finder and return the count of occurrent in a new table </a:t>
            </a:r>
          </a:p>
        </p:txBody>
      </p:sp>
      <p:cxnSp>
        <p:nvCxnSpPr>
          <p:cNvPr id="18" name="Straight Arrow Connector 17">
            <a:extLst>
              <a:ext uri="{FF2B5EF4-FFF2-40B4-BE49-F238E27FC236}">
                <a16:creationId xmlns:a16="http://schemas.microsoft.com/office/drawing/2014/main" id="{668299E0-E650-4F2B-981E-7BB6701F1557}"/>
              </a:ext>
            </a:extLst>
          </p:cNvPr>
          <p:cNvCxnSpPr>
            <a:cxnSpLocks/>
          </p:cNvCxnSpPr>
          <p:nvPr/>
        </p:nvCxnSpPr>
        <p:spPr>
          <a:xfrm>
            <a:off x="8865438" y="3906208"/>
            <a:ext cx="0" cy="311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C8E3354E-FCA4-40C7-9E05-775F48DAD953}"/>
              </a:ext>
            </a:extLst>
          </p:cNvPr>
          <p:cNvSpPr/>
          <p:nvPr/>
        </p:nvSpPr>
        <p:spPr>
          <a:xfrm>
            <a:off x="6892550" y="5630313"/>
            <a:ext cx="3972560" cy="1097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20" name="Straight Arrow Connector 19">
            <a:extLst>
              <a:ext uri="{FF2B5EF4-FFF2-40B4-BE49-F238E27FC236}">
                <a16:creationId xmlns:a16="http://schemas.microsoft.com/office/drawing/2014/main" id="{41EBE12D-C1C4-44F4-BAA1-1BF0F6D5A42D}"/>
              </a:ext>
            </a:extLst>
          </p:cNvPr>
          <p:cNvCxnSpPr>
            <a:cxnSpLocks/>
          </p:cNvCxnSpPr>
          <p:nvPr/>
        </p:nvCxnSpPr>
        <p:spPr>
          <a:xfrm>
            <a:off x="8927582" y="5282539"/>
            <a:ext cx="0" cy="311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0BF4294E-B5F4-4190-A10C-0BEC099BBA0A}"/>
              </a:ext>
            </a:extLst>
          </p:cNvPr>
          <p:cNvSpPr txBox="1"/>
          <p:nvPr/>
        </p:nvSpPr>
        <p:spPr>
          <a:xfrm>
            <a:off x="7270713" y="5742073"/>
            <a:ext cx="3549910" cy="1077218"/>
          </a:xfrm>
          <a:prstGeom prst="rect">
            <a:avLst/>
          </a:prstGeom>
          <a:noFill/>
        </p:spPr>
        <p:txBody>
          <a:bodyPr wrap="square" rtlCol="0">
            <a:spAutoFit/>
          </a:bodyPr>
          <a:lstStyle/>
          <a:p>
            <a:r>
              <a:rPr lang="en-SG" sz="1600" dirty="0"/>
              <a:t>Divide the count by the total number of strategies found to determine the relative probability of each</a:t>
            </a:r>
          </a:p>
          <a:p>
            <a:r>
              <a:rPr lang="en-SG" sz="1600" dirty="0"/>
              <a:t>strategy</a:t>
            </a:r>
          </a:p>
        </p:txBody>
      </p:sp>
      <p:sp>
        <p:nvSpPr>
          <p:cNvPr id="22" name="TextBox 21">
            <a:extLst>
              <a:ext uri="{FF2B5EF4-FFF2-40B4-BE49-F238E27FC236}">
                <a16:creationId xmlns:a16="http://schemas.microsoft.com/office/drawing/2014/main" id="{CB77E245-C2C3-4052-A085-58F4D5E656E3}"/>
              </a:ext>
            </a:extLst>
          </p:cNvPr>
          <p:cNvSpPr txBox="1"/>
          <p:nvPr/>
        </p:nvSpPr>
        <p:spPr>
          <a:xfrm>
            <a:off x="239468" y="5950059"/>
            <a:ext cx="6395012" cy="338554"/>
          </a:xfrm>
          <a:prstGeom prst="rect">
            <a:avLst/>
          </a:prstGeom>
          <a:noFill/>
        </p:spPr>
        <p:txBody>
          <a:bodyPr wrap="square" rtlCol="0">
            <a:spAutoFit/>
          </a:bodyPr>
          <a:lstStyle/>
          <a:p>
            <a:r>
              <a:rPr lang="en-SG" sz="1600" b="1" dirty="0"/>
              <a:t>SQLite Table of Probabilities of Rhetorical Strategies for Test Files</a:t>
            </a:r>
          </a:p>
        </p:txBody>
      </p:sp>
      <p:pic>
        <p:nvPicPr>
          <p:cNvPr id="25" name="Picture 24" descr="A screenshot of a social media post&#10;&#10;Description generated with very high confidence">
            <a:extLst>
              <a:ext uri="{FF2B5EF4-FFF2-40B4-BE49-F238E27FC236}">
                <a16:creationId xmlns:a16="http://schemas.microsoft.com/office/drawing/2014/main" id="{3E0177DB-5DA6-438A-80DA-51C28E98B237}"/>
              </a:ext>
            </a:extLst>
          </p:cNvPr>
          <p:cNvPicPr>
            <a:picLocks noChangeAspect="1"/>
          </p:cNvPicPr>
          <p:nvPr/>
        </p:nvPicPr>
        <p:blipFill>
          <a:blip r:embed="rId2"/>
          <a:stretch>
            <a:fillRect/>
          </a:stretch>
        </p:blipFill>
        <p:spPr>
          <a:xfrm>
            <a:off x="137457" y="4217310"/>
            <a:ext cx="6118860" cy="1668104"/>
          </a:xfrm>
          <a:prstGeom prst="rect">
            <a:avLst/>
          </a:prstGeom>
        </p:spPr>
      </p:pic>
    </p:spTree>
    <p:extLst>
      <p:ext uri="{BB962C8B-B14F-4D97-AF65-F5344CB8AC3E}">
        <p14:creationId xmlns:p14="http://schemas.microsoft.com/office/powerpoint/2010/main" val="351825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D8D849-E235-4A66-A09F-F9992192DBFC}"/>
              </a:ext>
            </a:extLst>
          </p:cNvPr>
          <p:cNvSpPr txBox="1"/>
          <p:nvPr/>
        </p:nvSpPr>
        <p:spPr>
          <a:xfrm>
            <a:off x="641611" y="1206913"/>
            <a:ext cx="3755254" cy="923330"/>
          </a:xfrm>
          <a:prstGeom prst="rect">
            <a:avLst/>
          </a:prstGeom>
          <a:noFill/>
        </p:spPr>
        <p:txBody>
          <a:bodyPr wrap="square" rtlCol="0">
            <a:spAutoFit/>
          </a:bodyPr>
          <a:lstStyle/>
          <a:p>
            <a:r>
              <a:rPr lang="en-SG" dirty="0"/>
              <a:t>For the Unknown author the probabilities of each </a:t>
            </a:r>
            <a:r>
              <a:rPr lang="en-SG" dirty="0" err="1"/>
              <a:t>rhetotric</a:t>
            </a:r>
            <a:r>
              <a:rPr lang="en-SG" dirty="0"/>
              <a:t> strategy was found</a:t>
            </a:r>
          </a:p>
        </p:txBody>
      </p:sp>
      <p:sp>
        <p:nvSpPr>
          <p:cNvPr id="4" name="TextBox 3">
            <a:extLst>
              <a:ext uri="{FF2B5EF4-FFF2-40B4-BE49-F238E27FC236}">
                <a16:creationId xmlns:a16="http://schemas.microsoft.com/office/drawing/2014/main" id="{6F248629-6E89-430A-B91B-EDF8BFAE0035}"/>
              </a:ext>
            </a:extLst>
          </p:cNvPr>
          <p:cNvSpPr txBox="1"/>
          <p:nvPr/>
        </p:nvSpPr>
        <p:spPr>
          <a:xfrm>
            <a:off x="4653280" y="1080514"/>
            <a:ext cx="3921760" cy="1200329"/>
          </a:xfrm>
          <a:prstGeom prst="rect">
            <a:avLst/>
          </a:prstGeom>
          <a:noFill/>
        </p:spPr>
        <p:txBody>
          <a:bodyPr wrap="square" rtlCol="0">
            <a:spAutoFit/>
          </a:bodyPr>
          <a:lstStyle/>
          <a:p>
            <a:r>
              <a:rPr lang="en-SG" dirty="0"/>
              <a:t>Similarities between the unknown author and  the authors for whom probability was calculated was found using Root Mean Square Error</a:t>
            </a:r>
          </a:p>
        </p:txBody>
      </p:sp>
      <p:pic>
        <p:nvPicPr>
          <p:cNvPr id="6" name="Picture 5" descr="A picture containing object&#10;&#10;Description generated with high confidence">
            <a:extLst>
              <a:ext uri="{FF2B5EF4-FFF2-40B4-BE49-F238E27FC236}">
                <a16:creationId xmlns:a16="http://schemas.microsoft.com/office/drawing/2014/main" id="{5F7F29BD-C1BD-4016-AD39-599BC1CCB919}"/>
              </a:ext>
            </a:extLst>
          </p:cNvPr>
          <p:cNvPicPr>
            <a:picLocks noChangeAspect="1"/>
          </p:cNvPicPr>
          <p:nvPr/>
        </p:nvPicPr>
        <p:blipFill>
          <a:blip r:embed="rId2"/>
          <a:stretch>
            <a:fillRect/>
          </a:stretch>
        </p:blipFill>
        <p:spPr>
          <a:xfrm>
            <a:off x="1944802" y="2731538"/>
            <a:ext cx="5623218" cy="1441245"/>
          </a:xfrm>
          <a:prstGeom prst="rect">
            <a:avLst/>
          </a:prstGeom>
        </p:spPr>
      </p:pic>
      <p:sp>
        <p:nvSpPr>
          <p:cNvPr id="7" name="Rectangle: Rounded Corners 6">
            <a:extLst>
              <a:ext uri="{FF2B5EF4-FFF2-40B4-BE49-F238E27FC236}">
                <a16:creationId xmlns:a16="http://schemas.microsoft.com/office/drawing/2014/main" id="{D3951963-8FD4-4229-B73E-26DB2628302B}"/>
              </a:ext>
            </a:extLst>
          </p:cNvPr>
          <p:cNvSpPr/>
          <p:nvPr/>
        </p:nvSpPr>
        <p:spPr>
          <a:xfrm>
            <a:off x="548640" y="1032664"/>
            <a:ext cx="3251200" cy="127182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 name="Rectangle: Rounded Corners 7">
            <a:extLst>
              <a:ext uri="{FF2B5EF4-FFF2-40B4-BE49-F238E27FC236}">
                <a16:creationId xmlns:a16="http://schemas.microsoft.com/office/drawing/2014/main" id="{2D4E0F24-57D3-472F-8C98-8BA0A62409D4}"/>
              </a:ext>
            </a:extLst>
          </p:cNvPr>
          <p:cNvSpPr/>
          <p:nvPr/>
        </p:nvSpPr>
        <p:spPr>
          <a:xfrm>
            <a:off x="4470400" y="1027677"/>
            <a:ext cx="4287520" cy="130600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10" name="Straight Arrow Connector 9">
            <a:extLst>
              <a:ext uri="{FF2B5EF4-FFF2-40B4-BE49-F238E27FC236}">
                <a16:creationId xmlns:a16="http://schemas.microsoft.com/office/drawing/2014/main" id="{0DCB9E52-F11C-40A7-A618-B5E82ECA8A58}"/>
              </a:ext>
            </a:extLst>
          </p:cNvPr>
          <p:cNvCxnSpPr/>
          <p:nvPr/>
        </p:nvCxnSpPr>
        <p:spPr>
          <a:xfrm>
            <a:off x="3892811" y="1524000"/>
            <a:ext cx="504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EED5B65-4D7F-4961-B720-BDAFA903119D}"/>
              </a:ext>
            </a:extLst>
          </p:cNvPr>
          <p:cNvSpPr txBox="1"/>
          <p:nvPr/>
        </p:nvSpPr>
        <p:spPr>
          <a:xfrm>
            <a:off x="1676400" y="4172783"/>
            <a:ext cx="5811520" cy="923330"/>
          </a:xfrm>
          <a:prstGeom prst="rect">
            <a:avLst/>
          </a:prstGeom>
          <a:noFill/>
        </p:spPr>
        <p:txBody>
          <a:bodyPr wrap="square" rtlCol="0">
            <a:spAutoFit/>
          </a:bodyPr>
          <a:lstStyle/>
          <a:p>
            <a:r>
              <a:rPr lang="en-SG" dirty="0"/>
              <a:t>n</a:t>
            </a:r>
            <a:r>
              <a:rPr lang="en-SG" baseline="-25000" dirty="0"/>
              <a:t>s  </a:t>
            </a:r>
            <a:r>
              <a:rPr lang="en-SG" dirty="0"/>
              <a:t>- no of strategies analysed</a:t>
            </a:r>
          </a:p>
          <a:p>
            <a:r>
              <a:rPr lang="en-SG" dirty="0" err="1"/>
              <a:t>P</a:t>
            </a:r>
            <a:r>
              <a:rPr lang="en-SG" baseline="-25000" dirty="0" err="1"/>
              <a:t>a,s</a:t>
            </a:r>
            <a:r>
              <a:rPr lang="en-SG" baseline="-25000" dirty="0"/>
              <a:t> </a:t>
            </a:r>
            <a:r>
              <a:rPr lang="en-SG" dirty="0"/>
              <a:t> - Author </a:t>
            </a:r>
            <a:r>
              <a:rPr lang="en-SG" i="1" dirty="0"/>
              <a:t>a</a:t>
            </a:r>
            <a:r>
              <a:rPr lang="en-SG" dirty="0"/>
              <a:t>’s Probability of Strategy </a:t>
            </a:r>
            <a:r>
              <a:rPr lang="en-SG" i="1" dirty="0"/>
              <a:t>s</a:t>
            </a:r>
          </a:p>
          <a:p>
            <a:r>
              <a:rPr lang="en-SG" i="1" dirty="0"/>
              <a:t>P </a:t>
            </a:r>
            <a:r>
              <a:rPr lang="en-SG" i="1" baseline="-25000" dirty="0" err="1"/>
              <a:t>unknown,s</a:t>
            </a:r>
            <a:r>
              <a:rPr lang="en-SG" i="1" baseline="-25000" dirty="0"/>
              <a:t> </a:t>
            </a:r>
            <a:r>
              <a:rPr lang="en-SG" i="1" dirty="0"/>
              <a:t>– </a:t>
            </a:r>
            <a:r>
              <a:rPr lang="en-SG" dirty="0"/>
              <a:t>unknown author’s probability for strategy s</a:t>
            </a:r>
          </a:p>
        </p:txBody>
      </p:sp>
      <p:sp>
        <p:nvSpPr>
          <p:cNvPr id="12" name="Rectangle: Rounded Corners 11">
            <a:extLst>
              <a:ext uri="{FF2B5EF4-FFF2-40B4-BE49-F238E27FC236}">
                <a16:creationId xmlns:a16="http://schemas.microsoft.com/office/drawing/2014/main" id="{B8E6CB36-14A8-4FC2-8651-477CBAEA0D68}"/>
              </a:ext>
            </a:extLst>
          </p:cNvPr>
          <p:cNvSpPr/>
          <p:nvPr/>
        </p:nvSpPr>
        <p:spPr>
          <a:xfrm>
            <a:off x="2519238" y="5380320"/>
            <a:ext cx="4287520" cy="130600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TextBox 12">
            <a:extLst>
              <a:ext uri="{FF2B5EF4-FFF2-40B4-BE49-F238E27FC236}">
                <a16:creationId xmlns:a16="http://schemas.microsoft.com/office/drawing/2014/main" id="{997B529B-CA70-4FB7-B265-3888262D2CE4}"/>
              </a:ext>
            </a:extLst>
          </p:cNvPr>
          <p:cNvSpPr txBox="1"/>
          <p:nvPr/>
        </p:nvSpPr>
        <p:spPr>
          <a:xfrm>
            <a:off x="2702118" y="5500229"/>
            <a:ext cx="3921760" cy="1200329"/>
          </a:xfrm>
          <a:prstGeom prst="rect">
            <a:avLst/>
          </a:prstGeom>
          <a:noFill/>
        </p:spPr>
        <p:txBody>
          <a:bodyPr wrap="square" rtlCol="0">
            <a:spAutoFit/>
          </a:bodyPr>
          <a:lstStyle/>
          <a:p>
            <a:r>
              <a:rPr lang="en-SG" b="1" dirty="0"/>
              <a:t>RESULT:</a:t>
            </a:r>
          </a:p>
          <a:p>
            <a:r>
              <a:rPr lang="en-SG" dirty="0"/>
              <a:t>The author with the smallest RMS error was returned as the author of the unknown piece of work</a:t>
            </a:r>
          </a:p>
        </p:txBody>
      </p:sp>
      <p:sp>
        <p:nvSpPr>
          <p:cNvPr id="14" name="Rectangle 13">
            <a:extLst>
              <a:ext uri="{FF2B5EF4-FFF2-40B4-BE49-F238E27FC236}">
                <a16:creationId xmlns:a16="http://schemas.microsoft.com/office/drawing/2014/main" id="{C809544E-CD83-4AD9-A175-372FB24E28B1}"/>
              </a:ext>
            </a:extLst>
          </p:cNvPr>
          <p:cNvSpPr/>
          <p:nvPr/>
        </p:nvSpPr>
        <p:spPr>
          <a:xfrm>
            <a:off x="8188960" y="5429415"/>
            <a:ext cx="3464560" cy="1207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A9A0FE61-3CF9-4EE5-A10E-C707E53AE3D1}"/>
              </a:ext>
            </a:extLst>
          </p:cNvPr>
          <p:cNvSpPr txBox="1"/>
          <p:nvPr/>
        </p:nvSpPr>
        <p:spPr>
          <a:xfrm>
            <a:off x="8361680" y="5463258"/>
            <a:ext cx="2936240" cy="1200329"/>
          </a:xfrm>
          <a:prstGeom prst="rect">
            <a:avLst/>
          </a:prstGeom>
          <a:noFill/>
        </p:spPr>
        <p:txBody>
          <a:bodyPr wrap="square" rtlCol="0">
            <a:spAutoFit/>
          </a:bodyPr>
          <a:lstStyle/>
          <a:p>
            <a:r>
              <a:rPr lang="en-SG" dirty="0">
                <a:solidFill>
                  <a:srgbClr val="FFFFFF"/>
                </a:solidFill>
              </a:rPr>
              <a:t>Model Accuracy: </a:t>
            </a:r>
          </a:p>
          <a:p>
            <a:r>
              <a:rPr lang="en-SG" dirty="0">
                <a:solidFill>
                  <a:srgbClr val="FFFFFF"/>
                </a:solidFill>
              </a:rPr>
              <a:t>The authors for unknown text was predicted with 100% accuracy </a:t>
            </a:r>
          </a:p>
        </p:txBody>
      </p:sp>
      <p:sp>
        <p:nvSpPr>
          <p:cNvPr id="17" name="TextBox 16">
            <a:extLst>
              <a:ext uri="{FF2B5EF4-FFF2-40B4-BE49-F238E27FC236}">
                <a16:creationId xmlns:a16="http://schemas.microsoft.com/office/drawing/2014/main" id="{531F39DC-CEF4-4E7A-B8CE-18AE11115397}"/>
              </a:ext>
            </a:extLst>
          </p:cNvPr>
          <p:cNvSpPr txBox="1"/>
          <p:nvPr/>
        </p:nvSpPr>
        <p:spPr>
          <a:xfrm>
            <a:off x="0" y="318202"/>
            <a:ext cx="12192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SG" sz="2400" dirty="0"/>
              <a:t>PREDICTING THE AUTHOR OF AN UNKNOWN ARTICLE</a:t>
            </a:r>
          </a:p>
        </p:txBody>
      </p:sp>
    </p:spTree>
    <p:extLst>
      <p:ext uri="{BB962C8B-B14F-4D97-AF65-F5344CB8AC3E}">
        <p14:creationId xmlns:p14="http://schemas.microsoft.com/office/powerpoint/2010/main" val="248596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2097</TotalTime>
  <Words>1067</Words>
  <Application>Microsoft Office PowerPoint</Application>
  <PresentationFormat>Widescreen</PresentationFormat>
  <Paragraphs>143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Narrow</vt:lpstr>
      <vt:lpstr>Calibri</vt:lpstr>
      <vt:lpstr>Corbel</vt:lpstr>
      <vt:lpstr>Wingdings 2</vt:lpstr>
      <vt:lpstr>Frame</vt:lpstr>
      <vt:lpstr>FROM SENTIMENT ANALYSIS TO PERSUASION ANALYSIS</vt:lpstr>
      <vt:lpstr>DEFINITIONS</vt:lpstr>
      <vt:lpstr>PowerPoint Presentation</vt:lpstr>
      <vt:lpstr>PowerPoint Presentation</vt:lpstr>
      <vt:lpstr>Process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SENTIMENT MINING TO PERSUASION ANALYSIS</dc:title>
  <dc:creator>Abhinaya Murugesan</dc:creator>
  <cp:lastModifiedBy>Abhinaya Murugesan</cp:lastModifiedBy>
  <cp:revision>145</cp:revision>
  <dcterms:created xsi:type="dcterms:W3CDTF">2017-11-03T15:33:45Z</dcterms:created>
  <dcterms:modified xsi:type="dcterms:W3CDTF">2017-11-08T14:14:46Z</dcterms:modified>
</cp:coreProperties>
</file>