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9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D722-9AD5-49F3-971C-629FA57AEF82}" type="datetimeFigureOut">
              <a:rPr lang="en-IN" smtClean="0"/>
              <a:t>27-08-2017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7CCC-68C2-4AA1-9FD7-2FD61D410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54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D722-9AD5-49F3-971C-629FA57AEF82}" type="datetimeFigureOut">
              <a:rPr lang="en-IN" smtClean="0"/>
              <a:t>27-08-2017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7CCC-68C2-4AA1-9FD7-2FD61D410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61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D722-9AD5-49F3-971C-629FA57AEF82}" type="datetimeFigureOut">
              <a:rPr lang="en-IN" smtClean="0"/>
              <a:t>27-08-2017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7CCC-68C2-4AA1-9FD7-2FD61D410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32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D722-9AD5-49F3-971C-629FA57AEF82}" type="datetimeFigureOut">
              <a:rPr lang="en-IN" smtClean="0"/>
              <a:t>27-08-2017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7CCC-68C2-4AA1-9FD7-2FD61D410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04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D722-9AD5-49F3-971C-629FA57AEF82}" type="datetimeFigureOut">
              <a:rPr lang="en-IN" smtClean="0"/>
              <a:t>27-08-2017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7CCC-68C2-4AA1-9FD7-2FD61D410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67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D722-9AD5-49F3-971C-629FA57AEF82}" type="datetimeFigureOut">
              <a:rPr lang="en-IN" smtClean="0"/>
              <a:t>27-08-2017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7CCC-68C2-4AA1-9FD7-2FD61D410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43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D722-9AD5-49F3-971C-629FA57AEF82}" type="datetimeFigureOut">
              <a:rPr lang="en-IN" smtClean="0"/>
              <a:t>27-08-2017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7CCC-68C2-4AA1-9FD7-2FD61D410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0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D722-9AD5-49F3-971C-629FA57AEF82}" type="datetimeFigureOut">
              <a:rPr lang="en-IN" smtClean="0"/>
              <a:t>27-08-2017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7CCC-68C2-4AA1-9FD7-2FD61D410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7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D722-9AD5-49F3-971C-629FA57AEF82}" type="datetimeFigureOut">
              <a:rPr lang="en-IN" smtClean="0"/>
              <a:t>27-08-2017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7CCC-68C2-4AA1-9FD7-2FD61D410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9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D722-9AD5-49F3-971C-629FA57AEF82}" type="datetimeFigureOut">
              <a:rPr lang="en-IN" smtClean="0"/>
              <a:t>27-08-2017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7CCC-68C2-4AA1-9FD7-2FD61D410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88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D722-9AD5-49F3-971C-629FA57AEF82}" type="datetimeFigureOut">
              <a:rPr lang="en-IN" smtClean="0"/>
              <a:t>27-08-2017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7CCC-68C2-4AA1-9FD7-2FD61D410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72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506D722-9AD5-49F3-971C-629FA57AEF82}" type="datetimeFigureOut">
              <a:rPr lang="en-IN" smtClean="0"/>
              <a:t>27-08-2017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9597CCC-68C2-4AA1-9FD7-2FD61D410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74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Tailored Reviews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Optimizing Website Reviews to produce the most fruitful insights.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326880" y="2926080"/>
            <a:ext cx="2651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/>
              <a:t>Team of</a:t>
            </a:r>
          </a:p>
          <a:p>
            <a:pPr algn="just"/>
            <a:endParaRPr lang="en-IN" dirty="0"/>
          </a:p>
          <a:p>
            <a:pPr marL="285750" indent="-285750" algn="just">
              <a:buFontTx/>
              <a:buChar char="-"/>
            </a:pPr>
            <a:r>
              <a:rPr lang="en-IN" dirty="0" err="1" smtClean="0"/>
              <a:t>Vignesh</a:t>
            </a:r>
            <a:r>
              <a:rPr lang="en-IN" dirty="0" smtClean="0"/>
              <a:t> Srinivasan</a:t>
            </a:r>
          </a:p>
          <a:p>
            <a:pPr marL="285750" indent="-285750" algn="just">
              <a:buFontTx/>
              <a:buChar char="-"/>
            </a:pPr>
            <a:endParaRPr lang="en-IN" dirty="0"/>
          </a:p>
          <a:p>
            <a:pPr marL="285750" indent="-285750" algn="just">
              <a:buFontTx/>
              <a:buChar char="-"/>
            </a:pPr>
            <a:r>
              <a:rPr lang="en-IN" dirty="0" smtClean="0"/>
              <a:t>Shobhit </a:t>
            </a:r>
            <a:r>
              <a:rPr lang="en-IN" dirty="0" err="1" smtClean="0"/>
              <a:t>Jaipurkar</a:t>
            </a:r>
            <a:endParaRPr lang="en-IN" dirty="0" smtClean="0"/>
          </a:p>
          <a:p>
            <a:pPr marL="285750" indent="-285750" algn="just">
              <a:buFontTx/>
              <a:buChar char="-"/>
            </a:pPr>
            <a:endParaRPr lang="en-IN" dirty="0" smtClean="0"/>
          </a:p>
          <a:p>
            <a:pPr marL="285750" indent="-285750" algn="just">
              <a:buFontTx/>
              <a:buChar char="-"/>
            </a:pPr>
            <a:r>
              <a:rPr lang="en-IN" dirty="0" err="1" smtClean="0"/>
              <a:t>Naitik</a:t>
            </a:r>
            <a:r>
              <a:rPr lang="en-IN" dirty="0" smtClean="0"/>
              <a:t> Shukla </a:t>
            </a:r>
          </a:p>
          <a:p>
            <a:pPr marL="285750" indent="-285750" algn="just">
              <a:buFontTx/>
              <a:buChar char="-"/>
            </a:pPr>
            <a:endParaRPr lang="en-IN" dirty="0"/>
          </a:p>
          <a:p>
            <a:pPr marL="285750" indent="-285750" algn="just">
              <a:buFontTx/>
              <a:buChar char="-"/>
            </a:pPr>
            <a:r>
              <a:rPr lang="en-IN" dirty="0" err="1" smtClean="0"/>
              <a:t>Navneet</a:t>
            </a:r>
            <a:r>
              <a:rPr lang="en-IN" dirty="0" smtClean="0"/>
              <a:t> </a:t>
            </a:r>
            <a:r>
              <a:rPr lang="en-IN" dirty="0" err="1" smtClean="0"/>
              <a:t>Goswami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590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Limitations &amp; Assumptions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Assumed that our end-user is already a member of TripAdvisor.com with an updated profile.</a:t>
            </a:r>
          </a:p>
          <a:p>
            <a:endParaRPr lang="en-IN" dirty="0"/>
          </a:p>
          <a:p>
            <a:r>
              <a:rPr lang="en-IN" dirty="0" smtClean="0"/>
              <a:t>Scope of the Tailored Reviews currently covers only Universal Studios, Singapore.</a:t>
            </a:r>
          </a:p>
          <a:p>
            <a:endParaRPr lang="en-IN" dirty="0"/>
          </a:p>
          <a:p>
            <a:r>
              <a:rPr lang="en-IN" dirty="0" smtClean="0"/>
              <a:t>Sentiment of Review is ignored and reviews are judged based solely on Credibility and Similarity.</a:t>
            </a:r>
          </a:p>
          <a:p>
            <a:endParaRPr lang="en-IN" dirty="0"/>
          </a:p>
          <a:p>
            <a:r>
              <a:rPr lang="en-IN" dirty="0" smtClean="0"/>
              <a:t>Normalized values for calculation of CS and SQ incorporate a top limit for the data categories, which may exceed for some users.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851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Unlocks the true potential of peer-to-peer suggestions.</a:t>
            </a:r>
          </a:p>
          <a:p>
            <a:endParaRPr lang="en-IN" dirty="0"/>
          </a:p>
          <a:p>
            <a:r>
              <a:rPr lang="en-IN" dirty="0" smtClean="0"/>
              <a:t>Credibility Score and Similarity Quotient will match you with better suggestions, and will get better as system scales.</a:t>
            </a:r>
          </a:p>
          <a:p>
            <a:endParaRPr lang="en-IN" dirty="0"/>
          </a:p>
          <a:p>
            <a:r>
              <a:rPr lang="en-IN" dirty="0" smtClean="0"/>
              <a:t>Businesses are able to predict visiting trends and reward diligent reviewers/influencers with elusive offers.</a:t>
            </a:r>
          </a:p>
          <a:p>
            <a:endParaRPr lang="en-IN" dirty="0"/>
          </a:p>
          <a:p>
            <a:r>
              <a:rPr lang="en-IN" i="1" dirty="0" smtClean="0">
                <a:solidFill>
                  <a:srgbClr val="FF0000"/>
                </a:solidFill>
              </a:rPr>
              <a:t>Cons: Increase in amount of website loading time</a:t>
            </a:r>
            <a:endParaRPr lang="en-IN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14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 low-level implementation of our proposed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92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Questions?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082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Business Goals</a:t>
            </a:r>
          </a:p>
          <a:p>
            <a:r>
              <a:rPr lang="en-IN" dirty="0" smtClean="0"/>
              <a:t>Gathering Data</a:t>
            </a:r>
          </a:p>
          <a:p>
            <a:r>
              <a:rPr lang="en-IN" dirty="0" smtClean="0"/>
              <a:t>Schema Design</a:t>
            </a:r>
          </a:p>
          <a:p>
            <a:r>
              <a:rPr lang="en-IN" dirty="0" smtClean="0"/>
              <a:t>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63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Problem Statement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782" y="648348"/>
            <a:ext cx="8398482" cy="2314307"/>
          </a:xfrm>
        </p:spPr>
      </p:pic>
      <p:sp>
        <p:nvSpPr>
          <p:cNvPr id="5" name="Rectangle 4"/>
          <p:cNvSpPr/>
          <p:nvPr/>
        </p:nvSpPr>
        <p:spPr>
          <a:xfrm>
            <a:off x="4443984" y="1252728"/>
            <a:ext cx="1810512" cy="2377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773884" y="877823"/>
            <a:ext cx="1115568" cy="24601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650992" y="877823"/>
            <a:ext cx="841248" cy="2460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621024" y="2651760"/>
            <a:ext cx="8110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 smtClean="0"/>
              <a:t>Overall Rating of a place doesn’t count for much as it can be easily manipulated with dummy votes. Hence, Customer Reviews are the truest form of </a:t>
            </a:r>
            <a:r>
              <a:rPr lang="en-IN" dirty="0" err="1" smtClean="0"/>
              <a:t>reccomendations</a:t>
            </a:r>
            <a:r>
              <a:rPr lang="en-IN" dirty="0" smtClean="0"/>
              <a:t>.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 smtClean="0"/>
              <a:t>However, reviews </a:t>
            </a:r>
            <a:r>
              <a:rPr lang="en-IN" dirty="0"/>
              <a:t>are not a one-size-fits-all reflection of a place. They are highly subjective.</a:t>
            </a:r>
          </a:p>
          <a:p>
            <a:pPr marL="285750" indent="-285750">
              <a:buFontTx/>
              <a:buChar char="-"/>
            </a:pPr>
            <a:endParaRPr lang="en-IN" dirty="0" smtClean="0"/>
          </a:p>
          <a:p>
            <a:pPr marL="285750" indent="-285750">
              <a:buFontTx/>
              <a:buChar char="-"/>
            </a:pPr>
            <a:r>
              <a:rPr lang="en-IN" dirty="0" smtClean="0"/>
              <a:t>Many important factors such as </a:t>
            </a:r>
            <a:r>
              <a:rPr lang="en-IN" b="1" dirty="0" err="1" smtClean="0"/>
              <a:t>Recency</a:t>
            </a:r>
            <a:r>
              <a:rPr lang="en-IN" dirty="0" smtClean="0"/>
              <a:t>, </a:t>
            </a:r>
            <a:r>
              <a:rPr lang="en-IN" b="1" dirty="0" smtClean="0"/>
              <a:t>Profile Similarity</a:t>
            </a:r>
            <a:r>
              <a:rPr lang="en-IN" dirty="0" smtClean="0"/>
              <a:t> and </a:t>
            </a:r>
            <a:r>
              <a:rPr lang="en-IN" b="1" dirty="0" smtClean="0"/>
              <a:t>Credibility</a:t>
            </a:r>
            <a:r>
              <a:rPr lang="en-IN" dirty="0" smtClean="0"/>
              <a:t> are often ignored.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888224" y="4882896"/>
            <a:ext cx="1694688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973056" y="4916423"/>
            <a:ext cx="1115568" cy="24601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992112" y="4898135"/>
            <a:ext cx="841248" cy="2460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67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5736" y="1676885"/>
            <a:ext cx="1526876" cy="614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Information</a:t>
            </a:r>
          </a:p>
          <a:p>
            <a:pPr algn="ctr"/>
            <a:r>
              <a:rPr lang="en-IN" dirty="0" smtClean="0"/>
              <a:t>Database</a:t>
            </a:r>
            <a:endParaRPr lang="en-IN" dirty="0"/>
          </a:p>
        </p:txBody>
      </p:sp>
      <p:pic>
        <p:nvPicPr>
          <p:cNvPr id="2050" name="Picture 2" descr="Image result for us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514" y="4181921"/>
            <a:ext cx="207897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crowd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043" y="1328461"/>
            <a:ext cx="2175563" cy="166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680993" y="3838755"/>
            <a:ext cx="1880013" cy="343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 Information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429664" y="2730454"/>
            <a:ext cx="1639019" cy="840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Selection Algorithm</a:t>
            </a:r>
            <a:endParaRPr lang="en-IN" dirty="0"/>
          </a:p>
        </p:txBody>
      </p:sp>
      <p:sp>
        <p:nvSpPr>
          <p:cNvPr id="7" name="Up-Down Arrow 6"/>
          <p:cNvSpPr/>
          <p:nvPr/>
        </p:nvSpPr>
        <p:spPr>
          <a:xfrm>
            <a:off x="5132717" y="2291251"/>
            <a:ext cx="250166" cy="439203"/>
          </a:xfrm>
          <a:prstGeom prst="upDownArrow">
            <a:avLst>
              <a:gd name="adj1" fmla="val 36206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eft-Up Arrow 7"/>
          <p:cNvSpPr/>
          <p:nvPr/>
        </p:nvSpPr>
        <p:spPr>
          <a:xfrm rot="10800000" flipH="1">
            <a:off x="6068683" y="2997873"/>
            <a:ext cx="4722962" cy="840882"/>
          </a:xfrm>
          <a:prstGeom prst="leftUpArrow">
            <a:avLst>
              <a:gd name="adj1" fmla="val 8079"/>
              <a:gd name="adj2" fmla="val 12611"/>
              <a:gd name="adj3" fmla="val 2197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ight Arrow 8"/>
          <p:cNvSpPr/>
          <p:nvPr/>
        </p:nvSpPr>
        <p:spPr>
          <a:xfrm>
            <a:off x="3589606" y="1984068"/>
            <a:ext cx="896130" cy="1790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Up-Down Arrow 11"/>
          <p:cNvSpPr/>
          <p:nvPr/>
        </p:nvSpPr>
        <p:spPr>
          <a:xfrm>
            <a:off x="5055079" y="3582387"/>
            <a:ext cx="405441" cy="1041372"/>
          </a:xfrm>
          <a:prstGeom prst="upDownArrow">
            <a:avLst>
              <a:gd name="adj1" fmla="val 32979"/>
              <a:gd name="adj2" fmla="val 4361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Bent-Up Arrow 12"/>
          <p:cNvSpPr/>
          <p:nvPr/>
        </p:nvSpPr>
        <p:spPr>
          <a:xfrm rot="10800000">
            <a:off x="2449902" y="3939396"/>
            <a:ext cx="2780582" cy="724619"/>
          </a:xfrm>
          <a:prstGeom prst="bentUpArrow">
            <a:avLst>
              <a:gd name="adj1" fmla="val 15476"/>
              <a:gd name="adj2" fmla="val 25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Bent-Up Arrow 15"/>
          <p:cNvSpPr/>
          <p:nvPr/>
        </p:nvSpPr>
        <p:spPr>
          <a:xfrm rot="10800000" flipH="1">
            <a:off x="5283319" y="3939397"/>
            <a:ext cx="2169903" cy="724619"/>
          </a:xfrm>
          <a:prstGeom prst="bentUpArrow">
            <a:avLst>
              <a:gd name="adj1" fmla="val 15476"/>
              <a:gd name="adj2" fmla="val 25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7" name="Group 16"/>
          <p:cNvGrpSpPr/>
          <p:nvPr/>
        </p:nvGrpSpPr>
        <p:grpSpPr>
          <a:xfrm>
            <a:off x="6637308" y="4664015"/>
            <a:ext cx="2016420" cy="2038709"/>
            <a:chOff x="6637308" y="4664016"/>
            <a:chExt cx="1505307" cy="1633266"/>
          </a:xfrm>
        </p:grpSpPr>
        <p:sp>
          <p:nvSpPr>
            <p:cNvPr id="18" name="Rectangle 17"/>
            <p:cNvSpPr/>
            <p:nvPr/>
          </p:nvSpPr>
          <p:spPr>
            <a:xfrm flipH="1">
              <a:off x="6637308" y="4664016"/>
              <a:ext cx="1130819" cy="1317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 flipH="1">
              <a:off x="6802523" y="4821710"/>
              <a:ext cx="1130819" cy="1317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 flipH="1">
              <a:off x="7011796" y="4979403"/>
              <a:ext cx="1130819" cy="1317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3 Most Credible Reviews For X</a:t>
              </a:r>
              <a:endParaRPr lang="en-IN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4487175" y="4634012"/>
            <a:ext cx="1639019" cy="2068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r>
              <a:rPr lang="en-IN" dirty="0" smtClean="0"/>
              <a:t>Similar-User Suggested Restaurant</a:t>
            </a:r>
            <a:endParaRPr lang="en-IN" dirty="0"/>
          </a:p>
        </p:txBody>
      </p:sp>
      <p:pic>
        <p:nvPicPr>
          <p:cNvPr id="2058" name="Picture 10" descr="Image result for restaurant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165" y="4663651"/>
            <a:ext cx="1081541" cy="108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1136505" y="4667507"/>
            <a:ext cx="3012506" cy="1405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Similar-User Suggested Attractions</a:t>
            </a:r>
            <a:endParaRPr lang="en-IN" dirty="0"/>
          </a:p>
        </p:txBody>
      </p:sp>
      <p:pic>
        <p:nvPicPr>
          <p:cNvPr id="2060" name="Picture 12" descr="Image result for attraction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945" y="4747624"/>
            <a:ext cx="1297514" cy="7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6925994" y="2434414"/>
            <a:ext cx="328192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 want to go to X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68" name="Picture 20" descr="http://www.icons101.com/icons/20/Flat_Round_by_Roundicons/128/Smil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126" y="4582278"/>
            <a:ext cx="935745" cy="93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-1" y="0"/>
            <a:ext cx="12192001" cy="719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 smtClean="0"/>
              <a:t>Basic Flowchart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88272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Gathering the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9"/>
            <a:ext cx="7315200" cy="1616245"/>
          </a:xfrm>
        </p:spPr>
        <p:txBody>
          <a:bodyPr/>
          <a:lstStyle/>
          <a:p>
            <a:r>
              <a:rPr lang="en-IN" dirty="0" smtClean="0"/>
              <a:t>Review and Customer Data is gathering by scraping TripAdvisor.com</a:t>
            </a:r>
          </a:p>
          <a:p>
            <a:endParaRPr lang="en-IN" dirty="0"/>
          </a:p>
          <a:p>
            <a:r>
              <a:rPr lang="en-IN" dirty="0" smtClean="0"/>
              <a:t>Data considered as relevant fields are shown below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390" y="2480354"/>
            <a:ext cx="7520078" cy="34994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348" y="2568782"/>
            <a:ext cx="6020109" cy="34389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245" y="2568782"/>
            <a:ext cx="5305245" cy="34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Web-Scraping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6191" y="4609358"/>
            <a:ext cx="1410089" cy="774393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5-6 hours </a:t>
            </a:r>
            <a:r>
              <a:rPr lang="en-IN" dirty="0" smtClean="0"/>
              <a:t>to scrape</a:t>
            </a:r>
            <a:endParaRPr lang="en-IN" dirty="0"/>
          </a:p>
        </p:txBody>
      </p:sp>
      <p:pic>
        <p:nvPicPr>
          <p:cNvPr id="1028" name="Picture 4" descr="Take Note School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347" y="864108"/>
            <a:ext cx="1948462" cy="206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849820" y="1869082"/>
            <a:ext cx="3280610" cy="1394599"/>
            <a:chOff x="6849820" y="1869082"/>
            <a:chExt cx="3280610" cy="1394599"/>
          </a:xfrm>
        </p:grpSpPr>
        <p:pic>
          <p:nvPicPr>
            <p:cNvPr id="11" name="Picture 10" descr="Image result for profile clipart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3299" l="0" r="4904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684" t="-272" r="52846" b="54668"/>
            <a:stretch/>
          </p:blipFill>
          <p:spPr bwMode="auto">
            <a:xfrm>
              <a:off x="8129401" y="1869082"/>
              <a:ext cx="2001029" cy="1388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Image result for profile clipart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3299" l="0" r="4904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684" t="-272" r="52846" b="54668"/>
            <a:stretch/>
          </p:blipFill>
          <p:spPr bwMode="auto">
            <a:xfrm>
              <a:off x="6849820" y="1874828"/>
              <a:ext cx="2001029" cy="1388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8172466" y="3102667"/>
            <a:ext cx="3035516" cy="3168583"/>
            <a:chOff x="6559328" y="3102667"/>
            <a:chExt cx="3035516" cy="3168583"/>
          </a:xfrm>
        </p:grpSpPr>
        <p:pic>
          <p:nvPicPr>
            <p:cNvPr id="1036" name="Picture 12" descr="Image result for review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0437" y="3102667"/>
              <a:ext cx="2659655" cy="2659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6559328" y="4192442"/>
              <a:ext cx="3035516" cy="2078808"/>
              <a:chOff x="6559328" y="4192442"/>
              <a:chExt cx="3035516" cy="2078808"/>
            </a:xfrm>
          </p:grpSpPr>
          <p:pic>
            <p:nvPicPr>
              <p:cNvPr id="17" name="Picture 12" descr="Image result for review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9328" y="4192442"/>
                <a:ext cx="1661891" cy="16618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2" descr="Image result for review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32953" y="4609358"/>
                <a:ext cx="1661891" cy="16618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038" name="Picture 14" descr="Image result for clock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161" y="3976429"/>
            <a:ext cx="1619233" cy="161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"/>
          <p:cNvSpPr txBox="1">
            <a:spLocks/>
          </p:cNvSpPr>
          <p:nvPr/>
        </p:nvSpPr>
        <p:spPr>
          <a:xfrm>
            <a:off x="8172466" y="3128524"/>
            <a:ext cx="2784938" cy="774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Over </a:t>
            </a:r>
            <a:r>
              <a:rPr lang="en-IN" dirty="0" smtClean="0">
                <a:solidFill>
                  <a:srgbClr val="92D050"/>
                </a:solidFill>
              </a:rPr>
              <a:t>30,000</a:t>
            </a:r>
            <a:r>
              <a:rPr lang="en-IN" dirty="0" smtClean="0"/>
              <a:t> Reviews</a:t>
            </a:r>
            <a:endParaRPr lang="en-IN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5781339" y="1130046"/>
            <a:ext cx="5562397" cy="774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~</a:t>
            </a:r>
            <a:r>
              <a:rPr lang="en-IN" dirty="0" smtClean="0">
                <a:solidFill>
                  <a:srgbClr val="FF0000"/>
                </a:solidFill>
              </a:rPr>
              <a:t>1,100</a:t>
            </a:r>
            <a:r>
              <a:rPr lang="en-IN" dirty="0" smtClean="0"/>
              <a:t> Pages Scraped with close to 1000 profiles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6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Description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Web Scraping program would create 3 different txt files with all the data necessary. </a:t>
            </a:r>
          </a:p>
          <a:p>
            <a:endParaRPr lang="en-IN" dirty="0"/>
          </a:p>
          <a:p>
            <a:r>
              <a:rPr lang="en-IN" dirty="0" smtClean="0"/>
              <a:t>In addition to the several columns shown earlier, we derived two new variables necessary for optimizing the reviews.</a:t>
            </a:r>
          </a:p>
          <a:p>
            <a:endParaRPr lang="en-IN" dirty="0"/>
          </a:p>
          <a:p>
            <a:r>
              <a:rPr lang="en-IN" dirty="0" smtClean="0"/>
              <a:t>The Credibility Score assesses and quantizes the level of the reviewer’s credibility based on Contributor Level, Date of Joining, No. of Helpful reviews, Cities Visited and Total No. of Reviews.</a:t>
            </a:r>
          </a:p>
          <a:p>
            <a:endParaRPr lang="en-IN" dirty="0"/>
          </a:p>
          <a:p>
            <a:r>
              <a:rPr lang="en-IN" dirty="0" smtClean="0"/>
              <a:t>The Similarity Quotient assesses the degree </a:t>
            </a:r>
            <a:r>
              <a:rPr lang="en-IN" dirty="0" err="1" smtClean="0"/>
              <a:t>upto</a:t>
            </a:r>
            <a:r>
              <a:rPr lang="en-IN" dirty="0" smtClean="0"/>
              <a:t> which the reviewer shares a similarity with the end-user. This is based on the Reviewers’ From Location, Travel Style and Places Visited.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063040" y="3424687"/>
            <a:ext cx="750498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Consolas" panose="020B0609020204030204" pitchFamily="49" charset="0"/>
              </a:rPr>
              <a:t>CS = 0.4(CL) + 0.175(Contributions) + 0.25(Helpful) + 		  		0.125(Cities Visited) + 	0.05(Date of Joining)</a:t>
            </a:r>
          </a:p>
          <a:p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63040" y="4781662"/>
            <a:ext cx="7502108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Consolas" panose="020B0609020204030204" pitchFamily="49" charset="0"/>
              </a:rPr>
              <a:t>SQ = 0.2(From Location) + 0.5(Travel Style) + 0.3(Cities Visited)</a:t>
            </a:r>
          </a:p>
          <a:p>
            <a:endParaRPr lang="en-IN" sz="1600" dirty="0">
              <a:latin typeface="Consolas" panose="020B0609020204030204" pitchFamily="49" charset="0"/>
            </a:endParaRPr>
          </a:p>
          <a:p>
            <a:endParaRPr lang="en-IN" sz="1600" dirty="0" smtClean="0">
              <a:latin typeface="Consolas" panose="020B0609020204030204" pitchFamily="49" charset="0"/>
            </a:endParaRPr>
          </a:p>
          <a:p>
            <a:endParaRPr lang="en-I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0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Schema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Used MongoDB to arrange the messy data into an easily consumable form</a:t>
            </a:r>
          </a:p>
          <a:p>
            <a:endParaRPr lang="en-IN" dirty="0"/>
          </a:p>
          <a:p>
            <a:r>
              <a:rPr lang="en-IN" dirty="0" smtClean="0"/>
              <a:t>Relationships between data vary from table to table. It is a hybrid between Embedded Relationships and Referential Relationships.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27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Schema Overview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166" y="432794"/>
            <a:ext cx="6138993" cy="596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1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2515</TotalTime>
  <Words>460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Consolas</vt:lpstr>
      <vt:lpstr>Corbel</vt:lpstr>
      <vt:lpstr>Wingdings 2</vt:lpstr>
      <vt:lpstr>Frame</vt:lpstr>
      <vt:lpstr>Tailored Reviews</vt:lpstr>
      <vt:lpstr>Contents</vt:lpstr>
      <vt:lpstr>The Problem Statement</vt:lpstr>
      <vt:lpstr>PowerPoint Presentation</vt:lpstr>
      <vt:lpstr>Gathering the Data</vt:lpstr>
      <vt:lpstr>Web-Scraping</vt:lpstr>
      <vt:lpstr>Data Description</vt:lpstr>
      <vt:lpstr>Schema Design</vt:lpstr>
      <vt:lpstr>Schema Overview</vt:lpstr>
      <vt:lpstr>Limitations &amp; Assumptions</vt:lpstr>
      <vt:lpstr>Benefits</vt:lpstr>
      <vt:lpstr>Demo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Shobhit</dc:creator>
  <cp:lastModifiedBy>Shobhit</cp:lastModifiedBy>
  <cp:revision>24</cp:revision>
  <dcterms:created xsi:type="dcterms:W3CDTF">2017-08-26T04:28:59Z</dcterms:created>
  <dcterms:modified xsi:type="dcterms:W3CDTF">2017-08-28T01:31:08Z</dcterms:modified>
</cp:coreProperties>
</file>