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2" r:id="rId15"/>
    <p:sldId id="274" r:id="rId16"/>
    <p:sldId id="270" r:id="rId17"/>
    <p:sldId id="273"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51DEC-660E-642F-390F-072B9E5E5E6B}" v="34" dt="2024-04-20T10:59:59.671"/>
    <p1510:client id="{28A52B20-7A5B-D70E-8674-5A5EA4AC4A4C}" v="599" dt="2024-04-21T04:45:00.256"/>
    <p1510:client id="{7AA8003C-756C-7854-9086-2A03BDEC0B68}" v="644" dt="2024-04-20T10:02:03.8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9.xml.rels><?xml version="1.0" encoding="UTF-8" standalone="yes"?>
<Relationships xmlns="http://schemas.openxmlformats.org/package/2006/relationships"><Relationship Id="rId1" Type="http://schemas.openxmlformats.org/officeDocument/2006/relationships/hyperlink" Target="https://github.com/Vicomtech/hate-speech-dataset/tree/master"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9.xml.rels><?xml version="1.0" encoding="UTF-8" standalone="yes"?>
<Relationships xmlns="http://schemas.openxmlformats.org/package/2006/relationships"><Relationship Id="rId1" Type="http://schemas.openxmlformats.org/officeDocument/2006/relationships/hyperlink" Target="https://github.com/Vicomtech/hate-speech-dataset/tree/master"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A2D5B-8A03-4C6C-B372-B18DEBD6C2FB}"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9D4C22C6-300C-4DA0-92A3-B38D16536160}">
      <dgm:prSet/>
      <dgm:spPr/>
      <dgm:t>
        <a:bodyPr/>
        <a:lstStyle/>
        <a:p>
          <a:r>
            <a:rPr lang="en-US" b="1"/>
            <a:t>Problem</a:t>
          </a:r>
          <a:r>
            <a:rPr lang="en-US"/>
            <a:t>: The growing presence of online hate speech and abusive language on social media and online platforms is a significant issue that affects the quality of online discourse and interactions.</a:t>
          </a:r>
        </a:p>
      </dgm:t>
    </dgm:pt>
    <dgm:pt modelId="{D081D141-3A06-4449-B3E1-B5ACCE87ED42}" type="parTrans" cxnId="{05A7DA0F-5D3B-4653-94CF-6DCED3643668}">
      <dgm:prSet/>
      <dgm:spPr/>
      <dgm:t>
        <a:bodyPr/>
        <a:lstStyle/>
        <a:p>
          <a:endParaRPr lang="en-US"/>
        </a:p>
      </dgm:t>
    </dgm:pt>
    <dgm:pt modelId="{4FCC13A1-54F0-4592-B900-7A6B17D6A33F}" type="sibTrans" cxnId="{05A7DA0F-5D3B-4653-94CF-6DCED3643668}">
      <dgm:prSet/>
      <dgm:spPr/>
      <dgm:t>
        <a:bodyPr/>
        <a:lstStyle/>
        <a:p>
          <a:endParaRPr lang="en-US"/>
        </a:p>
      </dgm:t>
    </dgm:pt>
    <dgm:pt modelId="{D536FA73-6DA8-4949-807F-39A62C511A92}">
      <dgm:prSet/>
      <dgm:spPr/>
      <dgm:t>
        <a:bodyPr/>
        <a:lstStyle/>
        <a:p>
          <a:r>
            <a:rPr lang="en-US" b="1"/>
            <a:t>Impact</a:t>
          </a:r>
          <a:r>
            <a:rPr lang="en-US"/>
            <a:t>: Online hate speech can lead to cyberbullying, harassment, and toxicity, creating an unwelcoming environment for users and hindering constructive conversations and civic participation.</a:t>
          </a:r>
        </a:p>
      </dgm:t>
    </dgm:pt>
    <dgm:pt modelId="{C5FA6F20-0502-4DAE-80BC-9E12BD076F25}" type="parTrans" cxnId="{0D4D67F8-5A65-4EE0-BC81-EFC6A8713BC6}">
      <dgm:prSet/>
      <dgm:spPr/>
      <dgm:t>
        <a:bodyPr/>
        <a:lstStyle/>
        <a:p>
          <a:endParaRPr lang="en-US"/>
        </a:p>
      </dgm:t>
    </dgm:pt>
    <dgm:pt modelId="{2547B833-348C-4BA3-9594-2431D7EB1234}" type="sibTrans" cxnId="{0D4D67F8-5A65-4EE0-BC81-EFC6A8713BC6}">
      <dgm:prSet/>
      <dgm:spPr/>
      <dgm:t>
        <a:bodyPr/>
        <a:lstStyle/>
        <a:p>
          <a:endParaRPr lang="en-US"/>
        </a:p>
      </dgm:t>
    </dgm:pt>
    <dgm:pt modelId="{0B8F2650-BDDB-456D-85BD-A368EBF56132}">
      <dgm:prSet/>
      <dgm:spPr/>
      <dgm:t>
        <a:bodyPr/>
        <a:lstStyle/>
        <a:p>
          <a:r>
            <a:rPr lang="en-US" b="1"/>
            <a:t>NLP Community:</a:t>
          </a:r>
          <a:r>
            <a:rPr lang="en-US"/>
            <a:t> With its focus on computational analysis of language, the NLP community has the potential to make a significant impact on addressing the problem of online hate speech and abusive language.</a:t>
          </a:r>
        </a:p>
      </dgm:t>
    </dgm:pt>
    <dgm:pt modelId="{34369795-76E6-4C77-A043-3A2C4B713928}" type="parTrans" cxnId="{7AFEB47F-8296-429D-9D62-FCDB0A62CC73}">
      <dgm:prSet/>
      <dgm:spPr/>
      <dgm:t>
        <a:bodyPr/>
        <a:lstStyle/>
        <a:p>
          <a:endParaRPr lang="en-US"/>
        </a:p>
      </dgm:t>
    </dgm:pt>
    <dgm:pt modelId="{3704106D-8F88-483B-A05A-757B419A0968}" type="sibTrans" cxnId="{7AFEB47F-8296-429D-9D62-FCDB0A62CC73}">
      <dgm:prSet/>
      <dgm:spPr/>
      <dgm:t>
        <a:bodyPr/>
        <a:lstStyle/>
        <a:p>
          <a:endParaRPr lang="en-US"/>
        </a:p>
      </dgm:t>
    </dgm:pt>
    <dgm:pt modelId="{49771E9B-3810-4E92-8AB4-DAFCE2191A6A}" type="pres">
      <dgm:prSet presAssocID="{96FA2D5B-8A03-4C6C-B372-B18DEBD6C2FB}" presName="vert0" presStyleCnt="0">
        <dgm:presLayoutVars>
          <dgm:dir/>
          <dgm:animOne val="branch"/>
          <dgm:animLvl val="lvl"/>
        </dgm:presLayoutVars>
      </dgm:prSet>
      <dgm:spPr/>
    </dgm:pt>
    <dgm:pt modelId="{5A78261F-10B5-4445-82A4-0DE5CF1E0DDA}" type="pres">
      <dgm:prSet presAssocID="{9D4C22C6-300C-4DA0-92A3-B38D16536160}" presName="thickLine" presStyleLbl="alignNode1" presStyleIdx="0" presStyleCnt="3"/>
      <dgm:spPr/>
    </dgm:pt>
    <dgm:pt modelId="{03FF8590-634D-444A-B816-F8ABFA7F3CDA}" type="pres">
      <dgm:prSet presAssocID="{9D4C22C6-300C-4DA0-92A3-B38D16536160}" presName="horz1" presStyleCnt="0"/>
      <dgm:spPr/>
    </dgm:pt>
    <dgm:pt modelId="{FCC533A8-031F-4F26-BBA0-20DCB14F621D}" type="pres">
      <dgm:prSet presAssocID="{9D4C22C6-300C-4DA0-92A3-B38D16536160}" presName="tx1" presStyleLbl="revTx" presStyleIdx="0" presStyleCnt="3"/>
      <dgm:spPr/>
    </dgm:pt>
    <dgm:pt modelId="{F6519406-85A4-49EE-8F30-21246A93C2EB}" type="pres">
      <dgm:prSet presAssocID="{9D4C22C6-300C-4DA0-92A3-B38D16536160}" presName="vert1" presStyleCnt="0"/>
      <dgm:spPr/>
    </dgm:pt>
    <dgm:pt modelId="{32581B78-7F3B-4C69-9384-F83A8A6988D7}" type="pres">
      <dgm:prSet presAssocID="{D536FA73-6DA8-4949-807F-39A62C511A92}" presName="thickLine" presStyleLbl="alignNode1" presStyleIdx="1" presStyleCnt="3"/>
      <dgm:spPr/>
    </dgm:pt>
    <dgm:pt modelId="{53789F07-1ACA-4C59-9DA7-1112E6C1C12C}" type="pres">
      <dgm:prSet presAssocID="{D536FA73-6DA8-4949-807F-39A62C511A92}" presName="horz1" presStyleCnt="0"/>
      <dgm:spPr/>
    </dgm:pt>
    <dgm:pt modelId="{8ECA6DE9-FBFC-40B5-AD20-D6D3A8016F48}" type="pres">
      <dgm:prSet presAssocID="{D536FA73-6DA8-4949-807F-39A62C511A92}" presName="tx1" presStyleLbl="revTx" presStyleIdx="1" presStyleCnt="3"/>
      <dgm:spPr/>
    </dgm:pt>
    <dgm:pt modelId="{ABEDF698-9EE2-470B-93E2-B90DE048EF41}" type="pres">
      <dgm:prSet presAssocID="{D536FA73-6DA8-4949-807F-39A62C511A92}" presName="vert1" presStyleCnt="0"/>
      <dgm:spPr/>
    </dgm:pt>
    <dgm:pt modelId="{EA9895AA-A751-4960-85A9-2DD79283F2F4}" type="pres">
      <dgm:prSet presAssocID="{0B8F2650-BDDB-456D-85BD-A368EBF56132}" presName="thickLine" presStyleLbl="alignNode1" presStyleIdx="2" presStyleCnt="3"/>
      <dgm:spPr/>
    </dgm:pt>
    <dgm:pt modelId="{21C60485-24F1-44A4-A98C-E98048A4F536}" type="pres">
      <dgm:prSet presAssocID="{0B8F2650-BDDB-456D-85BD-A368EBF56132}" presName="horz1" presStyleCnt="0"/>
      <dgm:spPr/>
    </dgm:pt>
    <dgm:pt modelId="{3C701DD6-69C5-440A-B4C0-A9A030C7C55F}" type="pres">
      <dgm:prSet presAssocID="{0B8F2650-BDDB-456D-85BD-A368EBF56132}" presName="tx1" presStyleLbl="revTx" presStyleIdx="2" presStyleCnt="3"/>
      <dgm:spPr/>
    </dgm:pt>
    <dgm:pt modelId="{624E8676-60A9-4406-BA8D-77BA96A58967}" type="pres">
      <dgm:prSet presAssocID="{0B8F2650-BDDB-456D-85BD-A368EBF56132}" presName="vert1" presStyleCnt="0"/>
      <dgm:spPr/>
    </dgm:pt>
  </dgm:ptLst>
  <dgm:cxnLst>
    <dgm:cxn modelId="{05A7DA0F-5D3B-4653-94CF-6DCED3643668}" srcId="{96FA2D5B-8A03-4C6C-B372-B18DEBD6C2FB}" destId="{9D4C22C6-300C-4DA0-92A3-B38D16536160}" srcOrd="0" destOrd="0" parTransId="{D081D141-3A06-4449-B3E1-B5ACCE87ED42}" sibTransId="{4FCC13A1-54F0-4592-B900-7A6B17D6A33F}"/>
    <dgm:cxn modelId="{8C01865D-BA82-4BA0-A858-0D3049F79BD1}" type="presOf" srcId="{0B8F2650-BDDB-456D-85BD-A368EBF56132}" destId="{3C701DD6-69C5-440A-B4C0-A9A030C7C55F}" srcOrd="0" destOrd="0" presId="urn:microsoft.com/office/officeart/2008/layout/LinedList"/>
    <dgm:cxn modelId="{FA966D68-2A2A-470B-9CCD-80A31207E59C}" type="presOf" srcId="{D536FA73-6DA8-4949-807F-39A62C511A92}" destId="{8ECA6DE9-FBFC-40B5-AD20-D6D3A8016F48}" srcOrd="0" destOrd="0" presId="urn:microsoft.com/office/officeart/2008/layout/LinedList"/>
    <dgm:cxn modelId="{7AFEB47F-8296-429D-9D62-FCDB0A62CC73}" srcId="{96FA2D5B-8A03-4C6C-B372-B18DEBD6C2FB}" destId="{0B8F2650-BDDB-456D-85BD-A368EBF56132}" srcOrd="2" destOrd="0" parTransId="{34369795-76E6-4C77-A043-3A2C4B713928}" sibTransId="{3704106D-8F88-483B-A05A-757B419A0968}"/>
    <dgm:cxn modelId="{341CD2AD-3B6A-4293-9B07-FCB3FFD92409}" type="presOf" srcId="{96FA2D5B-8A03-4C6C-B372-B18DEBD6C2FB}" destId="{49771E9B-3810-4E92-8AB4-DAFCE2191A6A}" srcOrd="0" destOrd="0" presId="urn:microsoft.com/office/officeart/2008/layout/LinedList"/>
    <dgm:cxn modelId="{4058DBB3-044A-499B-BAF5-139B88A4DFC9}" type="presOf" srcId="{9D4C22C6-300C-4DA0-92A3-B38D16536160}" destId="{FCC533A8-031F-4F26-BBA0-20DCB14F621D}" srcOrd="0" destOrd="0" presId="urn:microsoft.com/office/officeart/2008/layout/LinedList"/>
    <dgm:cxn modelId="{0D4D67F8-5A65-4EE0-BC81-EFC6A8713BC6}" srcId="{96FA2D5B-8A03-4C6C-B372-B18DEBD6C2FB}" destId="{D536FA73-6DA8-4949-807F-39A62C511A92}" srcOrd="1" destOrd="0" parTransId="{C5FA6F20-0502-4DAE-80BC-9E12BD076F25}" sibTransId="{2547B833-348C-4BA3-9594-2431D7EB1234}"/>
    <dgm:cxn modelId="{A7C65DFD-2E56-4A54-8E14-CCCB4DCD6A9A}" type="presParOf" srcId="{49771E9B-3810-4E92-8AB4-DAFCE2191A6A}" destId="{5A78261F-10B5-4445-82A4-0DE5CF1E0DDA}" srcOrd="0" destOrd="0" presId="urn:microsoft.com/office/officeart/2008/layout/LinedList"/>
    <dgm:cxn modelId="{808729A0-20F2-4072-98E2-9E97EABCCC7D}" type="presParOf" srcId="{49771E9B-3810-4E92-8AB4-DAFCE2191A6A}" destId="{03FF8590-634D-444A-B816-F8ABFA7F3CDA}" srcOrd="1" destOrd="0" presId="urn:microsoft.com/office/officeart/2008/layout/LinedList"/>
    <dgm:cxn modelId="{DC4906E8-4E81-4CBB-A434-FC1611D240FB}" type="presParOf" srcId="{03FF8590-634D-444A-B816-F8ABFA7F3CDA}" destId="{FCC533A8-031F-4F26-BBA0-20DCB14F621D}" srcOrd="0" destOrd="0" presId="urn:microsoft.com/office/officeart/2008/layout/LinedList"/>
    <dgm:cxn modelId="{871BAE9C-6D3D-46CF-801F-45109A650DEA}" type="presParOf" srcId="{03FF8590-634D-444A-B816-F8ABFA7F3CDA}" destId="{F6519406-85A4-49EE-8F30-21246A93C2EB}" srcOrd="1" destOrd="0" presId="urn:microsoft.com/office/officeart/2008/layout/LinedList"/>
    <dgm:cxn modelId="{8CA9DB6F-DA9A-4DA5-928A-144175159F0F}" type="presParOf" srcId="{49771E9B-3810-4E92-8AB4-DAFCE2191A6A}" destId="{32581B78-7F3B-4C69-9384-F83A8A6988D7}" srcOrd="2" destOrd="0" presId="urn:microsoft.com/office/officeart/2008/layout/LinedList"/>
    <dgm:cxn modelId="{8E15C0B4-9E04-4BB4-B538-F0EE304727DB}" type="presParOf" srcId="{49771E9B-3810-4E92-8AB4-DAFCE2191A6A}" destId="{53789F07-1ACA-4C59-9DA7-1112E6C1C12C}" srcOrd="3" destOrd="0" presId="urn:microsoft.com/office/officeart/2008/layout/LinedList"/>
    <dgm:cxn modelId="{522DAC05-B648-4F45-92E1-4CAF7EC67647}" type="presParOf" srcId="{53789F07-1ACA-4C59-9DA7-1112E6C1C12C}" destId="{8ECA6DE9-FBFC-40B5-AD20-D6D3A8016F48}" srcOrd="0" destOrd="0" presId="urn:microsoft.com/office/officeart/2008/layout/LinedList"/>
    <dgm:cxn modelId="{03BB9C98-7ACD-442A-9BE5-6FEE77DD0248}" type="presParOf" srcId="{53789F07-1ACA-4C59-9DA7-1112E6C1C12C}" destId="{ABEDF698-9EE2-470B-93E2-B90DE048EF41}" srcOrd="1" destOrd="0" presId="urn:microsoft.com/office/officeart/2008/layout/LinedList"/>
    <dgm:cxn modelId="{CFE861CB-E615-4BCF-8197-60DCB318A8BE}" type="presParOf" srcId="{49771E9B-3810-4E92-8AB4-DAFCE2191A6A}" destId="{EA9895AA-A751-4960-85A9-2DD79283F2F4}" srcOrd="4" destOrd="0" presId="urn:microsoft.com/office/officeart/2008/layout/LinedList"/>
    <dgm:cxn modelId="{3800FAD7-719E-4655-8028-71A9202AB8CA}" type="presParOf" srcId="{49771E9B-3810-4E92-8AB4-DAFCE2191A6A}" destId="{21C60485-24F1-44A4-A98C-E98048A4F536}" srcOrd="5" destOrd="0" presId="urn:microsoft.com/office/officeart/2008/layout/LinedList"/>
    <dgm:cxn modelId="{4AD2CC94-D2C2-4375-9643-540F6724C90D}" type="presParOf" srcId="{21C60485-24F1-44A4-A98C-E98048A4F536}" destId="{3C701DD6-69C5-440A-B4C0-A9A030C7C55F}" srcOrd="0" destOrd="0" presId="urn:microsoft.com/office/officeart/2008/layout/LinedList"/>
    <dgm:cxn modelId="{7F841D84-5A9F-41CB-B9FD-11BA1958284D}" type="presParOf" srcId="{21C60485-24F1-44A4-A98C-E98048A4F536}" destId="{624E8676-60A9-4406-BA8D-77BA96A589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150A6A-DCAB-41A0-AB5D-FEEE1FBD5572}"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636E3B51-2695-49FB-809C-734F455024C9}">
      <dgm:prSet/>
      <dgm:spPr/>
      <dgm:t>
        <a:bodyPr/>
        <a:lstStyle/>
        <a:p>
          <a:r>
            <a:rPr lang="en-US" b="1"/>
            <a:t>Growing Problem</a:t>
          </a:r>
          <a:r>
            <a:rPr lang="en-US"/>
            <a:t>: Online hate speech is becoming more widespread and accepted, which can lead to a toxic online environment.</a:t>
          </a:r>
        </a:p>
      </dgm:t>
    </dgm:pt>
    <dgm:pt modelId="{95E1B442-9879-455C-A334-B0F76B120786}" type="parTrans" cxnId="{461D467D-528E-440A-BFC0-2B1C48F52519}">
      <dgm:prSet/>
      <dgm:spPr/>
      <dgm:t>
        <a:bodyPr/>
        <a:lstStyle/>
        <a:p>
          <a:endParaRPr lang="en-US"/>
        </a:p>
      </dgm:t>
    </dgm:pt>
    <dgm:pt modelId="{6889B450-E1D1-431F-83A0-EBE8CB06D37F}" type="sibTrans" cxnId="{461D467D-528E-440A-BFC0-2B1C48F52519}">
      <dgm:prSet/>
      <dgm:spPr/>
      <dgm:t>
        <a:bodyPr/>
        <a:lstStyle/>
        <a:p>
          <a:endParaRPr lang="en-US"/>
        </a:p>
      </dgm:t>
    </dgm:pt>
    <dgm:pt modelId="{EEADFD24-1EF7-47DF-9C92-ED9D52EE0D1F}">
      <dgm:prSet/>
      <dgm:spPr/>
      <dgm:t>
        <a:bodyPr/>
        <a:lstStyle/>
        <a:p>
          <a:r>
            <a:rPr lang="en-US" b="1"/>
            <a:t>Negative Consequences:</a:t>
          </a:r>
          <a:r>
            <a:rPr lang="en-US"/>
            <a:t> Exposure to hate speech can have detrimental effects on mental health, self-esteem, and social relationships.</a:t>
          </a:r>
        </a:p>
      </dgm:t>
    </dgm:pt>
    <dgm:pt modelId="{77A48D6D-017E-4C56-8FC4-83F5840D7607}" type="parTrans" cxnId="{429BED91-40BC-47A6-BCB1-A7F12A61E538}">
      <dgm:prSet/>
      <dgm:spPr/>
      <dgm:t>
        <a:bodyPr/>
        <a:lstStyle/>
        <a:p>
          <a:endParaRPr lang="en-US"/>
        </a:p>
      </dgm:t>
    </dgm:pt>
    <dgm:pt modelId="{0FDCD7B0-12B2-43F9-9CF7-1834F4B1C1DE}" type="sibTrans" cxnId="{429BED91-40BC-47A6-BCB1-A7F12A61E538}">
      <dgm:prSet/>
      <dgm:spPr/>
      <dgm:t>
        <a:bodyPr/>
        <a:lstStyle/>
        <a:p>
          <a:endParaRPr lang="en-US"/>
        </a:p>
      </dgm:t>
    </dgm:pt>
    <dgm:pt modelId="{408F52DE-C721-4CB9-B36B-A5D8EFB189BE}">
      <dgm:prSet/>
      <dgm:spPr/>
      <dgm:t>
        <a:bodyPr/>
        <a:lstStyle/>
        <a:p>
          <a:r>
            <a:rPr lang="en-US" b="1"/>
            <a:t>Marginalized Groups:</a:t>
          </a:r>
          <a:r>
            <a:rPr lang="en-US"/>
            <a:t> Online hate speech can disproportionately affect marginalized groups, leading to further social exclusion and discrimination.</a:t>
          </a:r>
        </a:p>
      </dgm:t>
    </dgm:pt>
    <dgm:pt modelId="{910A9BA2-60D0-4D02-B99D-5F73A1E93147}" type="parTrans" cxnId="{8D98AFDE-8730-457A-92AF-AFA8CCA2AA0E}">
      <dgm:prSet/>
      <dgm:spPr/>
      <dgm:t>
        <a:bodyPr/>
        <a:lstStyle/>
        <a:p>
          <a:endParaRPr lang="en-US"/>
        </a:p>
      </dgm:t>
    </dgm:pt>
    <dgm:pt modelId="{DE4B20DF-5A99-48EB-9673-0794EBFF65EF}" type="sibTrans" cxnId="{8D98AFDE-8730-457A-92AF-AFA8CCA2AA0E}">
      <dgm:prSet/>
      <dgm:spPr/>
      <dgm:t>
        <a:bodyPr/>
        <a:lstStyle/>
        <a:p>
          <a:endParaRPr lang="en-US"/>
        </a:p>
      </dgm:t>
    </dgm:pt>
    <dgm:pt modelId="{9C1C229F-BC7B-42D6-9FE0-35BF8C57F679}">
      <dgm:prSet/>
      <dgm:spPr/>
      <dgm:t>
        <a:bodyPr/>
        <a:lstStyle/>
        <a:p>
          <a:r>
            <a:rPr lang="en-US" b="1"/>
            <a:t>Real-World Impact:</a:t>
          </a:r>
          <a:r>
            <a:rPr lang="en-US"/>
            <a:t> Online hate speech can contribute to an increase in offline violence and discrimination, perpetuating harmful stereotypes and prejudices.</a:t>
          </a:r>
        </a:p>
      </dgm:t>
    </dgm:pt>
    <dgm:pt modelId="{CE54FD58-3909-497E-9E9E-27308C822714}" type="parTrans" cxnId="{843B6318-98AE-49FC-BFB8-B3CC692562E1}">
      <dgm:prSet/>
      <dgm:spPr/>
      <dgm:t>
        <a:bodyPr/>
        <a:lstStyle/>
        <a:p>
          <a:endParaRPr lang="en-US"/>
        </a:p>
      </dgm:t>
    </dgm:pt>
    <dgm:pt modelId="{BF37AEFA-7642-451D-969E-741715B99AA5}" type="sibTrans" cxnId="{843B6318-98AE-49FC-BFB8-B3CC692562E1}">
      <dgm:prSet/>
      <dgm:spPr/>
      <dgm:t>
        <a:bodyPr/>
        <a:lstStyle/>
        <a:p>
          <a:endParaRPr lang="en-US"/>
        </a:p>
      </dgm:t>
    </dgm:pt>
    <dgm:pt modelId="{4674380D-B89F-494E-8148-5F4C09B36EF7}" type="pres">
      <dgm:prSet presAssocID="{65150A6A-DCAB-41A0-AB5D-FEEE1FBD5572}" presName="vert0" presStyleCnt="0">
        <dgm:presLayoutVars>
          <dgm:dir/>
          <dgm:animOne val="branch"/>
          <dgm:animLvl val="lvl"/>
        </dgm:presLayoutVars>
      </dgm:prSet>
      <dgm:spPr/>
    </dgm:pt>
    <dgm:pt modelId="{9EEA36DA-6564-4295-815E-0E0487649802}" type="pres">
      <dgm:prSet presAssocID="{636E3B51-2695-49FB-809C-734F455024C9}" presName="thickLine" presStyleLbl="alignNode1" presStyleIdx="0" presStyleCnt="4"/>
      <dgm:spPr/>
    </dgm:pt>
    <dgm:pt modelId="{57FBBF7C-68ED-4DBD-AC30-0E2B88D00923}" type="pres">
      <dgm:prSet presAssocID="{636E3B51-2695-49FB-809C-734F455024C9}" presName="horz1" presStyleCnt="0"/>
      <dgm:spPr/>
    </dgm:pt>
    <dgm:pt modelId="{37DCAFB9-6E4E-4D6A-8030-A8A5FA0E1F7D}" type="pres">
      <dgm:prSet presAssocID="{636E3B51-2695-49FB-809C-734F455024C9}" presName="tx1" presStyleLbl="revTx" presStyleIdx="0" presStyleCnt="4"/>
      <dgm:spPr/>
    </dgm:pt>
    <dgm:pt modelId="{3B29FC42-8631-4477-8FBD-E5EBA433291C}" type="pres">
      <dgm:prSet presAssocID="{636E3B51-2695-49FB-809C-734F455024C9}" presName="vert1" presStyleCnt="0"/>
      <dgm:spPr/>
    </dgm:pt>
    <dgm:pt modelId="{636A014A-40EA-493E-B3BA-D3365CFFE2FE}" type="pres">
      <dgm:prSet presAssocID="{EEADFD24-1EF7-47DF-9C92-ED9D52EE0D1F}" presName="thickLine" presStyleLbl="alignNode1" presStyleIdx="1" presStyleCnt="4"/>
      <dgm:spPr/>
    </dgm:pt>
    <dgm:pt modelId="{EAAA0A5F-BC2B-4108-88EF-3DFA5971FDB7}" type="pres">
      <dgm:prSet presAssocID="{EEADFD24-1EF7-47DF-9C92-ED9D52EE0D1F}" presName="horz1" presStyleCnt="0"/>
      <dgm:spPr/>
    </dgm:pt>
    <dgm:pt modelId="{29497A19-D69B-4DCF-AB81-EB7493D3AA66}" type="pres">
      <dgm:prSet presAssocID="{EEADFD24-1EF7-47DF-9C92-ED9D52EE0D1F}" presName="tx1" presStyleLbl="revTx" presStyleIdx="1" presStyleCnt="4"/>
      <dgm:spPr/>
    </dgm:pt>
    <dgm:pt modelId="{60D6F8D9-5D12-4E66-AE0A-28DDDC9D6090}" type="pres">
      <dgm:prSet presAssocID="{EEADFD24-1EF7-47DF-9C92-ED9D52EE0D1F}" presName="vert1" presStyleCnt="0"/>
      <dgm:spPr/>
    </dgm:pt>
    <dgm:pt modelId="{5EFB0F71-B48C-40E5-9C3A-5295B1062AB1}" type="pres">
      <dgm:prSet presAssocID="{408F52DE-C721-4CB9-B36B-A5D8EFB189BE}" presName="thickLine" presStyleLbl="alignNode1" presStyleIdx="2" presStyleCnt="4"/>
      <dgm:spPr/>
    </dgm:pt>
    <dgm:pt modelId="{5A4BF4F6-F674-419D-B3BD-EA79138CA05D}" type="pres">
      <dgm:prSet presAssocID="{408F52DE-C721-4CB9-B36B-A5D8EFB189BE}" presName="horz1" presStyleCnt="0"/>
      <dgm:spPr/>
    </dgm:pt>
    <dgm:pt modelId="{EDB50899-FE2D-42A3-A4CE-1B81CF000117}" type="pres">
      <dgm:prSet presAssocID="{408F52DE-C721-4CB9-B36B-A5D8EFB189BE}" presName="tx1" presStyleLbl="revTx" presStyleIdx="2" presStyleCnt="4"/>
      <dgm:spPr/>
    </dgm:pt>
    <dgm:pt modelId="{17318961-5DA4-4DEF-AB13-EFCCBC597DE8}" type="pres">
      <dgm:prSet presAssocID="{408F52DE-C721-4CB9-B36B-A5D8EFB189BE}" presName="vert1" presStyleCnt="0"/>
      <dgm:spPr/>
    </dgm:pt>
    <dgm:pt modelId="{24AE005D-0D2E-4BCD-AA71-23BF98695564}" type="pres">
      <dgm:prSet presAssocID="{9C1C229F-BC7B-42D6-9FE0-35BF8C57F679}" presName="thickLine" presStyleLbl="alignNode1" presStyleIdx="3" presStyleCnt="4"/>
      <dgm:spPr/>
    </dgm:pt>
    <dgm:pt modelId="{81E2128D-5372-4A30-9F54-0138AC804425}" type="pres">
      <dgm:prSet presAssocID="{9C1C229F-BC7B-42D6-9FE0-35BF8C57F679}" presName="horz1" presStyleCnt="0"/>
      <dgm:spPr/>
    </dgm:pt>
    <dgm:pt modelId="{1A15639E-43D8-46C7-A57B-570A9555239C}" type="pres">
      <dgm:prSet presAssocID="{9C1C229F-BC7B-42D6-9FE0-35BF8C57F679}" presName="tx1" presStyleLbl="revTx" presStyleIdx="3" presStyleCnt="4"/>
      <dgm:spPr/>
    </dgm:pt>
    <dgm:pt modelId="{04215DB7-2E29-481A-B23E-CFFE9854418E}" type="pres">
      <dgm:prSet presAssocID="{9C1C229F-BC7B-42D6-9FE0-35BF8C57F679}" presName="vert1" presStyleCnt="0"/>
      <dgm:spPr/>
    </dgm:pt>
  </dgm:ptLst>
  <dgm:cxnLst>
    <dgm:cxn modelId="{69F2660B-B58F-47CF-A952-385D001D62DA}" type="presOf" srcId="{408F52DE-C721-4CB9-B36B-A5D8EFB189BE}" destId="{EDB50899-FE2D-42A3-A4CE-1B81CF000117}" srcOrd="0" destOrd="0" presId="urn:microsoft.com/office/officeart/2008/layout/LinedList"/>
    <dgm:cxn modelId="{D84C830F-6141-4916-8D12-D27AC5ACBA7C}" type="presOf" srcId="{EEADFD24-1EF7-47DF-9C92-ED9D52EE0D1F}" destId="{29497A19-D69B-4DCF-AB81-EB7493D3AA66}" srcOrd="0" destOrd="0" presId="urn:microsoft.com/office/officeart/2008/layout/LinedList"/>
    <dgm:cxn modelId="{843B6318-98AE-49FC-BFB8-B3CC692562E1}" srcId="{65150A6A-DCAB-41A0-AB5D-FEEE1FBD5572}" destId="{9C1C229F-BC7B-42D6-9FE0-35BF8C57F679}" srcOrd="3" destOrd="0" parTransId="{CE54FD58-3909-497E-9E9E-27308C822714}" sibTransId="{BF37AEFA-7642-451D-969E-741715B99AA5}"/>
    <dgm:cxn modelId="{1B6D8336-4550-4479-95CB-C52730E0CE15}" type="presOf" srcId="{65150A6A-DCAB-41A0-AB5D-FEEE1FBD5572}" destId="{4674380D-B89F-494E-8148-5F4C09B36EF7}" srcOrd="0" destOrd="0" presId="urn:microsoft.com/office/officeart/2008/layout/LinedList"/>
    <dgm:cxn modelId="{72395F3D-078C-4802-BBBE-B040AB15B64B}" type="presOf" srcId="{9C1C229F-BC7B-42D6-9FE0-35BF8C57F679}" destId="{1A15639E-43D8-46C7-A57B-570A9555239C}" srcOrd="0" destOrd="0" presId="urn:microsoft.com/office/officeart/2008/layout/LinedList"/>
    <dgm:cxn modelId="{461D467D-528E-440A-BFC0-2B1C48F52519}" srcId="{65150A6A-DCAB-41A0-AB5D-FEEE1FBD5572}" destId="{636E3B51-2695-49FB-809C-734F455024C9}" srcOrd="0" destOrd="0" parTransId="{95E1B442-9879-455C-A334-B0F76B120786}" sibTransId="{6889B450-E1D1-431F-83A0-EBE8CB06D37F}"/>
    <dgm:cxn modelId="{429BED91-40BC-47A6-BCB1-A7F12A61E538}" srcId="{65150A6A-DCAB-41A0-AB5D-FEEE1FBD5572}" destId="{EEADFD24-1EF7-47DF-9C92-ED9D52EE0D1F}" srcOrd="1" destOrd="0" parTransId="{77A48D6D-017E-4C56-8FC4-83F5840D7607}" sibTransId="{0FDCD7B0-12B2-43F9-9CF7-1834F4B1C1DE}"/>
    <dgm:cxn modelId="{5BB95DB2-5E50-4393-9F5F-522E39932F93}" type="presOf" srcId="{636E3B51-2695-49FB-809C-734F455024C9}" destId="{37DCAFB9-6E4E-4D6A-8030-A8A5FA0E1F7D}" srcOrd="0" destOrd="0" presId="urn:microsoft.com/office/officeart/2008/layout/LinedList"/>
    <dgm:cxn modelId="{8D98AFDE-8730-457A-92AF-AFA8CCA2AA0E}" srcId="{65150A6A-DCAB-41A0-AB5D-FEEE1FBD5572}" destId="{408F52DE-C721-4CB9-B36B-A5D8EFB189BE}" srcOrd="2" destOrd="0" parTransId="{910A9BA2-60D0-4D02-B99D-5F73A1E93147}" sibTransId="{DE4B20DF-5A99-48EB-9673-0794EBFF65EF}"/>
    <dgm:cxn modelId="{7D89419D-4D8E-4AA2-BAA8-54E78395C2D8}" type="presParOf" srcId="{4674380D-B89F-494E-8148-5F4C09B36EF7}" destId="{9EEA36DA-6564-4295-815E-0E0487649802}" srcOrd="0" destOrd="0" presId="urn:microsoft.com/office/officeart/2008/layout/LinedList"/>
    <dgm:cxn modelId="{8D53B520-5D68-44AF-AF11-BC13158B4BA1}" type="presParOf" srcId="{4674380D-B89F-494E-8148-5F4C09B36EF7}" destId="{57FBBF7C-68ED-4DBD-AC30-0E2B88D00923}" srcOrd="1" destOrd="0" presId="urn:microsoft.com/office/officeart/2008/layout/LinedList"/>
    <dgm:cxn modelId="{88B46649-5E95-4B2D-A90A-3BD1290A63D7}" type="presParOf" srcId="{57FBBF7C-68ED-4DBD-AC30-0E2B88D00923}" destId="{37DCAFB9-6E4E-4D6A-8030-A8A5FA0E1F7D}" srcOrd="0" destOrd="0" presId="urn:microsoft.com/office/officeart/2008/layout/LinedList"/>
    <dgm:cxn modelId="{0ACF262E-13F6-496A-8851-20FF3A3B2D4E}" type="presParOf" srcId="{57FBBF7C-68ED-4DBD-AC30-0E2B88D00923}" destId="{3B29FC42-8631-4477-8FBD-E5EBA433291C}" srcOrd="1" destOrd="0" presId="urn:microsoft.com/office/officeart/2008/layout/LinedList"/>
    <dgm:cxn modelId="{0389E914-3AB4-4FF2-B792-CC78F4DEF98F}" type="presParOf" srcId="{4674380D-B89F-494E-8148-5F4C09B36EF7}" destId="{636A014A-40EA-493E-B3BA-D3365CFFE2FE}" srcOrd="2" destOrd="0" presId="urn:microsoft.com/office/officeart/2008/layout/LinedList"/>
    <dgm:cxn modelId="{74C21060-7908-4D78-96B5-23E099F5DED6}" type="presParOf" srcId="{4674380D-B89F-494E-8148-5F4C09B36EF7}" destId="{EAAA0A5F-BC2B-4108-88EF-3DFA5971FDB7}" srcOrd="3" destOrd="0" presId="urn:microsoft.com/office/officeart/2008/layout/LinedList"/>
    <dgm:cxn modelId="{65E3DB7A-15D5-4794-B780-25C8136FF0AD}" type="presParOf" srcId="{EAAA0A5F-BC2B-4108-88EF-3DFA5971FDB7}" destId="{29497A19-D69B-4DCF-AB81-EB7493D3AA66}" srcOrd="0" destOrd="0" presId="urn:microsoft.com/office/officeart/2008/layout/LinedList"/>
    <dgm:cxn modelId="{91E9F46B-80EC-47DE-A04A-5822089156E9}" type="presParOf" srcId="{EAAA0A5F-BC2B-4108-88EF-3DFA5971FDB7}" destId="{60D6F8D9-5D12-4E66-AE0A-28DDDC9D6090}" srcOrd="1" destOrd="0" presId="urn:microsoft.com/office/officeart/2008/layout/LinedList"/>
    <dgm:cxn modelId="{536B3E5B-1EDC-4A8F-83B0-4073CFEE4F75}" type="presParOf" srcId="{4674380D-B89F-494E-8148-5F4C09B36EF7}" destId="{5EFB0F71-B48C-40E5-9C3A-5295B1062AB1}" srcOrd="4" destOrd="0" presId="urn:microsoft.com/office/officeart/2008/layout/LinedList"/>
    <dgm:cxn modelId="{A29F4644-E737-4DBC-8859-FD99E8D3FA29}" type="presParOf" srcId="{4674380D-B89F-494E-8148-5F4C09B36EF7}" destId="{5A4BF4F6-F674-419D-B3BD-EA79138CA05D}" srcOrd="5" destOrd="0" presId="urn:microsoft.com/office/officeart/2008/layout/LinedList"/>
    <dgm:cxn modelId="{AE1624B6-1C7B-4812-81CC-BD29362F0B1D}" type="presParOf" srcId="{5A4BF4F6-F674-419D-B3BD-EA79138CA05D}" destId="{EDB50899-FE2D-42A3-A4CE-1B81CF000117}" srcOrd="0" destOrd="0" presId="urn:microsoft.com/office/officeart/2008/layout/LinedList"/>
    <dgm:cxn modelId="{51807D5A-7852-4FEE-B6D9-5E357F8894C0}" type="presParOf" srcId="{5A4BF4F6-F674-419D-B3BD-EA79138CA05D}" destId="{17318961-5DA4-4DEF-AB13-EFCCBC597DE8}" srcOrd="1" destOrd="0" presId="urn:microsoft.com/office/officeart/2008/layout/LinedList"/>
    <dgm:cxn modelId="{0CDE0C2F-50FB-41A7-A96E-206537C1BC5F}" type="presParOf" srcId="{4674380D-B89F-494E-8148-5F4C09B36EF7}" destId="{24AE005D-0D2E-4BCD-AA71-23BF98695564}" srcOrd="6" destOrd="0" presId="urn:microsoft.com/office/officeart/2008/layout/LinedList"/>
    <dgm:cxn modelId="{3B4FC30C-0B0F-43DA-BA64-302721411140}" type="presParOf" srcId="{4674380D-B89F-494E-8148-5F4C09B36EF7}" destId="{81E2128D-5372-4A30-9F54-0138AC804425}" srcOrd="7" destOrd="0" presId="urn:microsoft.com/office/officeart/2008/layout/LinedList"/>
    <dgm:cxn modelId="{7D6181FA-1F69-419A-9E11-0365256A1F06}" type="presParOf" srcId="{81E2128D-5372-4A30-9F54-0138AC804425}" destId="{1A15639E-43D8-46C7-A57B-570A9555239C}" srcOrd="0" destOrd="0" presId="urn:microsoft.com/office/officeart/2008/layout/LinedList"/>
    <dgm:cxn modelId="{A7348922-388E-4088-A883-DC76A951DF39}" type="presParOf" srcId="{81E2128D-5372-4A30-9F54-0138AC804425}" destId="{04215DB7-2E29-481A-B23E-CFFE985441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9746A7-C670-4486-866E-B818B5CE755C}" type="doc">
      <dgm:prSet loTypeId="urn:microsoft.com/office/officeart/2018/2/layout/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CEF760ED-E173-423F-98DD-4599128AC8D0}">
      <dgm:prSet/>
      <dgm:spPr/>
      <dgm:t>
        <a:bodyPr/>
        <a:lstStyle/>
        <a:p>
          <a:pPr>
            <a:defRPr b="1"/>
          </a:pPr>
          <a:r>
            <a:rPr lang="en-US" dirty="0"/>
            <a:t>NLP techniques can be employed to automatically detect and classify online hate speech, contributing to safer online environments.</a:t>
          </a:r>
        </a:p>
      </dgm:t>
    </dgm:pt>
    <dgm:pt modelId="{4264E358-77E0-4C31-86BC-1E00F197438B}" type="parTrans" cxnId="{7A7A789B-14A0-444A-AD7C-9A28A13F709D}">
      <dgm:prSet/>
      <dgm:spPr/>
      <dgm:t>
        <a:bodyPr/>
        <a:lstStyle/>
        <a:p>
          <a:endParaRPr lang="en-US"/>
        </a:p>
      </dgm:t>
    </dgm:pt>
    <dgm:pt modelId="{FC840A1C-DD5E-4B98-961B-D03C8E56CE43}" type="sibTrans" cxnId="{7A7A789B-14A0-444A-AD7C-9A28A13F709D}">
      <dgm:prSet/>
      <dgm:spPr/>
      <dgm:t>
        <a:bodyPr/>
        <a:lstStyle/>
        <a:p>
          <a:endParaRPr lang="en-US"/>
        </a:p>
      </dgm:t>
    </dgm:pt>
    <dgm:pt modelId="{2B64F765-769B-4514-836A-B6E07ADE6265}">
      <dgm:prSet/>
      <dgm:spPr/>
      <dgm:t>
        <a:bodyPr/>
        <a:lstStyle/>
        <a:p>
          <a:pPr>
            <a:defRPr b="1"/>
          </a:pPr>
          <a:r>
            <a:rPr lang="en-US" dirty="0"/>
            <a:t>Various approaches have been proposed, ranging from traditional machine learning methods to more recent deep learning and transformer-based models.</a:t>
          </a:r>
        </a:p>
      </dgm:t>
    </dgm:pt>
    <dgm:pt modelId="{099188E9-7937-47E4-8790-FDDC3C9DFDB1}" type="parTrans" cxnId="{C49FD89E-A04B-4535-A712-3CF9F56F84AD}">
      <dgm:prSet/>
      <dgm:spPr/>
      <dgm:t>
        <a:bodyPr/>
        <a:lstStyle/>
        <a:p>
          <a:endParaRPr lang="en-US"/>
        </a:p>
      </dgm:t>
    </dgm:pt>
    <dgm:pt modelId="{4C59876A-5C65-49B6-B09A-758C74F6B6B0}" type="sibTrans" cxnId="{C49FD89E-A04B-4535-A712-3CF9F56F84AD}">
      <dgm:prSet/>
      <dgm:spPr/>
      <dgm:t>
        <a:bodyPr/>
        <a:lstStyle/>
        <a:p>
          <a:endParaRPr lang="en-US"/>
        </a:p>
      </dgm:t>
    </dgm:pt>
    <dgm:pt modelId="{352EA9C2-7A0E-4EED-8621-5D1BA66527C6}">
      <dgm:prSet/>
      <dgm:spPr/>
      <dgm:t>
        <a:bodyPr/>
        <a:lstStyle/>
        <a:p>
          <a:pPr>
            <a:defRPr b="1"/>
          </a:pPr>
          <a:r>
            <a:rPr lang="en-US" dirty="0"/>
            <a:t>Some key NLP techniques for hate speech detection include:</a:t>
          </a:r>
        </a:p>
      </dgm:t>
    </dgm:pt>
    <dgm:pt modelId="{B16D681F-06FA-4E75-ACF3-01612FD79E5C}" type="parTrans" cxnId="{6E9E7E9D-973F-4B24-B7DE-B07CE9503ACD}">
      <dgm:prSet/>
      <dgm:spPr/>
      <dgm:t>
        <a:bodyPr/>
        <a:lstStyle/>
        <a:p>
          <a:endParaRPr lang="en-US"/>
        </a:p>
      </dgm:t>
    </dgm:pt>
    <dgm:pt modelId="{15E00143-444D-4721-AC74-026E3D3AA744}" type="sibTrans" cxnId="{6E9E7E9D-973F-4B24-B7DE-B07CE9503ACD}">
      <dgm:prSet/>
      <dgm:spPr/>
      <dgm:t>
        <a:bodyPr/>
        <a:lstStyle/>
        <a:p>
          <a:endParaRPr lang="en-US"/>
        </a:p>
      </dgm:t>
    </dgm:pt>
    <dgm:pt modelId="{A3E723C5-E7DB-4C44-9D27-88C3B9DB9464}">
      <dgm:prSet/>
      <dgm:spPr/>
      <dgm:t>
        <a:bodyPr/>
        <a:lstStyle/>
        <a:p>
          <a:r>
            <a:rPr lang="en-US" b="1" dirty="0"/>
            <a:t>Text classification</a:t>
          </a:r>
          <a:r>
            <a:rPr lang="en-US" dirty="0"/>
            <a:t> using machine learning algorithms (e.g., SVM, Naïve Bayes, Random Forest)</a:t>
          </a:r>
        </a:p>
      </dgm:t>
    </dgm:pt>
    <dgm:pt modelId="{93C354BE-7626-4655-A668-AC5852E33EDB}" type="parTrans" cxnId="{4F51D79C-E2FB-405C-93D1-CF2788FB9768}">
      <dgm:prSet/>
      <dgm:spPr/>
      <dgm:t>
        <a:bodyPr/>
        <a:lstStyle/>
        <a:p>
          <a:endParaRPr lang="en-US"/>
        </a:p>
      </dgm:t>
    </dgm:pt>
    <dgm:pt modelId="{97E75E09-4FC7-4F65-9CFF-EE5FE9C38009}" type="sibTrans" cxnId="{4F51D79C-E2FB-405C-93D1-CF2788FB9768}">
      <dgm:prSet/>
      <dgm:spPr/>
      <dgm:t>
        <a:bodyPr/>
        <a:lstStyle/>
        <a:p>
          <a:endParaRPr lang="en-US"/>
        </a:p>
      </dgm:t>
    </dgm:pt>
    <dgm:pt modelId="{833E14FC-6A0E-4BAF-80A4-A2F746AE79F3}">
      <dgm:prSet/>
      <dgm:spPr/>
      <dgm:t>
        <a:bodyPr/>
        <a:lstStyle/>
        <a:p>
          <a:r>
            <a:rPr lang="en-US" b="1" dirty="0"/>
            <a:t>Word embeddings</a:t>
          </a:r>
          <a:r>
            <a:rPr lang="en-US" dirty="0"/>
            <a:t> for representing text data (e.g., Word2Vec, </a:t>
          </a:r>
          <a:r>
            <a:rPr lang="en-US" dirty="0" err="1"/>
            <a:t>GloVe</a:t>
          </a:r>
          <a:r>
            <a:rPr lang="en-US" dirty="0"/>
            <a:t>)</a:t>
          </a:r>
        </a:p>
      </dgm:t>
    </dgm:pt>
    <dgm:pt modelId="{4A91FCF8-C174-424F-88E8-04CC27688888}" type="parTrans" cxnId="{C0EAE7E1-F16C-421A-B5CD-1D06D73607FD}">
      <dgm:prSet/>
      <dgm:spPr/>
      <dgm:t>
        <a:bodyPr/>
        <a:lstStyle/>
        <a:p>
          <a:endParaRPr lang="en-US"/>
        </a:p>
      </dgm:t>
    </dgm:pt>
    <dgm:pt modelId="{9138025C-05E8-4534-868C-F5E70ABC0701}" type="sibTrans" cxnId="{C0EAE7E1-F16C-421A-B5CD-1D06D73607FD}">
      <dgm:prSet/>
      <dgm:spPr/>
      <dgm:t>
        <a:bodyPr/>
        <a:lstStyle/>
        <a:p>
          <a:endParaRPr lang="en-US"/>
        </a:p>
      </dgm:t>
    </dgm:pt>
    <dgm:pt modelId="{B075D020-25BE-4CF2-85F1-229597527885}">
      <dgm:prSet/>
      <dgm:spPr/>
      <dgm:t>
        <a:bodyPr/>
        <a:lstStyle/>
        <a:p>
          <a:r>
            <a:rPr lang="en-US" b="1" dirty="0"/>
            <a:t>Contextual embeddings</a:t>
          </a:r>
          <a:r>
            <a:rPr lang="en-US" dirty="0"/>
            <a:t> using transformer-based models (e.g., BERT, </a:t>
          </a:r>
          <a:r>
            <a:rPr lang="en-US" dirty="0" err="1"/>
            <a:t>RoBERTa</a:t>
          </a:r>
          <a:r>
            <a:rPr lang="en-US" dirty="0"/>
            <a:t>)</a:t>
          </a:r>
        </a:p>
      </dgm:t>
    </dgm:pt>
    <dgm:pt modelId="{7CCA801F-5886-45C4-B8D3-4C2F569874EE}" type="parTrans" cxnId="{2B88CB91-D281-4791-81FF-E447250E760A}">
      <dgm:prSet/>
      <dgm:spPr/>
      <dgm:t>
        <a:bodyPr/>
        <a:lstStyle/>
        <a:p>
          <a:endParaRPr lang="en-US"/>
        </a:p>
      </dgm:t>
    </dgm:pt>
    <dgm:pt modelId="{9AFCCA00-06D1-4E0B-98C7-0B61794FE3BB}" type="sibTrans" cxnId="{2B88CB91-D281-4791-81FF-E447250E760A}">
      <dgm:prSet/>
      <dgm:spPr/>
      <dgm:t>
        <a:bodyPr/>
        <a:lstStyle/>
        <a:p>
          <a:endParaRPr lang="en-US"/>
        </a:p>
      </dgm:t>
    </dgm:pt>
    <dgm:pt modelId="{17BA99A8-6BF9-4B75-BC88-9A162964D992}">
      <dgm:prSet/>
      <dgm:spPr/>
      <dgm:t>
        <a:bodyPr/>
        <a:lstStyle/>
        <a:p>
          <a:r>
            <a:rPr lang="en-US" b="1" dirty="0"/>
            <a:t>Adversarial techniques</a:t>
          </a:r>
          <a:r>
            <a:rPr lang="en-US" dirty="0"/>
            <a:t> for data augmentation and model robustness (e.g., back-translation, adversarial training)</a:t>
          </a:r>
        </a:p>
      </dgm:t>
    </dgm:pt>
    <dgm:pt modelId="{5CB9AE60-8F45-4B1A-ADEE-EAC95B02E8F4}" type="parTrans" cxnId="{BB72D531-CE85-434B-974A-B3DF5BB572A6}">
      <dgm:prSet/>
      <dgm:spPr/>
      <dgm:t>
        <a:bodyPr/>
        <a:lstStyle/>
        <a:p>
          <a:endParaRPr lang="en-US"/>
        </a:p>
      </dgm:t>
    </dgm:pt>
    <dgm:pt modelId="{E7ADF1B0-D249-4CB0-AE4D-27CE8AE29407}" type="sibTrans" cxnId="{BB72D531-CE85-434B-974A-B3DF5BB572A6}">
      <dgm:prSet/>
      <dgm:spPr/>
      <dgm:t>
        <a:bodyPr/>
        <a:lstStyle/>
        <a:p>
          <a:endParaRPr lang="en-US"/>
        </a:p>
      </dgm:t>
    </dgm:pt>
    <dgm:pt modelId="{05F30B76-B667-4D47-B07B-198B24FD5D77}">
      <dgm:prSet/>
      <dgm:spPr/>
      <dgm:t>
        <a:bodyPr/>
        <a:lstStyle/>
        <a:p>
          <a:r>
            <a:rPr lang="en-US" b="1" dirty="0"/>
            <a:t>Neural models </a:t>
          </a:r>
          <a:r>
            <a:rPr lang="en-US" dirty="0"/>
            <a:t>such as RNNs, CNNs, and </a:t>
          </a:r>
          <a:r>
            <a:rPr lang="en-US" b="1" dirty="0"/>
            <a:t>transformer-based models</a:t>
          </a:r>
          <a:r>
            <a:rPr lang="en-US" dirty="0"/>
            <a:t> (e.g., BERT, </a:t>
          </a:r>
          <a:r>
            <a:rPr lang="en-US" dirty="0" err="1"/>
            <a:t>RoBERTa</a:t>
          </a:r>
          <a:r>
            <a:rPr lang="en-US" dirty="0"/>
            <a:t>)</a:t>
          </a:r>
        </a:p>
      </dgm:t>
    </dgm:pt>
    <dgm:pt modelId="{82A5216C-6DD9-4478-9F39-AD75DE1AFA13}" type="parTrans" cxnId="{8B55025E-DF43-48B7-9FCE-38E5247220EE}">
      <dgm:prSet/>
      <dgm:spPr/>
      <dgm:t>
        <a:bodyPr/>
        <a:lstStyle/>
        <a:p>
          <a:endParaRPr lang="en-US"/>
        </a:p>
      </dgm:t>
    </dgm:pt>
    <dgm:pt modelId="{FF76909F-B11E-4211-B918-B685CDE31088}" type="sibTrans" cxnId="{8B55025E-DF43-48B7-9FCE-38E5247220EE}">
      <dgm:prSet/>
      <dgm:spPr/>
      <dgm:t>
        <a:bodyPr/>
        <a:lstStyle/>
        <a:p>
          <a:endParaRPr lang="en-US"/>
        </a:p>
      </dgm:t>
    </dgm:pt>
    <dgm:pt modelId="{F4FA3280-81CC-40C4-830F-F6E55537F1C6}" type="pres">
      <dgm:prSet presAssocID="{C09746A7-C670-4486-866E-B818B5CE755C}" presName="root" presStyleCnt="0">
        <dgm:presLayoutVars>
          <dgm:dir/>
          <dgm:resizeHandles val="exact"/>
        </dgm:presLayoutVars>
      </dgm:prSet>
      <dgm:spPr/>
    </dgm:pt>
    <dgm:pt modelId="{89555045-EFA8-4160-ACE6-F8B611115132}" type="pres">
      <dgm:prSet presAssocID="{CEF760ED-E173-423F-98DD-4599128AC8D0}" presName="compNode" presStyleCnt="0"/>
      <dgm:spPr/>
    </dgm:pt>
    <dgm:pt modelId="{691EF7AE-7B3C-4523-8982-65EF0FF2118E}" type="pres">
      <dgm:prSet presAssocID="{CEF760ED-E173-423F-98DD-4599128AC8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EF9F1EA-542F-431E-ADAF-788185364223}" type="pres">
      <dgm:prSet presAssocID="{CEF760ED-E173-423F-98DD-4599128AC8D0}" presName="iconSpace" presStyleCnt="0"/>
      <dgm:spPr/>
    </dgm:pt>
    <dgm:pt modelId="{7F1E1A47-C838-4469-B37B-75E2FDEE6D4C}" type="pres">
      <dgm:prSet presAssocID="{CEF760ED-E173-423F-98DD-4599128AC8D0}" presName="parTx" presStyleLbl="revTx" presStyleIdx="0" presStyleCnt="6">
        <dgm:presLayoutVars>
          <dgm:chMax val="0"/>
          <dgm:chPref val="0"/>
        </dgm:presLayoutVars>
      </dgm:prSet>
      <dgm:spPr/>
    </dgm:pt>
    <dgm:pt modelId="{13D02AB6-84B8-4E49-B20C-29E7D312C138}" type="pres">
      <dgm:prSet presAssocID="{CEF760ED-E173-423F-98DD-4599128AC8D0}" presName="txSpace" presStyleCnt="0"/>
      <dgm:spPr/>
    </dgm:pt>
    <dgm:pt modelId="{96C7BAE3-AC98-4065-A447-A5768E23A3E2}" type="pres">
      <dgm:prSet presAssocID="{CEF760ED-E173-423F-98DD-4599128AC8D0}" presName="desTx" presStyleLbl="revTx" presStyleIdx="1" presStyleCnt="6">
        <dgm:presLayoutVars/>
      </dgm:prSet>
      <dgm:spPr/>
    </dgm:pt>
    <dgm:pt modelId="{05143F40-5020-400C-8CD8-CC48EA145F42}" type="pres">
      <dgm:prSet presAssocID="{FC840A1C-DD5E-4B98-961B-D03C8E56CE43}" presName="sibTrans" presStyleCnt="0"/>
      <dgm:spPr/>
    </dgm:pt>
    <dgm:pt modelId="{2003C925-267B-4997-99B3-2A236B2AC905}" type="pres">
      <dgm:prSet presAssocID="{2B64F765-769B-4514-836A-B6E07ADE6265}" presName="compNode" presStyleCnt="0"/>
      <dgm:spPr/>
    </dgm:pt>
    <dgm:pt modelId="{C498B6AD-6A1B-43B4-B419-8EC7C5A722FF}" type="pres">
      <dgm:prSet presAssocID="{2B64F765-769B-4514-836A-B6E07ADE62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CECA8678-4405-4439-AAED-A10AF347F26F}" type="pres">
      <dgm:prSet presAssocID="{2B64F765-769B-4514-836A-B6E07ADE6265}" presName="iconSpace" presStyleCnt="0"/>
      <dgm:spPr/>
    </dgm:pt>
    <dgm:pt modelId="{F45F0661-A732-475F-AD2A-ADBA1D7A6061}" type="pres">
      <dgm:prSet presAssocID="{2B64F765-769B-4514-836A-B6E07ADE6265}" presName="parTx" presStyleLbl="revTx" presStyleIdx="2" presStyleCnt="6">
        <dgm:presLayoutVars>
          <dgm:chMax val="0"/>
          <dgm:chPref val="0"/>
        </dgm:presLayoutVars>
      </dgm:prSet>
      <dgm:spPr/>
    </dgm:pt>
    <dgm:pt modelId="{13433E1B-7424-41D9-9AED-E02379DF255F}" type="pres">
      <dgm:prSet presAssocID="{2B64F765-769B-4514-836A-B6E07ADE6265}" presName="txSpace" presStyleCnt="0"/>
      <dgm:spPr/>
    </dgm:pt>
    <dgm:pt modelId="{4246C0C4-609C-475F-8C04-866684868262}" type="pres">
      <dgm:prSet presAssocID="{2B64F765-769B-4514-836A-B6E07ADE6265}" presName="desTx" presStyleLbl="revTx" presStyleIdx="3" presStyleCnt="6">
        <dgm:presLayoutVars/>
      </dgm:prSet>
      <dgm:spPr/>
    </dgm:pt>
    <dgm:pt modelId="{E3F369AF-0DE1-440A-ABCF-4E30EE9A925F}" type="pres">
      <dgm:prSet presAssocID="{4C59876A-5C65-49B6-B09A-758C74F6B6B0}" presName="sibTrans" presStyleCnt="0"/>
      <dgm:spPr/>
    </dgm:pt>
    <dgm:pt modelId="{FAD5171A-7F40-4C2F-AD3D-C01A8FC09B04}" type="pres">
      <dgm:prSet presAssocID="{352EA9C2-7A0E-4EED-8621-5D1BA66527C6}" presName="compNode" presStyleCnt="0"/>
      <dgm:spPr/>
    </dgm:pt>
    <dgm:pt modelId="{608E02DD-2559-4234-9FD8-6E9BCD5C3BA5}" type="pres">
      <dgm:prSet presAssocID="{352EA9C2-7A0E-4EED-8621-5D1BA66527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4ADF0D68-AD84-462A-B32B-38938B7DDF72}" type="pres">
      <dgm:prSet presAssocID="{352EA9C2-7A0E-4EED-8621-5D1BA66527C6}" presName="iconSpace" presStyleCnt="0"/>
      <dgm:spPr/>
    </dgm:pt>
    <dgm:pt modelId="{4D85A21C-16E1-4430-9017-3D697D79EBF1}" type="pres">
      <dgm:prSet presAssocID="{352EA9C2-7A0E-4EED-8621-5D1BA66527C6}" presName="parTx" presStyleLbl="revTx" presStyleIdx="4" presStyleCnt="6">
        <dgm:presLayoutVars>
          <dgm:chMax val="0"/>
          <dgm:chPref val="0"/>
        </dgm:presLayoutVars>
      </dgm:prSet>
      <dgm:spPr/>
    </dgm:pt>
    <dgm:pt modelId="{522DE381-E84B-429D-9359-18B371E88B9B}" type="pres">
      <dgm:prSet presAssocID="{352EA9C2-7A0E-4EED-8621-5D1BA66527C6}" presName="txSpace" presStyleCnt="0"/>
      <dgm:spPr/>
    </dgm:pt>
    <dgm:pt modelId="{6CBF04CA-4D1A-46A0-B918-84DB4FDFA0B0}" type="pres">
      <dgm:prSet presAssocID="{352EA9C2-7A0E-4EED-8621-5D1BA66527C6}" presName="desTx" presStyleLbl="revTx" presStyleIdx="5" presStyleCnt="6">
        <dgm:presLayoutVars/>
      </dgm:prSet>
      <dgm:spPr/>
    </dgm:pt>
  </dgm:ptLst>
  <dgm:cxnLst>
    <dgm:cxn modelId="{CFD29C00-A4DE-4574-A56F-2D5FC3068761}" type="presOf" srcId="{C09746A7-C670-4486-866E-B818B5CE755C}" destId="{F4FA3280-81CC-40C4-830F-F6E55537F1C6}" srcOrd="0" destOrd="0" presId="urn:microsoft.com/office/officeart/2018/2/layout/IconLabelDescriptionList"/>
    <dgm:cxn modelId="{04B70013-3F45-44F5-835B-E3D5A873D282}" type="presOf" srcId="{352EA9C2-7A0E-4EED-8621-5D1BA66527C6}" destId="{4D85A21C-16E1-4430-9017-3D697D79EBF1}" srcOrd="0" destOrd="0" presId="urn:microsoft.com/office/officeart/2018/2/layout/IconLabelDescriptionList"/>
    <dgm:cxn modelId="{C9B82A15-0882-42E2-AA6A-DDBE2C59D2E8}" type="presOf" srcId="{2B64F765-769B-4514-836A-B6E07ADE6265}" destId="{F45F0661-A732-475F-AD2A-ADBA1D7A6061}" srcOrd="0" destOrd="0" presId="urn:microsoft.com/office/officeart/2018/2/layout/IconLabelDescriptionList"/>
    <dgm:cxn modelId="{BB72D531-CE85-434B-974A-B3DF5BB572A6}" srcId="{352EA9C2-7A0E-4EED-8621-5D1BA66527C6}" destId="{17BA99A8-6BF9-4B75-BC88-9A162964D992}" srcOrd="3" destOrd="0" parTransId="{5CB9AE60-8F45-4B1A-ADEE-EAC95B02E8F4}" sibTransId="{E7ADF1B0-D249-4CB0-AE4D-27CE8AE29407}"/>
    <dgm:cxn modelId="{00171034-1270-44AB-938B-69A426FCF75A}" type="presOf" srcId="{05F30B76-B667-4D47-B07B-198B24FD5D77}" destId="{6CBF04CA-4D1A-46A0-B918-84DB4FDFA0B0}" srcOrd="0" destOrd="4" presId="urn:microsoft.com/office/officeart/2018/2/layout/IconLabelDescriptionList"/>
    <dgm:cxn modelId="{8B55025E-DF43-48B7-9FCE-38E5247220EE}" srcId="{352EA9C2-7A0E-4EED-8621-5D1BA66527C6}" destId="{05F30B76-B667-4D47-B07B-198B24FD5D77}" srcOrd="4" destOrd="0" parTransId="{82A5216C-6DD9-4478-9F39-AD75DE1AFA13}" sibTransId="{FF76909F-B11E-4211-B918-B685CDE31088}"/>
    <dgm:cxn modelId="{81AB5569-A606-44AE-B349-7B819B976BAF}" type="presOf" srcId="{A3E723C5-E7DB-4C44-9D27-88C3B9DB9464}" destId="{6CBF04CA-4D1A-46A0-B918-84DB4FDFA0B0}" srcOrd="0" destOrd="0" presId="urn:microsoft.com/office/officeart/2018/2/layout/IconLabelDescriptionList"/>
    <dgm:cxn modelId="{2B88CB91-D281-4791-81FF-E447250E760A}" srcId="{352EA9C2-7A0E-4EED-8621-5D1BA66527C6}" destId="{B075D020-25BE-4CF2-85F1-229597527885}" srcOrd="2" destOrd="0" parTransId="{7CCA801F-5886-45C4-B8D3-4C2F569874EE}" sibTransId="{9AFCCA00-06D1-4E0B-98C7-0B61794FE3BB}"/>
    <dgm:cxn modelId="{6E4DD293-F509-48F2-BF0B-97CEC8BE091B}" type="presOf" srcId="{833E14FC-6A0E-4BAF-80A4-A2F746AE79F3}" destId="{6CBF04CA-4D1A-46A0-B918-84DB4FDFA0B0}" srcOrd="0" destOrd="1" presId="urn:microsoft.com/office/officeart/2018/2/layout/IconLabelDescriptionList"/>
    <dgm:cxn modelId="{7A7A789B-14A0-444A-AD7C-9A28A13F709D}" srcId="{C09746A7-C670-4486-866E-B818B5CE755C}" destId="{CEF760ED-E173-423F-98DD-4599128AC8D0}" srcOrd="0" destOrd="0" parTransId="{4264E358-77E0-4C31-86BC-1E00F197438B}" sibTransId="{FC840A1C-DD5E-4B98-961B-D03C8E56CE43}"/>
    <dgm:cxn modelId="{4F51D79C-E2FB-405C-93D1-CF2788FB9768}" srcId="{352EA9C2-7A0E-4EED-8621-5D1BA66527C6}" destId="{A3E723C5-E7DB-4C44-9D27-88C3B9DB9464}" srcOrd="0" destOrd="0" parTransId="{93C354BE-7626-4655-A668-AC5852E33EDB}" sibTransId="{97E75E09-4FC7-4F65-9CFF-EE5FE9C38009}"/>
    <dgm:cxn modelId="{6E9E7E9D-973F-4B24-B7DE-B07CE9503ACD}" srcId="{C09746A7-C670-4486-866E-B818B5CE755C}" destId="{352EA9C2-7A0E-4EED-8621-5D1BA66527C6}" srcOrd="2" destOrd="0" parTransId="{B16D681F-06FA-4E75-ACF3-01612FD79E5C}" sibTransId="{15E00143-444D-4721-AC74-026E3D3AA744}"/>
    <dgm:cxn modelId="{C49FD89E-A04B-4535-A712-3CF9F56F84AD}" srcId="{C09746A7-C670-4486-866E-B818B5CE755C}" destId="{2B64F765-769B-4514-836A-B6E07ADE6265}" srcOrd="1" destOrd="0" parTransId="{099188E9-7937-47E4-8790-FDDC3C9DFDB1}" sibTransId="{4C59876A-5C65-49B6-B09A-758C74F6B6B0}"/>
    <dgm:cxn modelId="{6951EFA5-A086-4810-9922-2E9B3B3DC5D6}" type="presOf" srcId="{17BA99A8-6BF9-4B75-BC88-9A162964D992}" destId="{6CBF04CA-4D1A-46A0-B918-84DB4FDFA0B0}" srcOrd="0" destOrd="3" presId="urn:microsoft.com/office/officeart/2018/2/layout/IconLabelDescriptionList"/>
    <dgm:cxn modelId="{82C4D1DB-B97D-477F-903F-99D361789A4D}" type="presOf" srcId="{CEF760ED-E173-423F-98DD-4599128AC8D0}" destId="{7F1E1A47-C838-4469-B37B-75E2FDEE6D4C}" srcOrd="0" destOrd="0" presId="urn:microsoft.com/office/officeart/2018/2/layout/IconLabelDescriptionList"/>
    <dgm:cxn modelId="{C0EAE7E1-F16C-421A-B5CD-1D06D73607FD}" srcId="{352EA9C2-7A0E-4EED-8621-5D1BA66527C6}" destId="{833E14FC-6A0E-4BAF-80A4-A2F746AE79F3}" srcOrd="1" destOrd="0" parTransId="{4A91FCF8-C174-424F-88E8-04CC27688888}" sibTransId="{9138025C-05E8-4534-868C-F5E70ABC0701}"/>
    <dgm:cxn modelId="{BC72C8E7-7AE9-4900-9086-473047754153}" type="presOf" srcId="{B075D020-25BE-4CF2-85F1-229597527885}" destId="{6CBF04CA-4D1A-46A0-B918-84DB4FDFA0B0}" srcOrd="0" destOrd="2" presId="urn:microsoft.com/office/officeart/2018/2/layout/IconLabelDescriptionList"/>
    <dgm:cxn modelId="{ACE5BC8B-5404-4EB1-AD65-209DECEF2720}" type="presParOf" srcId="{F4FA3280-81CC-40C4-830F-F6E55537F1C6}" destId="{89555045-EFA8-4160-ACE6-F8B611115132}" srcOrd="0" destOrd="0" presId="urn:microsoft.com/office/officeart/2018/2/layout/IconLabelDescriptionList"/>
    <dgm:cxn modelId="{2356C66D-ADB8-4564-90C5-B5CF272689BB}" type="presParOf" srcId="{89555045-EFA8-4160-ACE6-F8B611115132}" destId="{691EF7AE-7B3C-4523-8982-65EF0FF2118E}" srcOrd="0" destOrd="0" presId="urn:microsoft.com/office/officeart/2018/2/layout/IconLabelDescriptionList"/>
    <dgm:cxn modelId="{D607E2E7-CD51-413A-9AAF-8FD441E99146}" type="presParOf" srcId="{89555045-EFA8-4160-ACE6-F8B611115132}" destId="{0EF9F1EA-542F-431E-ADAF-788185364223}" srcOrd="1" destOrd="0" presId="urn:microsoft.com/office/officeart/2018/2/layout/IconLabelDescriptionList"/>
    <dgm:cxn modelId="{9B35C382-D6A7-47BD-A86F-4456DC41C519}" type="presParOf" srcId="{89555045-EFA8-4160-ACE6-F8B611115132}" destId="{7F1E1A47-C838-4469-B37B-75E2FDEE6D4C}" srcOrd="2" destOrd="0" presId="urn:microsoft.com/office/officeart/2018/2/layout/IconLabelDescriptionList"/>
    <dgm:cxn modelId="{DDC7BA9B-4284-4DBB-AEDF-7A97C8E2FB9C}" type="presParOf" srcId="{89555045-EFA8-4160-ACE6-F8B611115132}" destId="{13D02AB6-84B8-4E49-B20C-29E7D312C138}" srcOrd="3" destOrd="0" presId="urn:microsoft.com/office/officeart/2018/2/layout/IconLabelDescriptionList"/>
    <dgm:cxn modelId="{99C37B43-5CC7-4905-AD13-705CE85DA283}" type="presParOf" srcId="{89555045-EFA8-4160-ACE6-F8B611115132}" destId="{96C7BAE3-AC98-4065-A447-A5768E23A3E2}" srcOrd="4" destOrd="0" presId="urn:microsoft.com/office/officeart/2018/2/layout/IconLabelDescriptionList"/>
    <dgm:cxn modelId="{B183F703-03C1-454A-925C-CDEA2111C3F1}" type="presParOf" srcId="{F4FA3280-81CC-40C4-830F-F6E55537F1C6}" destId="{05143F40-5020-400C-8CD8-CC48EA145F42}" srcOrd="1" destOrd="0" presId="urn:microsoft.com/office/officeart/2018/2/layout/IconLabelDescriptionList"/>
    <dgm:cxn modelId="{224A056F-17DF-499E-B77F-785FAFF0775E}" type="presParOf" srcId="{F4FA3280-81CC-40C4-830F-F6E55537F1C6}" destId="{2003C925-267B-4997-99B3-2A236B2AC905}" srcOrd="2" destOrd="0" presId="urn:microsoft.com/office/officeart/2018/2/layout/IconLabelDescriptionList"/>
    <dgm:cxn modelId="{18FF822D-25C1-4D20-AB8C-2C48D1A73690}" type="presParOf" srcId="{2003C925-267B-4997-99B3-2A236B2AC905}" destId="{C498B6AD-6A1B-43B4-B419-8EC7C5A722FF}" srcOrd="0" destOrd="0" presId="urn:microsoft.com/office/officeart/2018/2/layout/IconLabelDescriptionList"/>
    <dgm:cxn modelId="{91CDE210-8BBA-454A-862F-BF9BA8BA23A6}" type="presParOf" srcId="{2003C925-267B-4997-99B3-2A236B2AC905}" destId="{CECA8678-4405-4439-AAED-A10AF347F26F}" srcOrd="1" destOrd="0" presId="urn:microsoft.com/office/officeart/2018/2/layout/IconLabelDescriptionList"/>
    <dgm:cxn modelId="{BE759125-88AB-43CC-8793-AA1735175165}" type="presParOf" srcId="{2003C925-267B-4997-99B3-2A236B2AC905}" destId="{F45F0661-A732-475F-AD2A-ADBA1D7A6061}" srcOrd="2" destOrd="0" presId="urn:microsoft.com/office/officeart/2018/2/layout/IconLabelDescriptionList"/>
    <dgm:cxn modelId="{486B5BCE-69FC-49FF-A4FE-DB4B9D9B4071}" type="presParOf" srcId="{2003C925-267B-4997-99B3-2A236B2AC905}" destId="{13433E1B-7424-41D9-9AED-E02379DF255F}" srcOrd="3" destOrd="0" presId="urn:microsoft.com/office/officeart/2018/2/layout/IconLabelDescriptionList"/>
    <dgm:cxn modelId="{38C6C0F4-42B6-4036-BC82-65792807E243}" type="presParOf" srcId="{2003C925-267B-4997-99B3-2A236B2AC905}" destId="{4246C0C4-609C-475F-8C04-866684868262}" srcOrd="4" destOrd="0" presId="urn:microsoft.com/office/officeart/2018/2/layout/IconLabelDescriptionList"/>
    <dgm:cxn modelId="{912B3D17-E5F2-4E46-9FF3-1B63208FB1F0}" type="presParOf" srcId="{F4FA3280-81CC-40C4-830F-F6E55537F1C6}" destId="{E3F369AF-0DE1-440A-ABCF-4E30EE9A925F}" srcOrd="3" destOrd="0" presId="urn:microsoft.com/office/officeart/2018/2/layout/IconLabelDescriptionList"/>
    <dgm:cxn modelId="{0BF906EA-7A43-4B62-A0B3-9A4B23F6F045}" type="presParOf" srcId="{F4FA3280-81CC-40C4-830F-F6E55537F1C6}" destId="{FAD5171A-7F40-4C2F-AD3D-C01A8FC09B04}" srcOrd="4" destOrd="0" presId="urn:microsoft.com/office/officeart/2018/2/layout/IconLabelDescriptionList"/>
    <dgm:cxn modelId="{D7CC33DC-A5F7-4CE8-BFA1-2AA99940D69D}" type="presParOf" srcId="{FAD5171A-7F40-4C2F-AD3D-C01A8FC09B04}" destId="{608E02DD-2559-4234-9FD8-6E9BCD5C3BA5}" srcOrd="0" destOrd="0" presId="urn:microsoft.com/office/officeart/2018/2/layout/IconLabelDescriptionList"/>
    <dgm:cxn modelId="{9509E316-0967-402B-AA14-64735A45DE2B}" type="presParOf" srcId="{FAD5171A-7F40-4C2F-AD3D-C01A8FC09B04}" destId="{4ADF0D68-AD84-462A-B32B-38938B7DDF72}" srcOrd="1" destOrd="0" presId="urn:microsoft.com/office/officeart/2018/2/layout/IconLabelDescriptionList"/>
    <dgm:cxn modelId="{AA7740D6-3692-4D8B-ABB8-77DBB09EB07A}" type="presParOf" srcId="{FAD5171A-7F40-4C2F-AD3D-C01A8FC09B04}" destId="{4D85A21C-16E1-4430-9017-3D697D79EBF1}" srcOrd="2" destOrd="0" presId="urn:microsoft.com/office/officeart/2018/2/layout/IconLabelDescriptionList"/>
    <dgm:cxn modelId="{167F2154-CCCB-4BC1-B348-F5074AA3C94F}" type="presParOf" srcId="{FAD5171A-7F40-4C2F-AD3D-C01A8FC09B04}" destId="{522DE381-E84B-429D-9359-18B371E88B9B}" srcOrd="3" destOrd="0" presId="urn:microsoft.com/office/officeart/2018/2/layout/IconLabelDescriptionList"/>
    <dgm:cxn modelId="{07D3BA18-A2AE-41FC-8ECA-F0B473CC638F}" type="presParOf" srcId="{FAD5171A-7F40-4C2F-AD3D-C01A8FC09B04}" destId="{6CBF04CA-4D1A-46A0-B918-84DB4FDFA0B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CF5BA6-B58E-4A7C-97C1-7FD11FAF2D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CD165D-41E2-4005-B56C-E17EBB9A7DD6}">
      <dgm:prSet/>
      <dgm:spPr/>
      <dgm:t>
        <a:bodyPr/>
        <a:lstStyle/>
        <a:p>
          <a:r>
            <a:rPr lang="en-US" dirty="0"/>
            <a:t>Machine learning algorithms, such as </a:t>
          </a:r>
          <a:r>
            <a:rPr lang="en-US" b="1" dirty="0"/>
            <a:t>SVM, Naïve Bayes, and Random Forest, </a:t>
          </a:r>
          <a:r>
            <a:rPr lang="en-US" dirty="0"/>
            <a:t>can be used for text classification tasks, including hate speech detection.</a:t>
          </a:r>
        </a:p>
      </dgm:t>
    </dgm:pt>
    <dgm:pt modelId="{836DF593-2288-4EC1-8DDD-5C47BAB25F56}" type="parTrans" cxnId="{21A0C726-90B8-4660-B15D-1D4C5950EE19}">
      <dgm:prSet/>
      <dgm:spPr/>
      <dgm:t>
        <a:bodyPr/>
        <a:lstStyle/>
        <a:p>
          <a:endParaRPr lang="en-US"/>
        </a:p>
      </dgm:t>
    </dgm:pt>
    <dgm:pt modelId="{4E6CA00B-232F-466F-B1D6-B2ED0FA4FBF3}" type="sibTrans" cxnId="{21A0C726-90B8-4660-B15D-1D4C5950EE19}">
      <dgm:prSet/>
      <dgm:spPr/>
      <dgm:t>
        <a:bodyPr/>
        <a:lstStyle/>
        <a:p>
          <a:endParaRPr lang="en-US"/>
        </a:p>
      </dgm:t>
    </dgm:pt>
    <dgm:pt modelId="{ABA551F7-1C70-4FA5-A505-352866F5017E}">
      <dgm:prSet/>
      <dgm:spPr/>
      <dgm:t>
        <a:bodyPr/>
        <a:lstStyle/>
        <a:p>
          <a:r>
            <a:rPr lang="en-US" dirty="0"/>
            <a:t>These algorithms analyze text data and assign labels based on patterns and features within the data.</a:t>
          </a:r>
        </a:p>
      </dgm:t>
    </dgm:pt>
    <dgm:pt modelId="{EE3B0756-32AD-41AA-8C70-0B33D941469B}" type="parTrans" cxnId="{F3CCB5F3-B3E8-4BBF-8015-8D31485434E1}">
      <dgm:prSet/>
      <dgm:spPr/>
      <dgm:t>
        <a:bodyPr/>
        <a:lstStyle/>
        <a:p>
          <a:endParaRPr lang="en-US"/>
        </a:p>
      </dgm:t>
    </dgm:pt>
    <dgm:pt modelId="{2A59BD8F-7080-471D-B0C7-119A2FB947A0}" type="sibTrans" cxnId="{F3CCB5F3-B3E8-4BBF-8015-8D31485434E1}">
      <dgm:prSet/>
      <dgm:spPr/>
      <dgm:t>
        <a:bodyPr/>
        <a:lstStyle/>
        <a:p>
          <a:endParaRPr lang="en-US"/>
        </a:p>
      </dgm:t>
    </dgm:pt>
    <dgm:pt modelId="{2EFA340A-0AFA-434A-A634-B6330FBE22D0}">
      <dgm:prSet/>
      <dgm:spPr/>
      <dgm:t>
        <a:bodyPr/>
        <a:lstStyle/>
        <a:p>
          <a:r>
            <a:rPr lang="en-US" dirty="0"/>
            <a:t>Key steps in text classification include </a:t>
          </a:r>
          <a:r>
            <a:rPr lang="en-US" b="1" dirty="0"/>
            <a:t>data preprocessing, feature extraction, and model training and evaluation</a:t>
          </a:r>
          <a:r>
            <a:rPr lang="en-US" dirty="0"/>
            <a:t>.</a:t>
          </a:r>
        </a:p>
      </dgm:t>
    </dgm:pt>
    <dgm:pt modelId="{F4233F63-ED5F-40FD-A9BF-036A3D4C2197}" type="parTrans" cxnId="{1E05AA4D-9D5F-4253-A48F-609DBD053A0B}">
      <dgm:prSet/>
      <dgm:spPr/>
      <dgm:t>
        <a:bodyPr/>
        <a:lstStyle/>
        <a:p>
          <a:endParaRPr lang="en-US"/>
        </a:p>
      </dgm:t>
    </dgm:pt>
    <dgm:pt modelId="{9D21EDC6-09FB-4CEA-86A0-635A103421D6}" type="sibTrans" cxnId="{1E05AA4D-9D5F-4253-A48F-609DBD053A0B}">
      <dgm:prSet/>
      <dgm:spPr/>
      <dgm:t>
        <a:bodyPr/>
        <a:lstStyle/>
        <a:p>
          <a:endParaRPr lang="en-US"/>
        </a:p>
      </dgm:t>
    </dgm:pt>
    <dgm:pt modelId="{961B880E-8D05-4392-B01B-3B81E94A4AE9}" type="pres">
      <dgm:prSet presAssocID="{47CF5BA6-B58E-4A7C-97C1-7FD11FAF2DBA}" presName="root" presStyleCnt="0">
        <dgm:presLayoutVars>
          <dgm:dir/>
          <dgm:resizeHandles val="exact"/>
        </dgm:presLayoutVars>
      </dgm:prSet>
      <dgm:spPr/>
    </dgm:pt>
    <dgm:pt modelId="{AA3E5E5D-0BC5-4AF2-8F93-AF2854BCBC51}" type="pres">
      <dgm:prSet presAssocID="{C0CD165D-41E2-4005-B56C-E17EBB9A7DD6}" presName="compNode" presStyleCnt="0"/>
      <dgm:spPr/>
    </dgm:pt>
    <dgm:pt modelId="{5A07E7FA-11D0-4661-921D-0C5C5995333D}" type="pres">
      <dgm:prSet presAssocID="{C0CD165D-41E2-4005-B56C-E17EBB9A7DD6}" presName="bgRect" presStyleLbl="bgShp" presStyleIdx="0" presStyleCnt="3"/>
      <dgm:spPr/>
    </dgm:pt>
    <dgm:pt modelId="{4F3258E5-76D5-4A34-A763-572D4E2091E0}" type="pres">
      <dgm:prSet presAssocID="{C0CD165D-41E2-4005-B56C-E17EBB9A7DD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6CD38B4-2C7E-4A08-8C9E-7FE060331EA2}" type="pres">
      <dgm:prSet presAssocID="{C0CD165D-41E2-4005-B56C-E17EBB9A7DD6}" presName="spaceRect" presStyleCnt="0"/>
      <dgm:spPr/>
    </dgm:pt>
    <dgm:pt modelId="{4A206D6A-A401-4ED5-9C17-E4883218159A}" type="pres">
      <dgm:prSet presAssocID="{C0CD165D-41E2-4005-B56C-E17EBB9A7DD6}" presName="parTx" presStyleLbl="revTx" presStyleIdx="0" presStyleCnt="3">
        <dgm:presLayoutVars>
          <dgm:chMax val="0"/>
          <dgm:chPref val="0"/>
        </dgm:presLayoutVars>
      </dgm:prSet>
      <dgm:spPr/>
    </dgm:pt>
    <dgm:pt modelId="{034A3A59-5C05-4123-A4D2-0C31F42222EA}" type="pres">
      <dgm:prSet presAssocID="{4E6CA00B-232F-466F-B1D6-B2ED0FA4FBF3}" presName="sibTrans" presStyleCnt="0"/>
      <dgm:spPr/>
    </dgm:pt>
    <dgm:pt modelId="{162261A5-4928-42D5-BC36-6F94A184CAAD}" type="pres">
      <dgm:prSet presAssocID="{ABA551F7-1C70-4FA5-A505-352866F5017E}" presName="compNode" presStyleCnt="0"/>
      <dgm:spPr/>
    </dgm:pt>
    <dgm:pt modelId="{E4AECAE1-CB23-4E89-AE8A-40DFB23D07EE}" type="pres">
      <dgm:prSet presAssocID="{ABA551F7-1C70-4FA5-A505-352866F5017E}" presName="bgRect" presStyleLbl="bgShp" presStyleIdx="1" presStyleCnt="3"/>
      <dgm:spPr/>
    </dgm:pt>
    <dgm:pt modelId="{268BAEC6-D250-46C4-82B8-4428587456C2}" type="pres">
      <dgm:prSet presAssocID="{ABA551F7-1C70-4FA5-A505-352866F501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A94250AD-6551-4870-8E63-9CEB4CF1DC38}" type="pres">
      <dgm:prSet presAssocID="{ABA551F7-1C70-4FA5-A505-352866F5017E}" presName="spaceRect" presStyleCnt="0"/>
      <dgm:spPr/>
    </dgm:pt>
    <dgm:pt modelId="{1F3ECE3C-9C65-447E-B367-9FB836DFEF6D}" type="pres">
      <dgm:prSet presAssocID="{ABA551F7-1C70-4FA5-A505-352866F5017E}" presName="parTx" presStyleLbl="revTx" presStyleIdx="1" presStyleCnt="3">
        <dgm:presLayoutVars>
          <dgm:chMax val="0"/>
          <dgm:chPref val="0"/>
        </dgm:presLayoutVars>
      </dgm:prSet>
      <dgm:spPr/>
    </dgm:pt>
    <dgm:pt modelId="{9A011CFB-EB2B-406D-818A-96740F6C3C31}" type="pres">
      <dgm:prSet presAssocID="{2A59BD8F-7080-471D-B0C7-119A2FB947A0}" presName="sibTrans" presStyleCnt="0"/>
      <dgm:spPr/>
    </dgm:pt>
    <dgm:pt modelId="{22FE09A4-924C-416A-9F05-E12A845EEFAF}" type="pres">
      <dgm:prSet presAssocID="{2EFA340A-0AFA-434A-A634-B6330FBE22D0}" presName="compNode" presStyleCnt="0"/>
      <dgm:spPr/>
    </dgm:pt>
    <dgm:pt modelId="{1FE7291F-BBB4-4259-9AEF-1CE02268C0A0}" type="pres">
      <dgm:prSet presAssocID="{2EFA340A-0AFA-434A-A634-B6330FBE22D0}" presName="bgRect" presStyleLbl="bgShp" presStyleIdx="2" presStyleCnt="3"/>
      <dgm:spPr/>
    </dgm:pt>
    <dgm:pt modelId="{BC6B59B2-E49A-4761-BB85-8782E32E6CB1}" type="pres">
      <dgm:prSet presAssocID="{2EFA340A-0AFA-434A-A634-B6330FBE22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D63C40D2-EC32-483F-B2A8-956C142DA1A4}" type="pres">
      <dgm:prSet presAssocID="{2EFA340A-0AFA-434A-A634-B6330FBE22D0}" presName="spaceRect" presStyleCnt="0"/>
      <dgm:spPr/>
    </dgm:pt>
    <dgm:pt modelId="{C82FF7EC-5C54-4C44-94CA-27F5EB0B85ED}" type="pres">
      <dgm:prSet presAssocID="{2EFA340A-0AFA-434A-A634-B6330FBE22D0}" presName="parTx" presStyleLbl="revTx" presStyleIdx="2" presStyleCnt="3">
        <dgm:presLayoutVars>
          <dgm:chMax val="0"/>
          <dgm:chPref val="0"/>
        </dgm:presLayoutVars>
      </dgm:prSet>
      <dgm:spPr/>
    </dgm:pt>
  </dgm:ptLst>
  <dgm:cxnLst>
    <dgm:cxn modelId="{21A0C726-90B8-4660-B15D-1D4C5950EE19}" srcId="{47CF5BA6-B58E-4A7C-97C1-7FD11FAF2DBA}" destId="{C0CD165D-41E2-4005-B56C-E17EBB9A7DD6}" srcOrd="0" destOrd="0" parTransId="{836DF593-2288-4EC1-8DDD-5C47BAB25F56}" sibTransId="{4E6CA00B-232F-466F-B1D6-B2ED0FA4FBF3}"/>
    <dgm:cxn modelId="{59A4BB2C-BD2E-4369-96A9-13831D6339E6}" type="presOf" srcId="{47CF5BA6-B58E-4A7C-97C1-7FD11FAF2DBA}" destId="{961B880E-8D05-4392-B01B-3B81E94A4AE9}" srcOrd="0" destOrd="0" presId="urn:microsoft.com/office/officeart/2018/2/layout/IconVerticalSolidList"/>
    <dgm:cxn modelId="{1E05AA4D-9D5F-4253-A48F-609DBD053A0B}" srcId="{47CF5BA6-B58E-4A7C-97C1-7FD11FAF2DBA}" destId="{2EFA340A-0AFA-434A-A634-B6330FBE22D0}" srcOrd="2" destOrd="0" parTransId="{F4233F63-ED5F-40FD-A9BF-036A3D4C2197}" sibTransId="{9D21EDC6-09FB-4CEA-86A0-635A103421D6}"/>
    <dgm:cxn modelId="{558CDE76-98CF-4A6C-BAF7-FA3C3FF49635}" type="presOf" srcId="{ABA551F7-1C70-4FA5-A505-352866F5017E}" destId="{1F3ECE3C-9C65-447E-B367-9FB836DFEF6D}" srcOrd="0" destOrd="0" presId="urn:microsoft.com/office/officeart/2018/2/layout/IconVerticalSolidList"/>
    <dgm:cxn modelId="{44C1DE78-7C17-4EDC-B0B2-5E012AF78B0E}" type="presOf" srcId="{2EFA340A-0AFA-434A-A634-B6330FBE22D0}" destId="{C82FF7EC-5C54-4C44-94CA-27F5EB0B85ED}" srcOrd="0" destOrd="0" presId="urn:microsoft.com/office/officeart/2018/2/layout/IconVerticalSolidList"/>
    <dgm:cxn modelId="{7BD8C7EF-6EAA-43BE-BF75-8BD7534773DF}" type="presOf" srcId="{C0CD165D-41E2-4005-B56C-E17EBB9A7DD6}" destId="{4A206D6A-A401-4ED5-9C17-E4883218159A}" srcOrd="0" destOrd="0" presId="urn:microsoft.com/office/officeart/2018/2/layout/IconVerticalSolidList"/>
    <dgm:cxn modelId="{F3CCB5F3-B3E8-4BBF-8015-8D31485434E1}" srcId="{47CF5BA6-B58E-4A7C-97C1-7FD11FAF2DBA}" destId="{ABA551F7-1C70-4FA5-A505-352866F5017E}" srcOrd="1" destOrd="0" parTransId="{EE3B0756-32AD-41AA-8C70-0B33D941469B}" sibTransId="{2A59BD8F-7080-471D-B0C7-119A2FB947A0}"/>
    <dgm:cxn modelId="{B6B0293E-B9F4-41CD-BCA1-369C94CEC13C}" type="presParOf" srcId="{961B880E-8D05-4392-B01B-3B81E94A4AE9}" destId="{AA3E5E5D-0BC5-4AF2-8F93-AF2854BCBC51}" srcOrd="0" destOrd="0" presId="urn:microsoft.com/office/officeart/2018/2/layout/IconVerticalSolidList"/>
    <dgm:cxn modelId="{1D0FC441-FCEE-4F19-A90D-FCF4D7EFDD60}" type="presParOf" srcId="{AA3E5E5D-0BC5-4AF2-8F93-AF2854BCBC51}" destId="{5A07E7FA-11D0-4661-921D-0C5C5995333D}" srcOrd="0" destOrd="0" presId="urn:microsoft.com/office/officeart/2018/2/layout/IconVerticalSolidList"/>
    <dgm:cxn modelId="{3E676336-18C8-446F-B329-3656D8C55927}" type="presParOf" srcId="{AA3E5E5D-0BC5-4AF2-8F93-AF2854BCBC51}" destId="{4F3258E5-76D5-4A34-A763-572D4E2091E0}" srcOrd="1" destOrd="0" presId="urn:microsoft.com/office/officeart/2018/2/layout/IconVerticalSolidList"/>
    <dgm:cxn modelId="{802D17EC-714D-492C-AC35-FE34EFCD4759}" type="presParOf" srcId="{AA3E5E5D-0BC5-4AF2-8F93-AF2854BCBC51}" destId="{E6CD38B4-2C7E-4A08-8C9E-7FE060331EA2}" srcOrd="2" destOrd="0" presId="urn:microsoft.com/office/officeart/2018/2/layout/IconVerticalSolidList"/>
    <dgm:cxn modelId="{56B27F55-71D8-4905-98E0-634837BD0E0A}" type="presParOf" srcId="{AA3E5E5D-0BC5-4AF2-8F93-AF2854BCBC51}" destId="{4A206D6A-A401-4ED5-9C17-E4883218159A}" srcOrd="3" destOrd="0" presId="urn:microsoft.com/office/officeart/2018/2/layout/IconVerticalSolidList"/>
    <dgm:cxn modelId="{8076159E-A18A-4728-AC9A-09FAEECEDA9A}" type="presParOf" srcId="{961B880E-8D05-4392-B01B-3B81E94A4AE9}" destId="{034A3A59-5C05-4123-A4D2-0C31F42222EA}" srcOrd="1" destOrd="0" presId="urn:microsoft.com/office/officeart/2018/2/layout/IconVerticalSolidList"/>
    <dgm:cxn modelId="{795487E4-C005-47B9-BC8A-2071C13CA4A3}" type="presParOf" srcId="{961B880E-8D05-4392-B01B-3B81E94A4AE9}" destId="{162261A5-4928-42D5-BC36-6F94A184CAAD}" srcOrd="2" destOrd="0" presId="urn:microsoft.com/office/officeart/2018/2/layout/IconVerticalSolidList"/>
    <dgm:cxn modelId="{AC686272-9A68-457C-B706-B7CC81830018}" type="presParOf" srcId="{162261A5-4928-42D5-BC36-6F94A184CAAD}" destId="{E4AECAE1-CB23-4E89-AE8A-40DFB23D07EE}" srcOrd="0" destOrd="0" presId="urn:microsoft.com/office/officeart/2018/2/layout/IconVerticalSolidList"/>
    <dgm:cxn modelId="{75DF2217-82BE-4753-99CB-1359BB7E26A7}" type="presParOf" srcId="{162261A5-4928-42D5-BC36-6F94A184CAAD}" destId="{268BAEC6-D250-46C4-82B8-4428587456C2}" srcOrd="1" destOrd="0" presId="urn:microsoft.com/office/officeart/2018/2/layout/IconVerticalSolidList"/>
    <dgm:cxn modelId="{14EDE435-817A-4FAD-9310-E467733E23D4}" type="presParOf" srcId="{162261A5-4928-42D5-BC36-6F94A184CAAD}" destId="{A94250AD-6551-4870-8E63-9CEB4CF1DC38}" srcOrd="2" destOrd="0" presId="urn:microsoft.com/office/officeart/2018/2/layout/IconVerticalSolidList"/>
    <dgm:cxn modelId="{0439F096-E3EF-4D2B-A516-B3E737B3161F}" type="presParOf" srcId="{162261A5-4928-42D5-BC36-6F94A184CAAD}" destId="{1F3ECE3C-9C65-447E-B367-9FB836DFEF6D}" srcOrd="3" destOrd="0" presId="urn:microsoft.com/office/officeart/2018/2/layout/IconVerticalSolidList"/>
    <dgm:cxn modelId="{31AF40C5-F6BA-4229-94A8-BA0E82AF6895}" type="presParOf" srcId="{961B880E-8D05-4392-B01B-3B81E94A4AE9}" destId="{9A011CFB-EB2B-406D-818A-96740F6C3C31}" srcOrd="3" destOrd="0" presId="urn:microsoft.com/office/officeart/2018/2/layout/IconVerticalSolidList"/>
    <dgm:cxn modelId="{65930ECA-C756-46E1-B641-E5F4DF80F73B}" type="presParOf" srcId="{961B880E-8D05-4392-B01B-3B81E94A4AE9}" destId="{22FE09A4-924C-416A-9F05-E12A845EEFAF}" srcOrd="4" destOrd="0" presId="urn:microsoft.com/office/officeart/2018/2/layout/IconVerticalSolidList"/>
    <dgm:cxn modelId="{28EF7CD4-D50A-408B-8448-A32FA78BBFBB}" type="presParOf" srcId="{22FE09A4-924C-416A-9F05-E12A845EEFAF}" destId="{1FE7291F-BBB4-4259-9AEF-1CE02268C0A0}" srcOrd="0" destOrd="0" presId="urn:microsoft.com/office/officeart/2018/2/layout/IconVerticalSolidList"/>
    <dgm:cxn modelId="{FB006D6B-5CF5-4A2C-8597-0684B9D90F75}" type="presParOf" srcId="{22FE09A4-924C-416A-9F05-E12A845EEFAF}" destId="{BC6B59B2-E49A-4761-BB85-8782E32E6CB1}" srcOrd="1" destOrd="0" presId="urn:microsoft.com/office/officeart/2018/2/layout/IconVerticalSolidList"/>
    <dgm:cxn modelId="{E06B2E30-F5E1-4C88-9938-F5FD051F37D2}" type="presParOf" srcId="{22FE09A4-924C-416A-9F05-E12A845EEFAF}" destId="{D63C40D2-EC32-483F-B2A8-956C142DA1A4}" srcOrd="2" destOrd="0" presId="urn:microsoft.com/office/officeart/2018/2/layout/IconVerticalSolidList"/>
    <dgm:cxn modelId="{9F8F48F2-89DD-4549-A734-F8757759B91A}" type="presParOf" srcId="{22FE09A4-924C-416A-9F05-E12A845EEFAF}" destId="{C82FF7EC-5C54-4C44-94CA-27F5EB0B85E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2CA446-8DBC-4457-B1A7-CD8D5D1ECEA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2055E93-79F5-4F49-B568-5AD4DB58E71E}">
      <dgm:prSet/>
      <dgm:spPr/>
      <dgm:t>
        <a:bodyPr/>
        <a:lstStyle/>
        <a:p>
          <a:r>
            <a:rPr lang="en-US" dirty="0"/>
            <a:t>Word embeddings are a way to represent text data by mapping words to continuous vector representations, capturing semantic meaning and relationships between words.</a:t>
          </a:r>
        </a:p>
      </dgm:t>
    </dgm:pt>
    <dgm:pt modelId="{E1821804-06C1-443F-BB2A-6BFAD2C3049C}" type="parTrans" cxnId="{526A4A28-5B89-4588-91C4-FA6074A4DED0}">
      <dgm:prSet/>
      <dgm:spPr/>
      <dgm:t>
        <a:bodyPr/>
        <a:lstStyle/>
        <a:p>
          <a:endParaRPr lang="en-US"/>
        </a:p>
      </dgm:t>
    </dgm:pt>
    <dgm:pt modelId="{6DD56EC8-4600-445A-A422-F98301D538DC}" type="sibTrans" cxnId="{526A4A28-5B89-4588-91C4-FA6074A4DED0}">
      <dgm:prSet/>
      <dgm:spPr/>
      <dgm:t>
        <a:bodyPr/>
        <a:lstStyle/>
        <a:p>
          <a:endParaRPr lang="en-US"/>
        </a:p>
      </dgm:t>
    </dgm:pt>
    <dgm:pt modelId="{966F789C-8C4C-4940-8919-94B9B2BA37DF}">
      <dgm:prSet/>
      <dgm:spPr/>
      <dgm:t>
        <a:bodyPr/>
        <a:lstStyle/>
        <a:p>
          <a:r>
            <a:rPr lang="en-US" dirty="0"/>
            <a:t>Techniques like </a:t>
          </a:r>
          <a:r>
            <a:rPr lang="en-US" b="1" dirty="0"/>
            <a:t>Word2Vec and </a:t>
          </a:r>
          <a:r>
            <a:rPr lang="en-US" b="1" dirty="0" err="1"/>
            <a:t>GloVe</a:t>
          </a:r>
          <a:r>
            <a:rPr lang="en-US" dirty="0"/>
            <a:t> are popular methods for generating word embeddings.</a:t>
          </a:r>
        </a:p>
      </dgm:t>
    </dgm:pt>
    <dgm:pt modelId="{1D76C42B-4718-44C9-A405-4F4002723D82}" type="parTrans" cxnId="{882F5FDD-6DA7-4CA5-9E4B-03CE282ACFAB}">
      <dgm:prSet/>
      <dgm:spPr/>
      <dgm:t>
        <a:bodyPr/>
        <a:lstStyle/>
        <a:p>
          <a:endParaRPr lang="en-US"/>
        </a:p>
      </dgm:t>
    </dgm:pt>
    <dgm:pt modelId="{1603F915-A643-4637-9572-FD9B23BE57B6}" type="sibTrans" cxnId="{882F5FDD-6DA7-4CA5-9E4B-03CE282ACFAB}">
      <dgm:prSet/>
      <dgm:spPr/>
      <dgm:t>
        <a:bodyPr/>
        <a:lstStyle/>
        <a:p>
          <a:endParaRPr lang="en-US"/>
        </a:p>
      </dgm:t>
    </dgm:pt>
    <dgm:pt modelId="{7DC12F70-794A-494E-9CBD-866347E6936E}">
      <dgm:prSet/>
      <dgm:spPr/>
      <dgm:t>
        <a:bodyPr/>
        <a:lstStyle/>
        <a:p>
          <a:r>
            <a:rPr lang="en-US" dirty="0"/>
            <a:t>Word embeddings can be used as input features for various NLP tasks, including hate speech detection.</a:t>
          </a:r>
        </a:p>
      </dgm:t>
    </dgm:pt>
    <dgm:pt modelId="{44EF8942-10F6-4370-AB10-AA7A760D1FCC}" type="parTrans" cxnId="{7FF6F00D-C5FA-4EF2-A553-C6BA7D27DD02}">
      <dgm:prSet/>
      <dgm:spPr/>
      <dgm:t>
        <a:bodyPr/>
        <a:lstStyle/>
        <a:p>
          <a:endParaRPr lang="en-US"/>
        </a:p>
      </dgm:t>
    </dgm:pt>
    <dgm:pt modelId="{D8AC871C-F4BB-4F84-8047-D9240AD1C2F7}" type="sibTrans" cxnId="{7FF6F00D-C5FA-4EF2-A553-C6BA7D27DD02}">
      <dgm:prSet/>
      <dgm:spPr/>
      <dgm:t>
        <a:bodyPr/>
        <a:lstStyle/>
        <a:p>
          <a:endParaRPr lang="en-US"/>
        </a:p>
      </dgm:t>
    </dgm:pt>
    <dgm:pt modelId="{EFF9FBB7-6ABB-4F3F-B1C6-E860AE219D8E}" type="pres">
      <dgm:prSet presAssocID="{8E2CA446-8DBC-4457-B1A7-CD8D5D1ECEAA}" presName="root" presStyleCnt="0">
        <dgm:presLayoutVars>
          <dgm:dir/>
          <dgm:resizeHandles val="exact"/>
        </dgm:presLayoutVars>
      </dgm:prSet>
      <dgm:spPr/>
    </dgm:pt>
    <dgm:pt modelId="{FC10DFFE-6D59-4B3A-98DD-97AEAFF9A3E1}" type="pres">
      <dgm:prSet presAssocID="{02055E93-79F5-4F49-B568-5AD4DB58E71E}" presName="compNode" presStyleCnt="0"/>
      <dgm:spPr/>
    </dgm:pt>
    <dgm:pt modelId="{EC4869F4-AB8F-440B-8683-C57DD2B06D29}" type="pres">
      <dgm:prSet presAssocID="{02055E93-79F5-4F49-B568-5AD4DB58E71E}" presName="bgRect" presStyleLbl="bgShp" presStyleIdx="0" presStyleCnt="3"/>
      <dgm:spPr/>
    </dgm:pt>
    <dgm:pt modelId="{30D167AB-33AA-4927-B887-974703CC8EE5}" type="pres">
      <dgm:prSet presAssocID="{02055E93-79F5-4F49-B568-5AD4DB58E71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EC731C2A-B4FC-41A0-8B16-4F70F96B2F8B}" type="pres">
      <dgm:prSet presAssocID="{02055E93-79F5-4F49-B568-5AD4DB58E71E}" presName="spaceRect" presStyleCnt="0"/>
      <dgm:spPr/>
    </dgm:pt>
    <dgm:pt modelId="{66E8AF38-031F-4D8D-A408-736CDEBCC5BC}" type="pres">
      <dgm:prSet presAssocID="{02055E93-79F5-4F49-B568-5AD4DB58E71E}" presName="parTx" presStyleLbl="revTx" presStyleIdx="0" presStyleCnt="3">
        <dgm:presLayoutVars>
          <dgm:chMax val="0"/>
          <dgm:chPref val="0"/>
        </dgm:presLayoutVars>
      </dgm:prSet>
      <dgm:spPr/>
    </dgm:pt>
    <dgm:pt modelId="{D6A44BFA-B758-42BC-983B-39AFBB3D386B}" type="pres">
      <dgm:prSet presAssocID="{6DD56EC8-4600-445A-A422-F98301D538DC}" presName="sibTrans" presStyleCnt="0"/>
      <dgm:spPr/>
    </dgm:pt>
    <dgm:pt modelId="{670FFD97-24A3-4535-917B-AC0E3C5F0DA6}" type="pres">
      <dgm:prSet presAssocID="{966F789C-8C4C-4940-8919-94B9B2BA37DF}" presName="compNode" presStyleCnt="0"/>
      <dgm:spPr/>
    </dgm:pt>
    <dgm:pt modelId="{2AD92515-2B47-4000-A98A-780CF368E67C}" type="pres">
      <dgm:prSet presAssocID="{966F789C-8C4C-4940-8919-94B9B2BA37DF}" presName="bgRect" presStyleLbl="bgShp" presStyleIdx="1" presStyleCnt="3"/>
      <dgm:spPr/>
    </dgm:pt>
    <dgm:pt modelId="{3756EFEE-EC1F-4288-9723-C6D5661AD60A}" type="pres">
      <dgm:prSet presAssocID="{966F789C-8C4C-4940-8919-94B9B2BA37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ball Hat"/>
        </a:ext>
      </dgm:extLst>
    </dgm:pt>
    <dgm:pt modelId="{5BBB6769-4184-422D-AA7F-6023B5267583}" type="pres">
      <dgm:prSet presAssocID="{966F789C-8C4C-4940-8919-94B9B2BA37DF}" presName="spaceRect" presStyleCnt="0"/>
      <dgm:spPr/>
    </dgm:pt>
    <dgm:pt modelId="{657971B3-35F3-435A-B60C-73D8101D2C84}" type="pres">
      <dgm:prSet presAssocID="{966F789C-8C4C-4940-8919-94B9B2BA37DF}" presName="parTx" presStyleLbl="revTx" presStyleIdx="1" presStyleCnt="3">
        <dgm:presLayoutVars>
          <dgm:chMax val="0"/>
          <dgm:chPref val="0"/>
        </dgm:presLayoutVars>
      </dgm:prSet>
      <dgm:spPr/>
    </dgm:pt>
    <dgm:pt modelId="{5EAB5335-F124-4679-B505-530A23710F6F}" type="pres">
      <dgm:prSet presAssocID="{1603F915-A643-4637-9572-FD9B23BE57B6}" presName="sibTrans" presStyleCnt="0"/>
      <dgm:spPr/>
    </dgm:pt>
    <dgm:pt modelId="{3FFE6C53-A48B-4E88-AB15-A2D9B6816781}" type="pres">
      <dgm:prSet presAssocID="{7DC12F70-794A-494E-9CBD-866347E6936E}" presName="compNode" presStyleCnt="0"/>
      <dgm:spPr/>
    </dgm:pt>
    <dgm:pt modelId="{0A2D10BD-B857-4519-B65E-D92DE845C5B6}" type="pres">
      <dgm:prSet presAssocID="{7DC12F70-794A-494E-9CBD-866347E6936E}" presName="bgRect" presStyleLbl="bgShp" presStyleIdx="2" presStyleCnt="3"/>
      <dgm:spPr/>
    </dgm:pt>
    <dgm:pt modelId="{99668903-8D25-418F-87DD-0B0056DEE04A}" type="pres">
      <dgm:prSet presAssocID="{7DC12F70-794A-494E-9CBD-866347E693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61C7C1E7-96E5-4EA2-9448-B6979600912F}" type="pres">
      <dgm:prSet presAssocID="{7DC12F70-794A-494E-9CBD-866347E6936E}" presName="spaceRect" presStyleCnt="0"/>
      <dgm:spPr/>
    </dgm:pt>
    <dgm:pt modelId="{561E9512-BF39-43B1-AEA8-D871CDB788E3}" type="pres">
      <dgm:prSet presAssocID="{7DC12F70-794A-494E-9CBD-866347E6936E}" presName="parTx" presStyleLbl="revTx" presStyleIdx="2" presStyleCnt="3">
        <dgm:presLayoutVars>
          <dgm:chMax val="0"/>
          <dgm:chPref val="0"/>
        </dgm:presLayoutVars>
      </dgm:prSet>
      <dgm:spPr/>
    </dgm:pt>
  </dgm:ptLst>
  <dgm:cxnLst>
    <dgm:cxn modelId="{22562A03-43D7-4A15-9518-75B1FFA6216B}" type="presOf" srcId="{02055E93-79F5-4F49-B568-5AD4DB58E71E}" destId="{66E8AF38-031F-4D8D-A408-736CDEBCC5BC}" srcOrd="0" destOrd="0" presId="urn:microsoft.com/office/officeart/2018/2/layout/IconVerticalSolidList"/>
    <dgm:cxn modelId="{4DB95704-34BE-4B7F-ABD6-F8CDA761E297}" type="presOf" srcId="{8E2CA446-8DBC-4457-B1A7-CD8D5D1ECEAA}" destId="{EFF9FBB7-6ABB-4F3F-B1C6-E860AE219D8E}" srcOrd="0" destOrd="0" presId="urn:microsoft.com/office/officeart/2018/2/layout/IconVerticalSolidList"/>
    <dgm:cxn modelId="{7FF6F00D-C5FA-4EF2-A553-C6BA7D27DD02}" srcId="{8E2CA446-8DBC-4457-B1A7-CD8D5D1ECEAA}" destId="{7DC12F70-794A-494E-9CBD-866347E6936E}" srcOrd="2" destOrd="0" parTransId="{44EF8942-10F6-4370-AB10-AA7A760D1FCC}" sibTransId="{D8AC871C-F4BB-4F84-8047-D9240AD1C2F7}"/>
    <dgm:cxn modelId="{526A4A28-5B89-4588-91C4-FA6074A4DED0}" srcId="{8E2CA446-8DBC-4457-B1A7-CD8D5D1ECEAA}" destId="{02055E93-79F5-4F49-B568-5AD4DB58E71E}" srcOrd="0" destOrd="0" parTransId="{E1821804-06C1-443F-BB2A-6BFAD2C3049C}" sibTransId="{6DD56EC8-4600-445A-A422-F98301D538DC}"/>
    <dgm:cxn modelId="{67C7369C-E674-4E35-959D-F30201BD0ECF}" type="presOf" srcId="{966F789C-8C4C-4940-8919-94B9B2BA37DF}" destId="{657971B3-35F3-435A-B60C-73D8101D2C84}" srcOrd="0" destOrd="0" presId="urn:microsoft.com/office/officeart/2018/2/layout/IconVerticalSolidList"/>
    <dgm:cxn modelId="{882F5FDD-6DA7-4CA5-9E4B-03CE282ACFAB}" srcId="{8E2CA446-8DBC-4457-B1A7-CD8D5D1ECEAA}" destId="{966F789C-8C4C-4940-8919-94B9B2BA37DF}" srcOrd="1" destOrd="0" parTransId="{1D76C42B-4718-44C9-A405-4F4002723D82}" sibTransId="{1603F915-A643-4637-9572-FD9B23BE57B6}"/>
    <dgm:cxn modelId="{0380A3FA-2A75-4B50-A4DF-AC10610EE1CB}" type="presOf" srcId="{7DC12F70-794A-494E-9CBD-866347E6936E}" destId="{561E9512-BF39-43B1-AEA8-D871CDB788E3}" srcOrd="0" destOrd="0" presId="urn:microsoft.com/office/officeart/2018/2/layout/IconVerticalSolidList"/>
    <dgm:cxn modelId="{B3E4E089-772C-4248-974E-3A0F2530AC40}" type="presParOf" srcId="{EFF9FBB7-6ABB-4F3F-B1C6-E860AE219D8E}" destId="{FC10DFFE-6D59-4B3A-98DD-97AEAFF9A3E1}" srcOrd="0" destOrd="0" presId="urn:microsoft.com/office/officeart/2018/2/layout/IconVerticalSolidList"/>
    <dgm:cxn modelId="{9929653C-9AE4-4C9E-AB97-F15FCE0E8588}" type="presParOf" srcId="{FC10DFFE-6D59-4B3A-98DD-97AEAFF9A3E1}" destId="{EC4869F4-AB8F-440B-8683-C57DD2B06D29}" srcOrd="0" destOrd="0" presId="urn:microsoft.com/office/officeart/2018/2/layout/IconVerticalSolidList"/>
    <dgm:cxn modelId="{AC3BACA1-1D98-4CBA-8DFB-0D5C492EF3E9}" type="presParOf" srcId="{FC10DFFE-6D59-4B3A-98DD-97AEAFF9A3E1}" destId="{30D167AB-33AA-4927-B887-974703CC8EE5}" srcOrd="1" destOrd="0" presId="urn:microsoft.com/office/officeart/2018/2/layout/IconVerticalSolidList"/>
    <dgm:cxn modelId="{1A5C2067-0F1D-4D9A-A522-C3A5260967FB}" type="presParOf" srcId="{FC10DFFE-6D59-4B3A-98DD-97AEAFF9A3E1}" destId="{EC731C2A-B4FC-41A0-8B16-4F70F96B2F8B}" srcOrd="2" destOrd="0" presId="urn:microsoft.com/office/officeart/2018/2/layout/IconVerticalSolidList"/>
    <dgm:cxn modelId="{8CCF5EF5-BCF8-4605-8D71-05C85ED668D8}" type="presParOf" srcId="{FC10DFFE-6D59-4B3A-98DD-97AEAFF9A3E1}" destId="{66E8AF38-031F-4D8D-A408-736CDEBCC5BC}" srcOrd="3" destOrd="0" presId="urn:microsoft.com/office/officeart/2018/2/layout/IconVerticalSolidList"/>
    <dgm:cxn modelId="{2BE69C96-6481-4F63-9CB3-649030FA500C}" type="presParOf" srcId="{EFF9FBB7-6ABB-4F3F-B1C6-E860AE219D8E}" destId="{D6A44BFA-B758-42BC-983B-39AFBB3D386B}" srcOrd="1" destOrd="0" presId="urn:microsoft.com/office/officeart/2018/2/layout/IconVerticalSolidList"/>
    <dgm:cxn modelId="{E8F185AF-622B-4301-B862-2885D3FD1A54}" type="presParOf" srcId="{EFF9FBB7-6ABB-4F3F-B1C6-E860AE219D8E}" destId="{670FFD97-24A3-4535-917B-AC0E3C5F0DA6}" srcOrd="2" destOrd="0" presId="urn:microsoft.com/office/officeart/2018/2/layout/IconVerticalSolidList"/>
    <dgm:cxn modelId="{B64956FB-AEE4-4A8B-90C0-FBBDEB84B3EB}" type="presParOf" srcId="{670FFD97-24A3-4535-917B-AC0E3C5F0DA6}" destId="{2AD92515-2B47-4000-A98A-780CF368E67C}" srcOrd="0" destOrd="0" presId="urn:microsoft.com/office/officeart/2018/2/layout/IconVerticalSolidList"/>
    <dgm:cxn modelId="{F3B8B0B3-205F-49F3-A2A6-758A7E65F0E6}" type="presParOf" srcId="{670FFD97-24A3-4535-917B-AC0E3C5F0DA6}" destId="{3756EFEE-EC1F-4288-9723-C6D5661AD60A}" srcOrd="1" destOrd="0" presId="urn:microsoft.com/office/officeart/2018/2/layout/IconVerticalSolidList"/>
    <dgm:cxn modelId="{A8D43805-3220-4CFD-B730-5FDFBBE8DFFA}" type="presParOf" srcId="{670FFD97-24A3-4535-917B-AC0E3C5F0DA6}" destId="{5BBB6769-4184-422D-AA7F-6023B5267583}" srcOrd="2" destOrd="0" presId="urn:microsoft.com/office/officeart/2018/2/layout/IconVerticalSolidList"/>
    <dgm:cxn modelId="{078B021E-7D20-4383-AD32-7A4AA38B0D80}" type="presParOf" srcId="{670FFD97-24A3-4535-917B-AC0E3C5F0DA6}" destId="{657971B3-35F3-435A-B60C-73D8101D2C84}" srcOrd="3" destOrd="0" presId="urn:microsoft.com/office/officeart/2018/2/layout/IconVerticalSolidList"/>
    <dgm:cxn modelId="{357554A4-3252-4895-9800-55C021F65B99}" type="presParOf" srcId="{EFF9FBB7-6ABB-4F3F-B1C6-E860AE219D8E}" destId="{5EAB5335-F124-4679-B505-530A23710F6F}" srcOrd="3" destOrd="0" presId="urn:microsoft.com/office/officeart/2018/2/layout/IconVerticalSolidList"/>
    <dgm:cxn modelId="{6AF64A9F-7A81-41E7-8DF1-05356DFD49CC}" type="presParOf" srcId="{EFF9FBB7-6ABB-4F3F-B1C6-E860AE219D8E}" destId="{3FFE6C53-A48B-4E88-AB15-A2D9B6816781}" srcOrd="4" destOrd="0" presId="urn:microsoft.com/office/officeart/2018/2/layout/IconVerticalSolidList"/>
    <dgm:cxn modelId="{AE825820-502F-4274-8591-A9E406892FA8}" type="presParOf" srcId="{3FFE6C53-A48B-4E88-AB15-A2D9B6816781}" destId="{0A2D10BD-B857-4519-B65E-D92DE845C5B6}" srcOrd="0" destOrd="0" presId="urn:microsoft.com/office/officeart/2018/2/layout/IconVerticalSolidList"/>
    <dgm:cxn modelId="{115E0C6B-C285-4687-AAC8-338676929471}" type="presParOf" srcId="{3FFE6C53-A48B-4E88-AB15-A2D9B6816781}" destId="{99668903-8D25-418F-87DD-0B0056DEE04A}" srcOrd="1" destOrd="0" presId="urn:microsoft.com/office/officeart/2018/2/layout/IconVerticalSolidList"/>
    <dgm:cxn modelId="{4FBEAA4A-49AC-4588-9CD8-A5F91D9BF57A}" type="presParOf" srcId="{3FFE6C53-A48B-4E88-AB15-A2D9B6816781}" destId="{61C7C1E7-96E5-4EA2-9448-B6979600912F}" srcOrd="2" destOrd="0" presId="urn:microsoft.com/office/officeart/2018/2/layout/IconVerticalSolidList"/>
    <dgm:cxn modelId="{FCE6ABA4-C19D-4A8D-8B99-FBB92FE88669}" type="presParOf" srcId="{3FFE6C53-A48B-4E88-AB15-A2D9B6816781}" destId="{561E9512-BF39-43B1-AEA8-D871CDB788E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DAFD77-CE22-4467-A9F9-C77BDC49FB0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43BE81-FB1B-40E9-AAAB-CB3F1C42A08B}">
      <dgm:prSet/>
      <dgm:spPr/>
      <dgm:t>
        <a:bodyPr/>
        <a:lstStyle/>
        <a:p>
          <a:r>
            <a:rPr lang="en-US" dirty="0"/>
            <a:t>Transformer-based models, such as </a:t>
          </a:r>
          <a:r>
            <a:rPr lang="en-US" b="1" dirty="0"/>
            <a:t>BERT and </a:t>
          </a:r>
          <a:r>
            <a:rPr lang="en-US" b="1" dirty="0" err="1"/>
            <a:t>RoBERTa</a:t>
          </a:r>
          <a:r>
            <a:rPr lang="en-US" dirty="0"/>
            <a:t>, can generate contextual embeddings that capture the meaning of words within a given context, improving hate speech detection performance.</a:t>
          </a:r>
        </a:p>
      </dgm:t>
    </dgm:pt>
    <dgm:pt modelId="{B6219F16-7759-4BB4-8C91-5597A1886B13}" type="parTrans" cxnId="{5E611C4E-EDDE-40EC-8444-DE5C0A04D959}">
      <dgm:prSet/>
      <dgm:spPr/>
      <dgm:t>
        <a:bodyPr/>
        <a:lstStyle/>
        <a:p>
          <a:endParaRPr lang="en-US"/>
        </a:p>
      </dgm:t>
    </dgm:pt>
    <dgm:pt modelId="{C6603535-9802-498F-A224-1906A8105CCE}" type="sibTrans" cxnId="{5E611C4E-EDDE-40EC-8444-DE5C0A04D959}">
      <dgm:prSet/>
      <dgm:spPr/>
      <dgm:t>
        <a:bodyPr/>
        <a:lstStyle/>
        <a:p>
          <a:endParaRPr lang="en-US"/>
        </a:p>
      </dgm:t>
    </dgm:pt>
    <dgm:pt modelId="{AD9EE85D-F26E-410E-A886-39C772A31CDD}">
      <dgm:prSet/>
      <dgm:spPr/>
      <dgm:t>
        <a:bodyPr/>
        <a:lstStyle/>
        <a:p>
          <a:r>
            <a:rPr lang="en-US" dirty="0"/>
            <a:t>These models are pre-trained on large amounts of text data, learning rich representations of language that can be fine-tuned for specific tasks.</a:t>
          </a:r>
        </a:p>
      </dgm:t>
    </dgm:pt>
    <dgm:pt modelId="{CB220366-4EDE-4A16-A4F0-F68FF2E860F2}" type="parTrans" cxnId="{575EE635-6351-4DC4-AF67-E6BD5747F3B3}">
      <dgm:prSet/>
      <dgm:spPr/>
      <dgm:t>
        <a:bodyPr/>
        <a:lstStyle/>
        <a:p>
          <a:endParaRPr lang="en-US"/>
        </a:p>
      </dgm:t>
    </dgm:pt>
    <dgm:pt modelId="{A43AAE9E-B0DF-4582-B6E8-1D6CBA444F8B}" type="sibTrans" cxnId="{575EE635-6351-4DC4-AF67-E6BD5747F3B3}">
      <dgm:prSet/>
      <dgm:spPr/>
      <dgm:t>
        <a:bodyPr/>
        <a:lstStyle/>
        <a:p>
          <a:endParaRPr lang="en-US"/>
        </a:p>
      </dgm:t>
    </dgm:pt>
    <dgm:pt modelId="{ABB44218-BCEE-4FCD-9603-8254B2E871C6}">
      <dgm:prSet/>
      <dgm:spPr/>
      <dgm:t>
        <a:bodyPr/>
        <a:lstStyle/>
        <a:p>
          <a:r>
            <a:rPr lang="en-US" dirty="0"/>
            <a:t>Key steps in using contextual embeddings for hate speech detection include </a:t>
          </a:r>
          <a:r>
            <a:rPr lang="en-US" b="1" dirty="0"/>
            <a:t>model pre-training, fine-tuning, and model evaluation</a:t>
          </a:r>
          <a:r>
            <a:rPr lang="en-US" dirty="0"/>
            <a:t>.</a:t>
          </a:r>
        </a:p>
      </dgm:t>
    </dgm:pt>
    <dgm:pt modelId="{C7980EE4-4017-456B-AFA9-949123085383}" type="parTrans" cxnId="{37D32952-4AF9-4776-9EA2-1EFE5809DA5F}">
      <dgm:prSet/>
      <dgm:spPr/>
      <dgm:t>
        <a:bodyPr/>
        <a:lstStyle/>
        <a:p>
          <a:endParaRPr lang="en-US"/>
        </a:p>
      </dgm:t>
    </dgm:pt>
    <dgm:pt modelId="{8A342BB3-264B-46A7-9BDA-B11ED2B887EB}" type="sibTrans" cxnId="{37D32952-4AF9-4776-9EA2-1EFE5809DA5F}">
      <dgm:prSet/>
      <dgm:spPr/>
      <dgm:t>
        <a:bodyPr/>
        <a:lstStyle/>
        <a:p>
          <a:endParaRPr lang="en-US"/>
        </a:p>
      </dgm:t>
    </dgm:pt>
    <dgm:pt modelId="{3532FE73-19D3-480F-BBEA-6325775B8066}" type="pres">
      <dgm:prSet presAssocID="{9FDAFD77-CE22-4467-A9F9-C77BDC49FB04}" presName="root" presStyleCnt="0">
        <dgm:presLayoutVars>
          <dgm:dir/>
          <dgm:resizeHandles val="exact"/>
        </dgm:presLayoutVars>
      </dgm:prSet>
      <dgm:spPr/>
    </dgm:pt>
    <dgm:pt modelId="{6C1A7670-8ECF-4090-BB50-3009883E31CC}" type="pres">
      <dgm:prSet presAssocID="{6843BE81-FB1B-40E9-AAAB-CB3F1C42A08B}" presName="compNode" presStyleCnt="0"/>
      <dgm:spPr/>
    </dgm:pt>
    <dgm:pt modelId="{C683A005-74F4-4F67-8ADC-57FCF4E69DE9}" type="pres">
      <dgm:prSet presAssocID="{6843BE81-FB1B-40E9-AAAB-CB3F1C42A08B}" presName="bgRect" presStyleLbl="bgShp" presStyleIdx="0" presStyleCnt="3"/>
      <dgm:spPr/>
    </dgm:pt>
    <dgm:pt modelId="{0BF646BF-1FD4-434C-A0DF-7193DB716CF2}" type="pres">
      <dgm:prSet presAssocID="{6843BE81-FB1B-40E9-AAAB-CB3F1C42A0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DD4933AA-073B-4A20-BED3-A96C818F5516}" type="pres">
      <dgm:prSet presAssocID="{6843BE81-FB1B-40E9-AAAB-CB3F1C42A08B}" presName="spaceRect" presStyleCnt="0"/>
      <dgm:spPr/>
    </dgm:pt>
    <dgm:pt modelId="{A3D5D53E-FF72-4E76-8FE4-2B0E7FA1664C}" type="pres">
      <dgm:prSet presAssocID="{6843BE81-FB1B-40E9-AAAB-CB3F1C42A08B}" presName="parTx" presStyleLbl="revTx" presStyleIdx="0" presStyleCnt="3">
        <dgm:presLayoutVars>
          <dgm:chMax val="0"/>
          <dgm:chPref val="0"/>
        </dgm:presLayoutVars>
      </dgm:prSet>
      <dgm:spPr/>
    </dgm:pt>
    <dgm:pt modelId="{9931764D-EC22-4548-BE3D-5635AEAB0F18}" type="pres">
      <dgm:prSet presAssocID="{C6603535-9802-498F-A224-1906A8105CCE}" presName="sibTrans" presStyleCnt="0"/>
      <dgm:spPr/>
    </dgm:pt>
    <dgm:pt modelId="{C7CD28F6-2E1D-45F1-BD17-C0DEFDBD3A9F}" type="pres">
      <dgm:prSet presAssocID="{AD9EE85D-F26E-410E-A886-39C772A31CDD}" presName="compNode" presStyleCnt="0"/>
      <dgm:spPr/>
    </dgm:pt>
    <dgm:pt modelId="{125575E9-3DB9-4C0E-B7C7-D9BC87A7E68D}" type="pres">
      <dgm:prSet presAssocID="{AD9EE85D-F26E-410E-A886-39C772A31CDD}" presName="bgRect" presStyleLbl="bgShp" presStyleIdx="1" presStyleCnt="3"/>
      <dgm:spPr/>
    </dgm:pt>
    <dgm:pt modelId="{5AB68324-2C81-44BE-989A-13AAC9D84B1C}" type="pres">
      <dgm:prSet presAssocID="{AD9EE85D-F26E-410E-A886-39C772A31C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A1BCED7A-197D-4691-B06F-1D2B7C8D6D49}" type="pres">
      <dgm:prSet presAssocID="{AD9EE85D-F26E-410E-A886-39C772A31CDD}" presName="spaceRect" presStyleCnt="0"/>
      <dgm:spPr/>
    </dgm:pt>
    <dgm:pt modelId="{134644B7-95AF-4B2D-9AA3-6DF4B692AA3C}" type="pres">
      <dgm:prSet presAssocID="{AD9EE85D-F26E-410E-A886-39C772A31CDD}" presName="parTx" presStyleLbl="revTx" presStyleIdx="1" presStyleCnt="3">
        <dgm:presLayoutVars>
          <dgm:chMax val="0"/>
          <dgm:chPref val="0"/>
        </dgm:presLayoutVars>
      </dgm:prSet>
      <dgm:spPr/>
    </dgm:pt>
    <dgm:pt modelId="{07CF35B4-9706-4C65-87EE-43AF2F9BCD84}" type="pres">
      <dgm:prSet presAssocID="{A43AAE9E-B0DF-4582-B6E8-1D6CBA444F8B}" presName="sibTrans" presStyleCnt="0"/>
      <dgm:spPr/>
    </dgm:pt>
    <dgm:pt modelId="{3BCBD033-E63A-4467-9093-33F5A9518AFF}" type="pres">
      <dgm:prSet presAssocID="{ABB44218-BCEE-4FCD-9603-8254B2E871C6}" presName="compNode" presStyleCnt="0"/>
      <dgm:spPr/>
    </dgm:pt>
    <dgm:pt modelId="{5A1F0CFE-47C8-4C49-BA22-0AA58E61FF51}" type="pres">
      <dgm:prSet presAssocID="{ABB44218-BCEE-4FCD-9603-8254B2E871C6}" presName="bgRect" presStyleLbl="bgShp" presStyleIdx="2" presStyleCnt="3"/>
      <dgm:spPr/>
    </dgm:pt>
    <dgm:pt modelId="{4AA7E45A-3F0D-4E62-BDEA-CE9559BE16E5}" type="pres">
      <dgm:prSet presAssocID="{ABB44218-BCEE-4FCD-9603-8254B2E871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69E23A14-1800-463F-BB52-EFAEE3D97A78}" type="pres">
      <dgm:prSet presAssocID="{ABB44218-BCEE-4FCD-9603-8254B2E871C6}" presName="spaceRect" presStyleCnt="0"/>
      <dgm:spPr/>
    </dgm:pt>
    <dgm:pt modelId="{9E1CA338-7FCF-480B-A019-37D0ED1BFA67}" type="pres">
      <dgm:prSet presAssocID="{ABB44218-BCEE-4FCD-9603-8254B2E871C6}" presName="parTx" presStyleLbl="revTx" presStyleIdx="2" presStyleCnt="3">
        <dgm:presLayoutVars>
          <dgm:chMax val="0"/>
          <dgm:chPref val="0"/>
        </dgm:presLayoutVars>
      </dgm:prSet>
      <dgm:spPr/>
    </dgm:pt>
  </dgm:ptLst>
  <dgm:cxnLst>
    <dgm:cxn modelId="{575EE635-6351-4DC4-AF67-E6BD5747F3B3}" srcId="{9FDAFD77-CE22-4467-A9F9-C77BDC49FB04}" destId="{AD9EE85D-F26E-410E-A886-39C772A31CDD}" srcOrd="1" destOrd="0" parTransId="{CB220366-4EDE-4A16-A4F0-F68FF2E860F2}" sibTransId="{A43AAE9E-B0DF-4582-B6E8-1D6CBA444F8B}"/>
    <dgm:cxn modelId="{AD598849-2A6D-4369-B684-28B9EAE07815}" type="presOf" srcId="{AD9EE85D-F26E-410E-A886-39C772A31CDD}" destId="{134644B7-95AF-4B2D-9AA3-6DF4B692AA3C}" srcOrd="0" destOrd="0" presId="urn:microsoft.com/office/officeart/2018/2/layout/IconVerticalSolidList"/>
    <dgm:cxn modelId="{5E611C4E-EDDE-40EC-8444-DE5C0A04D959}" srcId="{9FDAFD77-CE22-4467-A9F9-C77BDC49FB04}" destId="{6843BE81-FB1B-40E9-AAAB-CB3F1C42A08B}" srcOrd="0" destOrd="0" parTransId="{B6219F16-7759-4BB4-8C91-5597A1886B13}" sibTransId="{C6603535-9802-498F-A224-1906A8105CCE}"/>
    <dgm:cxn modelId="{37D32952-4AF9-4776-9EA2-1EFE5809DA5F}" srcId="{9FDAFD77-CE22-4467-A9F9-C77BDC49FB04}" destId="{ABB44218-BCEE-4FCD-9603-8254B2E871C6}" srcOrd="2" destOrd="0" parTransId="{C7980EE4-4017-456B-AFA9-949123085383}" sibTransId="{8A342BB3-264B-46A7-9BDA-B11ED2B887EB}"/>
    <dgm:cxn modelId="{F57BABC5-6EC3-4A60-A570-DBA5F7C453DD}" type="presOf" srcId="{6843BE81-FB1B-40E9-AAAB-CB3F1C42A08B}" destId="{A3D5D53E-FF72-4E76-8FE4-2B0E7FA1664C}" srcOrd="0" destOrd="0" presId="urn:microsoft.com/office/officeart/2018/2/layout/IconVerticalSolidList"/>
    <dgm:cxn modelId="{295929D1-0FB2-4511-974E-44736089948B}" type="presOf" srcId="{9FDAFD77-CE22-4467-A9F9-C77BDC49FB04}" destId="{3532FE73-19D3-480F-BBEA-6325775B8066}" srcOrd="0" destOrd="0" presId="urn:microsoft.com/office/officeart/2018/2/layout/IconVerticalSolidList"/>
    <dgm:cxn modelId="{9CE134FC-B8A0-4EC3-8A4E-BE0FA913DA14}" type="presOf" srcId="{ABB44218-BCEE-4FCD-9603-8254B2E871C6}" destId="{9E1CA338-7FCF-480B-A019-37D0ED1BFA67}" srcOrd="0" destOrd="0" presId="urn:microsoft.com/office/officeart/2018/2/layout/IconVerticalSolidList"/>
    <dgm:cxn modelId="{233E6F5E-4530-4B53-A3D3-551E3F220C9A}" type="presParOf" srcId="{3532FE73-19D3-480F-BBEA-6325775B8066}" destId="{6C1A7670-8ECF-4090-BB50-3009883E31CC}" srcOrd="0" destOrd="0" presId="urn:microsoft.com/office/officeart/2018/2/layout/IconVerticalSolidList"/>
    <dgm:cxn modelId="{732FAD1A-B6CC-4401-83C7-253E3E9081BE}" type="presParOf" srcId="{6C1A7670-8ECF-4090-BB50-3009883E31CC}" destId="{C683A005-74F4-4F67-8ADC-57FCF4E69DE9}" srcOrd="0" destOrd="0" presId="urn:microsoft.com/office/officeart/2018/2/layout/IconVerticalSolidList"/>
    <dgm:cxn modelId="{3DA34A73-042F-4443-BB58-114BA877C23B}" type="presParOf" srcId="{6C1A7670-8ECF-4090-BB50-3009883E31CC}" destId="{0BF646BF-1FD4-434C-A0DF-7193DB716CF2}" srcOrd="1" destOrd="0" presId="urn:microsoft.com/office/officeart/2018/2/layout/IconVerticalSolidList"/>
    <dgm:cxn modelId="{512F5281-8705-46FF-A76C-BE09DD170F9E}" type="presParOf" srcId="{6C1A7670-8ECF-4090-BB50-3009883E31CC}" destId="{DD4933AA-073B-4A20-BED3-A96C818F5516}" srcOrd="2" destOrd="0" presId="urn:microsoft.com/office/officeart/2018/2/layout/IconVerticalSolidList"/>
    <dgm:cxn modelId="{672F5D5F-295A-43DC-B12D-3DE2FD1CA994}" type="presParOf" srcId="{6C1A7670-8ECF-4090-BB50-3009883E31CC}" destId="{A3D5D53E-FF72-4E76-8FE4-2B0E7FA1664C}" srcOrd="3" destOrd="0" presId="urn:microsoft.com/office/officeart/2018/2/layout/IconVerticalSolidList"/>
    <dgm:cxn modelId="{7BBCD2E5-9476-4C93-92FB-8A80E159BA8C}" type="presParOf" srcId="{3532FE73-19D3-480F-BBEA-6325775B8066}" destId="{9931764D-EC22-4548-BE3D-5635AEAB0F18}" srcOrd="1" destOrd="0" presId="urn:microsoft.com/office/officeart/2018/2/layout/IconVerticalSolidList"/>
    <dgm:cxn modelId="{5EF592A5-9C7F-480D-A336-688BC8733154}" type="presParOf" srcId="{3532FE73-19D3-480F-BBEA-6325775B8066}" destId="{C7CD28F6-2E1D-45F1-BD17-C0DEFDBD3A9F}" srcOrd="2" destOrd="0" presId="urn:microsoft.com/office/officeart/2018/2/layout/IconVerticalSolidList"/>
    <dgm:cxn modelId="{6B12D528-B0E5-4944-BC26-81BA60DFEC79}" type="presParOf" srcId="{C7CD28F6-2E1D-45F1-BD17-C0DEFDBD3A9F}" destId="{125575E9-3DB9-4C0E-B7C7-D9BC87A7E68D}" srcOrd="0" destOrd="0" presId="urn:microsoft.com/office/officeart/2018/2/layout/IconVerticalSolidList"/>
    <dgm:cxn modelId="{7FF13EFF-D8E1-41DD-8559-FB6F4F51B541}" type="presParOf" srcId="{C7CD28F6-2E1D-45F1-BD17-C0DEFDBD3A9F}" destId="{5AB68324-2C81-44BE-989A-13AAC9D84B1C}" srcOrd="1" destOrd="0" presId="urn:microsoft.com/office/officeart/2018/2/layout/IconVerticalSolidList"/>
    <dgm:cxn modelId="{4FB11814-C7CF-4A22-9DC5-E77F90406479}" type="presParOf" srcId="{C7CD28F6-2E1D-45F1-BD17-C0DEFDBD3A9F}" destId="{A1BCED7A-197D-4691-B06F-1D2B7C8D6D49}" srcOrd="2" destOrd="0" presId="urn:microsoft.com/office/officeart/2018/2/layout/IconVerticalSolidList"/>
    <dgm:cxn modelId="{9890278E-827E-444F-BA8D-F08A1AAB76BA}" type="presParOf" srcId="{C7CD28F6-2E1D-45F1-BD17-C0DEFDBD3A9F}" destId="{134644B7-95AF-4B2D-9AA3-6DF4B692AA3C}" srcOrd="3" destOrd="0" presId="urn:microsoft.com/office/officeart/2018/2/layout/IconVerticalSolidList"/>
    <dgm:cxn modelId="{C46690AC-2E02-4581-A38B-E82AF3469987}" type="presParOf" srcId="{3532FE73-19D3-480F-BBEA-6325775B8066}" destId="{07CF35B4-9706-4C65-87EE-43AF2F9BCD84}" srcOrd="3" destOrd="0" presId="urn:microsoft.com/office/officeart/2018/2/layout/IconVerticalSolidList"/>
    <dgm:cxn modelId="{623414B0-189A-43BE-A98A-54CBDAD52B82}" type="presParOf" srcId="{3532FE73-19D3-480F-BBEA-6325775B8066}" destId="{3BCBD033-E63A-4467-9093-33F5A9518AFF}" srcOrd="4" destOrd="0" presId="urn:microsoft.com/office/officeart/2018/2/layout/IconVerticalSolidList"/>
    <dgm:cxn modelId="{E4EA6E9C-CD5A-4845-A8C9-8A396578EB15}" type="presParOf" srcId="{3BCBD033-E63A-4467-9093-33F5A9518AFF}" destId="{5A1F0CFE-47C8-4C49-BA22-0AA58E61FF51}" srcOrd="0" destOrd="0" presId="urn:microsoft.com/office/officeart/2018/2/layout/IconVerticalSolidList"/>
    <dgm:cxn modelId="{D6E28803-84C0-45C2-A18D-72267B7B2EDF}" type="presParOf" srcId="{3BCBD033-E63A-4467-9093-33F5A9518AFF}" destId="{4AA7E45A-3F0D-4E62-BDEA-CE9559BE16E5}" srcOrd="1" destOrd="0" presId="urn:microsoft.com/office/officeart/2018/2/layout/IconVerticalSolidList"/>
    <dgm:cxn modelId="{BFF13DC6-B3D0-4810-9AFA-AB9A1AD2217A}" type="presParOf" srcId="{3BCBD033-E63A-4467-9093-33F5A9518AFF}" destId="{69E23A14-1800-463F-BB52-EFAEE3D97A78}" srcOrd="2" destOrd="0" presId="urn:microsoft.com/office/officeart/2018/2/layout/IconVerticalSolidList"/>
    <dgm:cxn modelId="{8D31EC98-E951-485D-B983-8EBAA958C48B}" type="presParOf" srcId="{3BCBD033-E63A-4467-9093-33F5A9518AFF}" destId="{9E1CA338-7FCF-480B-A019-37D0ED1BFA6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F6A709F-6B83-49F2-9955-92F90B03134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BFF357C-8C70-423C-848D-C8DAB988CA5D}">
      <dgm:prSet/>
      <dgm:spPr/>
      <dgm:t>
        <a:bodyPr/>
        <a:lstStyle/>
        <a:p>
          <a:r>
            <a:rPr lang="en-US" b="1" dirty="0"/>
            <a:t>Data Augmentation</a:t>
          </a:r>
          <a:r>
            <a:rPr lang="en-US" dirty="0"/>
            <a:t>: Adversarial techniques can be used to generate synthetic data, increasing the size and diversity of the training set and improving model performance.</a:t>
          </a:r>
        </a:p>
      </dgm:t>
    </dgm:pt>
    <dgm:pt modelId="{688F70A3-91B1-4094-ADB5-D377E61FB83A}" type="parTrans" cxnId="{55625CC5-A061-47FE-86AB-92A20843E78E}">
      <dgm:prSet/>
      <dgm:spPr/>
      <dgm:t>
        <a:bodyPr/>
        <a:lstStyle/>
        <a:p>
          <a:endParaRPr lang="en-US"/>
        </a:p>
      </dgm:t>
    </dgm:pt>
    <dgm:pt modelId="{04FBC6AC-6980-46AF-A9C2-62DC436F5CE4}" type="sibTrans" cxnId="{55625CC5-A061-47FE-86AB-92A20843E78E}">
      <dgm:prSet/>
      <dgm:spPr/>
      <dgm:t>
        <a:bodyPr/>
        <a:lstStyle/>
        <a:p>
          <a:endParaRPr lang="en-US"/>
        </a:p>
      </dgm:t>
    </dgm:pt>
    <dgm:pt modelId="{2D0DCA78-5629-4663-B6BB-5DF5CA83D097}">
      <dgm:prSet/>
      <dgm:spPr/>
      <dgm:t>
        <a:bodyPr/>
        <a:lstStyle/>
        <a:p>
          <a:r>
            <a:rPr lang="en-US" dirty="0"/>
            <a:t>Adversarial techniques, including </a:t>
          </a:r>
          <a:r>
            <a:rPr lang="en-US" b="1" dirty="0"/>
            <a:t>back-translation and adversarial training</a:t>
          </a:r>
          <a:r>
            <a:rPr lang="en-US" dirty="0"/>
            <a:t>, can be employed for data augmentation and to enhance the robustness of hate speech detection models.</a:t>
          </a:r>
        </a:p>
      </dgm:t>
    </dgm:pt>
    <dgm:pt modelId="{F8F07A16-BF9E-44A4-A048-1B8006389063}" type="parTrans" cxnId="{070B307D-48C3-45B4-9A6F-D6E63DEB5AEB}">
      <dgm:prSet/>
      <dgm:spPr/>
      <dgm:t>
        <a:bodyPr/>
        <a:lstStyle/>
        <a:p>
          <a:endParaRPr lang="en-US"/>
        </a:p>
      </dgm:t>
    </dgm:pt>
    <dgm:pt modelId="{B74523DA-B475-4317-AB9B-C5863FB48361}" type="sibTrans" cxnId="{070B307D-48C3-45B4-9A6F-D6E63DEB5AEB}">
      <dgm:prSet/>
      <dgm:spPr/>
      <dgm:t>
        <a:bodyPr/>
        <a:lstStyle/>
        <a:p>
          <a:endParaRPr lang="en-US"/>
        </a:p>
      </dgm:t>
    </dgm:pt>
    <dgm:pt modelId="{6CDA8E56-E45D-4589-B392-671AD2066E79}">
      <dgm:prSet/>
      <dgm:spPr/>
      <dgm:t>
        <a:bodyPr/>
        <a:lstStyle/>
        <a:p>
          <a:r>
            <a:rPr lang="en-US" dirty="0"/>
            <a:t>These techniques aim to improve model generalization and performance by exposing models to perturbations and variations in the input data.</a:t>
          </a:r>
        </a:p>
      </dgm:t>
    </dgm:pt>
    <dgm:pt modelId="{37BB5523-5EAB-4629-AE4C-7AE399C99702}" type="parTrans" cxnId="{685FEF15-A361-4E89-AA5C-066AD2F185CB}">
      <dgm:prSet/>
      <dgm:spPr/>
      <dgm:t>
        <a:bodyPr/>
        <a:lstStyle/>
        <a:p>
          <a:endParaRPr lang="en-US"/>
        </a:p>
      </dgm:t>
    </dgm:pt>
    <dgm:pt modelId="{DFFBC27C-86FC-4EDF-9D7F-8BDB8294895B}" type="sibTrans" cxnId="{685FEF15-A361-4E89-AA5C-066AD2F185CB}">
      <dgm:prSet/>
      <dgm:spPr/>
      <dgm:t>
        <a:bodyPr/>
        <a:lstStyle/>
        <a:p>
          <a:endParaRPr lang="en-US"/>
        </a:p>
      </dgm:t>
    </dgm:pt>
    <dgm:pt modelId="{4A6F94BF-C28E-441A-B474-DB3F7D0596F5}" type="pres">
      <dgm:prSet presAssocID="{5F6A709F-6B83-49F2-9955-92F90B03134C}" presName="root" presStyleCnt="0">
        <dgm:presLayoutVars>
          <dgm:dir/>
          <dgm:resizeHandles val="exact"/>
        </dgm:presLayoutVars>
      </dgm:prSet>
      <dgm:spPr/>
    </dgm:pt>
    <dgm:pt modelId="{19C1D6D4-BF3F-4931-A83C-C1B850D5E4E6}" type="pres">
      <dgm:prSet presAssocID="{7BFF357C-8C70-423C-848D-C8DAB988CA5D}" presName="compNode" presStyleCnt="0"/>
      <dgm:spPr/>
    </dgm:pt>
    <dgm:pt modelId="{62133A92-BE51-4194-B0D6-3B3D3921680D}" type="pres">
      <dgm:prSet presAssocID="{7BFF357C-8C70-423C-848D-C8DAB988CA5D}" presName="bgRect" presStyleLbl="bgShp" presStyleIdx="0" presStyleCnt="3"/>
      <dgm:spPr/>
    </dgm:pt>
    <dgm:pt modelId="{63F69DB4-9CDE-4B7D-A586-9FD368EEA524}" type="pres">
      <dgm:prSet presAssocID="{7BFF357C-8C70-423C-848D-C8DAB988CA5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entist"/>
        </a:ext>
      </dgm:extLst>
    </dgm:pt>
    <dgm:pt modelId="{8DEE82CF-9264-4234-870D-485CE71AD650}" type="pres">
      <dgm:prSet presAssocID="{7BFF357C-8C70-423C-848D-C8DAB988CA5D}" presName="spaceRect" presStyleCnt="0"/>
      <dgm:spPr/>
    </dgm:pt>
    <dgm:pt modelId="{03D78B71-4607-49CA-94C0-5CAB789A22FE}" type="pres">
      <dgm:prSet presAssocID="{7BFF357C-8C70-423C-848D-C8DAB988CA5D}" presName="parTx" presStyleLbl="revTx" presStyleIdx="0" presStyleCnt="3">
        <dgm:presLayoutVars>
          <dgm:chMax val="0"/>
          <dgm:chPref val="0"/>
        </dgm:presLayoutVars>
      </dgm:prSet>
      <dgm:spPr/>
    </dgm:pt>
    <dgm:pt modelId="{BFE7524E-0B01-4784-B7BD-AC1D33BE3967}" type="pres">
      <dgm:prSet presAssocID="{04FBC6AC-6980-46AF-A9C2-62DC436F5CE4}" presName="sibTrans" presStyleCnt="0"/>
      <dgm:spPr/>
    </dgm:pt>
    <dgm:pt modelId="{E79A124C-B7FB-41C6-A944-5E5F0E44DA1D}" type="pres">
      <dgm:prSet presAssocID="{2D0DCA78-5629-4663-B6BB-5DF5CA83D097}" presName="compNode" presStyleCnt="0"/>
      <dgm:spPr/>
    </dgm:pt>
    <dgm:pt modelId="{0650644E-34F4-4E7E-8550-E5899F8CA560}" type="pres">
      <dgm:prSet presAssocID="{2D0DCA78-5629-4663-B6BB-5DF5CA83D097}" presName="bgRect" presStyleLbl="bgShp" presStyleIdx="1" presStyleCnt="3"/>
      <dgm:spPr/>
    </dgm:pt>
    <dgm:pt modelId="{8B7F0157-BF33-447D-BB93-3E67AB38C645}" type="pres">
      <dgm:prSet presAssocID="{2D0DCA78-5629-4663-B6BB-5DF5CA83D0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F847A739-B89D-41C1-8BFA-719BB089FBC9}" type="pres">
      <dgm:prSet presAssocID="{2D0DCA78-5629-4663-B6BB-5DF5CA83D097}" presName="spaceRect" presStyleCnt="0"/>
      <dgm:spPr/>
    </dgm:pt>
    <dgm:pt modelId="{3CEFA185-DF8D-438B-9250-380CD3EF7E40}" type="pres">
      <dgm:prSet presAssocID="{2D0DCA78-5629-4663-B6BB-5DF5CA83D097}" presName="parTx" presStyleLbl="revTx" presStyleIdx="1" presStyleCnt="3">
        <dgm:presLayoutVars>
          <dgm:chMax val="0"/>
          <dgm:chPref val="0"/>
        </dgm:presLayoutVars>
      </dgm:prSet>
      <dgm:spPr/>
    </dgm:pt>
    <dgm:pt modelId="{3FE6E186-B0AA-4E66-8A01-601A9F3B9ADF}" type="pres">
      <dgm:prSet presAssocID="{B74523DA-B475-4317-AB9B-C5863FB48361}" presName="sibTrans" presStyleCnt="0"/>
      <dgm:spPr/>
    </dgm:pt>
    <dgm:pt modelId="{11244A3B-9C43-406B-A8CF-0A1E2B1A8E65}" type="pres">
      <dgm:prSet presAssocID="{6CDA8E56-E45D-4589-B392-671AD2066E79}" presName="compNode" presStyleCnt="0"/>
      <dgm:spPr/>
    </dgm:pt>
    <dgm:pt modelId="{0CF55E19-F1D0-4DF2-9FFC-000817F9A40E}" type="pres">
      <dgm:prSet presAssocID="{6CDA8E56-E45D-4589-B392-671AD2066E79}" presName="bgRect" presStyleLbl="bgShp" presStyleIdx="2" presStyleCnt="3"/>
      <dgm:spPr/>
    </dgm:pt>
    <dgm:pt modelId="{D91DCA67-97D7-45F2-AC0C-9C611DD29C53}" type="pres">
      <dgm:prSet presAssocID="{6CDA8E56-E45D-4589-B392-671AD2066E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D765156-1120-4CF4-B268-D9433D57EB9C}" type="pres">
      <dgm:prSet presAssocID="{6CDA8E56-E45D-4589-B392-671AD2066E79}" presName="spaceRect" presStyleCnt="0"/>
      <dgm:spPr/>
    </dgm:pt>
    <dgm:pt modelId="{4AE8BBC1-73CF-43A1-BA8C-85BD19D1EB42}" type="pres">
      <dgm:prSet presAssocID="{6CDA8E56-E45D-4589-B392-671AD2066E79}" presName="parTx" presStyleLbl="revTx" presStyleIdx="2" presStyleCnt="3">
        <dgm:presLayoutVars>
          <dgm:chMax val="0"/>
          <dgm:chPref val="0"/>
        </dgm:presLayoutVars>
      </dgm:prSet>
      <dgm:spPr/>
    </dgm:pt>
  </dgm:ptLst>
  <dgm:cxnLst>
    <dgm:cxn modelId="{D724A404-F60A-4654-9D89-A42551034E10}" type="presOf" srcId="{7BFF357C-8C70-423C-848D-C8DAB988CA5D}" destId="{03D78B71-4607-49CA-94C0-5CAB789A22FE}" srcOrd="0" destOrd="0" presId="urn:microsoft.com/office/officeart/2018/2/layout/IconVerticalSolidList"/>
    <dgm:cxn modelId="{685FEF15-A361-4E89-AA5C-066AD2F185CB}" srcId="{5F6A709F-6B83-49F2-9955-92F90B03134C}" destId="{6CDA8E56-E45D-4589-B392-671AD2066E79}" srcOrd="2" destOrd="0" parTransId="{37BB5523-5EAB-4629-AE4C-7AE399C99702}" sibTransId="{DFFBC27C-86FC-4EDF-9D7F-8BDB8294895B}"/>
    <dgm:cxn modelId="{070B307D-48C3-45B4-9A6F-D6E63DEB5AEB}" srcId="{5F6A709F-6B83-49F2-9955-92F90B03134C}" destId="{2D0DCA78-5629-4663-B6BB-5DF5CA83D097}" srcOrd="1" destOrd="0" parTransId="{F8F07A16-BF9E-44A4-A048-1B8006389063}" sibTransId="{B74523DA-B475-4317-AB9B-C5863FB48361}"/>
    <dgm:cxn modelId="{906FE196-068C-4304-B47F-09ADBE477168}" type="presOf" srcId="{5F6A709F-6B83-49F2-9955-92F90B03134C}" destId="{4A6F94BF-C28E-441A-B474-DB3F7D0596F5}" srcOrd="0" destOrd="0" presId="urn:microsoft.com/office/officeart/2018/2/layout/IconVerticalSolidList"/>
    <dgm:cxn modelId="{B38D99B6-8BA0-41AE-85B2-A4191A95A0BC}" type="presOf" srcId="{2D0DCA78-5629-4663-B6BB-5DF5CA83D097}" destId="{3CEFA185-DF8D-438B-9250-380CD3EF7E40}" srcOrd="0" destOrd="0" presId="urn:microsoft.com/office/officeart/2018/2/layout/IconVerticalSolidList"/>
    <dgm:cxn modelId="{55625CC5-A061-47FE-86AB-92A20843E78E}" srcId="{5F6A709F-6B83-49F2-9955-92F90B03134C}" destId="{7BFF357C-8C70-423C-848D-C8DAB988CA5D}" srcOrd="0" destOrd="0" parTransId="{688F70A3-91B1-4094-ADB5-D377E61FB83A}" sibTransId="{04FBC6AC-6980-46AF-A9C2-62DC436F5CE4}"/>
    <dgm:cxn modelId="{B4A699C7-AEFC-4C46-A7FA-AFC6759D37E0}" type="presOf" srcId="{6CDA8E56-E45D-4589-B392-671AD2066E79}" destId="{4AE8BBC1-73CF-43A1-BA8C-85BD19D1EB42}" srcOrd="0" destOrd="0" presId="urn:microsoft.com/office/officeart/2018/2/layout/IconVerticalSolidList"/>
    <dgm:cxn modelId="{94894555-F441-46F8-BED6-4C0D5AAD3122}" type="presParOf" srcId="{4A6F94BF-C28E-441A-B474-DB3F7D0596F5}" destId="{19C1D6D4-BF3F-4931-A83C-C1B850D5E4E6}" srcOrd="0" destOrd="0" presId="urn:microsoft.com/office/officeart/2018/2/layout/IconVerticalSolidList"/>
    <dgm:cxn modelId="{2E9ED24B-84A0-43C7-8E34-9D1AAE6D8CC0}" type="presParOf" srcId="{19C1D6D4-BF3F-4931-A83C-C1B850D5E4E6}" destId="{62133A92-BE51-4194-B0D6-3B3D3921680D}" srcOrd="0" destOrd="0" presId="urn:microsoft.com/office/officeart/2018/2/layout/IconVerticalSolidList"/>
    <dgm:cxn modelId="{20B7D096-FA83-41B0-801C-1DC34BC6B95B}" type="presParOf" srcId="{19C1D6D4-BF3F-4931-A83C-C1B850D5E4E6}" destId="{63F69DB4-9CDE-4B7D-A586-9FD368EEA524}" srcOrd="1" destOrd="0" presId="urn:microsoft.com/office/officeart/2018/2/layout/IconVerticalSolidList"/>
    <dgm:cxn modelId="{D6FE4ED2-CC89-491E-AC1D-E399FB5FABC5}" type="presParOf" srcId="{19C1D6D4-BF3F-4931-A83C-C1B850D5E4E6}" destId="{8DEE82CF-9264-4234-870D-485CE71AD650}" srcOrd="2" destOrd="0" presId="urn:microsoft.com/office/officeart/2018/2/layout/IconVerticalSolidList"/>
    <dgm:cxn modelId="{8BF25220-5706-4314-A1FB-4B67C7263D24}" type="presParOf" srcId="{19C1D6D4-BF3F-4931-A83C-C1B850D5E4E6}" destId="{03D78B71-4607-49CA-94C0-5CAB789A22FE}" srcOrd="3" destOrd="0" presId="urn:microsoft.com/office/officeart/2018/2/layout/IconVerticalSolidList"/>
    <dgm:cxn modelId="{A9C22A92-CE19-44CE-966B-4D7533A3F944}" type="presParOf" srcId="{4A6F94BF-C28E-441A-B474-DB3F7D0596F5}" destId="{BFE7524E-0B01-4784-B7BD-AC1D33BE3967}" srcOrd="1" destOrd="0" presId="urn:microsoft.com/office/officeart/2018/2/layout/IconVerticalSolidList"/>
    <dgm:cxn modelId="{70C79DE2-40C1-46B4-AE91-ECF1AF3A0C30}" type="presParOf" srcId="{4A6F94BF-C28E-441A-B474-DB3F7D0596F5}" destId="{E79A124C-B7FB-41C6-A944-5E5F0E44DA1D}" srcOrd="2" destOrd="0" presId="urn:microsoft.com/office/officeart/2018/2/layout/IconVerticalSolidList"/>
    <dgm:cxn modelId="{12DCDDA6-AADB-4E5D-A098-C593AE3EA740}" type="presParOf" srcId="{E79A124C-B7FB-41C6-A944-5E5F0E44DA1D}" destId="{0650644E-34F4-4E7E-8550-E5899F8CA560}" srcOrd="0" destOrd="0" presId="urn:microsoft.com/office/officeart/2018/2/layout/IconVerticalSolidList"/>
    <dgm:cxn modelId="{99D764DF-2F5C-487C-862F-49F2B31F0F44}" type="presParOf" srcId="{E79A124C-B7FB-41C6-A944-5E5F0E44DA1D}" destId="{8B7F0157-BF33-447D-BB93-3E67AB38C645}" srcOrd="1" destOrd="0" presId="urn:microsoft.com/office/officeart/2018/2/layout/IconVerticalSolidList"/>
    <dgm:cxn modelId="{96BE0BDA-D314-4A9D-92EC-7AD39DABE5BD}" type="presParOf" srcId="{E79A124C-B7FB-41C6-A944-5E5F0E44DA1D}" destId="{F847A739-B89D-41C1-8BFA-719BB089FBC9}" srcOrd="2" destOrd="0" presId="urn:microsoft.com/office/officeart/2018/2/layout/IconVerticalSolidList"/>
    <dgm:cxn modelId="{42084A70-B849-4703-81D9-F2A6D1689074}" type="presParOf" srcId="{E79A124C-B7FB-41C6-A944-5E5F0E44DA1D}" destId="{3CEFA185-DF8D-438B-9250-380CD3EF7E40}" srcOrd="3" destOrd="0" presId="urn:microsoft.com/office/officeart/2018/2/layout/IconVerticalSolidList"/>
    <dgm:cxn modelId="{B3DAADE1-5398-4E1B-96FA-E6D76E352C7C}" type="presParOf" srcId="{4A6F94BF-C28E-441A-B474-DB3F7D0596F5}" destId="{3FE6E186-B0AA-4E66-8A01-601A9F3B9ADF}" srcOrd="3" destOrd="0" presId="urn:microsoft.com/office/officeart/2018/2/layout/IconVerticalSolidList"/>
    <dgm:cxn modelId="{EFD71E5D-D06C-4066-B154-4C981E36BEAC}" type="presParOf" srcId="{4A6F94BF-C28E-441A-B474-DB3F7D0596F5}" destId="{11244A3B-9C43-406B-A8CF-0A1E2B1A8E65}" srcOrd="4" destOrd="0" presId="urn:microsoft.com/office/officeart/2018/2/layout/IconVerticalSolidList"/>
    <dgm:cxn modelId="{617A00F1-2B8A-4AE1-894F-CB4C1854C8B3}" type="presParOf" srcId="{11244A3B-9C43-406B-A8CF-0A1E2B1A8E65}" destId="{0CF55E19-F1D0-4DF2-9FFC-000817F9A40E}" srcOrd="0" destOrd="0" presId="urn:microsoft.com/office/officeart/2018/2/layout/IconVerticalSolidList"/>
    <dgm:cxn modelId="{72A169C4-0A0B-4D9D-B187-BF4D98AF8F90}" type="presParOf" srcId="{11244A3B-9C43-406B-A8CF-0A1E2B1A8E65}" destId="{D91DCA67-97D7-45F2-AC0C-9C611DD29C53}" srcOrd="1" destOrd="0" presId="urn:microsoft.com/office/officeart/2018/2/layout/IconVerticalSolidList"/>
    <dgm:cxn modelId="{74FC3C66-3BEA-406E-BBC3-40D8CDFC2133}" type="presParOf" srcId="{11244A3B-9C43-406B-A8CF-0A1E2B1A8E65}" destId="{FD765156-1120-4CF4-B268-D9433D57EB9C}" srcOrd="2" destOrd="0" presId="urn:microsoft.com/office/officeart/2018/2/layout/IconVerticalSolidList"/>
    <dgm:cxn modelId="{12CDAB28-EEAD-472A-9FDC-3665DF238228}" type="presParOf" srcId="{11244A3B-9C43-406B-A8CF-0A1E2B1A8E65}" destId="{4AE8BBC1-73CF-43A1-BA8C-85BD19D1EB4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2D05DFA-3318-4355-A97D-E804F1F9813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57ADFC3-B903-4CE9-83E4-5843D406CF8C}">
      <dgm:prSet/>
      <dgm:spPr/>
      <dgm:t>
        <a:bodyPr/>
        <a:lstStyle/>
        <a:p>
          <a:r>
            <a:rPr lang="en-US"/>
            <a:t>Neural models, such as </a:t>
          </a:r>
          <a:r>
            <a:rPr lang="en-US" b="1"/>
            <a:t>RNNs, CNNs, and transformer-based models,</a:t>
          </a:r>
          <a:r>
            <a:rPr lang="en-US"/>
            <a:t> have shown promising results in detecting and classifying hate speech in online text.</a:t>
          </a:r>
        </a:p>
      </dgm:t>
    </dgm:pt>
    <dgm:pt modelId="{A5616890-A023-45E7-B18C-0C9274FD6E4D}" type="parTrans" cxnId="{1BE38E57-4F72-4783-BBDF-10906540F439}">
      <dgm:prSet/>
      <dgm:spPr/>
      <dgm:t>
        <a:bodyPr/>
        <a:lstStyle/>
        <a:p>
          <a:endParaRPr lang="en-US"/>
        </a:p>
      </dgm:t>
    </dgm:pt>
    <dgm:pt modelId="{8FBEF031-E58F-43AD-8F26-23D080DC3DC3}" type="sibTrans" cxnId="{1BE38E57-4F72-4783-BBDF-10906540F439}">
      <dgm:prSet/>
      <dgm:spPr/>
      <dgm:t>
        <a:bodyPr/>
        <a:lstStyle/>
        <a:p>
          <a:endParaRPr lang="en-US"/>
        </a:p>
      </dgm:t>
    </dgm:pt>
    <dgm:pt modelId="{83B96530-654C-4548-92C7-81C5EDF5341C}">
      <dgm:prSet/>
      <dgm:spPr/>
      <dgm:t>
        <a:bodyPr/>
        <a:lstStyle/>
        <a:p>
          <a:r>
            <a:rPr lang="en-US"/>
            <a:t>These models can capture complex patterns and relationships within text data, leading to improved performance in hate speech detection tasks.</a:t>
          </a:r>
        </a:p>
      </dgm:t>
    </dgm:pt>
    <dgm:pt modelId="{1FAEB7A1-914B-46DA-8215-CFFD8630B96D}" type="parTrans" cxnId="{A2A8C36F-58B0-4267-A8CE-536ADEFA1738}">
      <dgm:prSet/>
      <dgm:spPr/>
      <dgm:t>
        <a:bodyPr/>
        <a:lstStyle/>
        <a:p>
          <a:endParaRPr lang="en-US"/>
        </a:p>
      </dgm:t>
    </dgm:pt>
    <dgm:pt modelId="{57BE4B51-FE4B-457B-8F7D-4DFB9D8DB6AA}" type="sibTrans" cxnId="{A2A8C36F-58B0-4267-A8CE-536ADEFA1738}">
      <dgm:prSet/>
      <dgm:spPr/>
      <dgm:t>
        <a:bodyPr/>
        <a:lstStyle/>
        <a:p>
          <a:endParaRPr lang="en-US"/>
        </a:p>
      </dgm:t>
    </dgm:pt>
    <dgm:pt modelId="{BFE75F7E-0563-4312-8927-B4FD97CBB8BE}">
      <dgm:prSet/>
      <dgm:spPr/>
      <dgm:t>
        <a:bodyPr/>
        <a:lstStyle/>
        <a:p>
          <a:r>
            <a:rPr lang="en-US"/>
            <a:t>Neural models can be combined with other techniques, such as </a:t>
          </a:r>
          <a:r>
            <a:rPr lang="en-US" b="1"/>
            <a:t>adversarial training </a:t>
          </a:r>
          <a:r>
            <a:rPr lang="en-US"/>
            <a:t>and </a:t>
          </a:r>
          <a:r>
            <a:rPr lang="en-US" b="1"/>
            <a:t>transfer learning,</a:t>
          </a:r>
          <a:r>
            <a:rPr lang="en-US"/>
            <a:t> to further enhance their performance in detecting and mitigating online hate speech.</a:t>
          </a:r>
        </a:p>
      </dgm:t>
    </dgm:pt>
    <dgm:pt modelId="{EC4C14CB-4158-429A-877B-6D4C1F700FD9}" type="parTrans" cxnId="{B3D33A76-BBDC-4245-87C7-D0968C6CC4F0}">
      <dgm:prSet/>
      <dgm:spPr/>
      <dgm:t>
        <a:bodyPr/>
        <a:lstStyle/>
        <a:p>
          <a:endParaRPr lang="en-US"/>
        </a:p>
      </dgm:t>
    </dgm:pt>
    <dgm:pt modelId="{0A08D405-91C7-4D52-A5FA-449C21547CB8}" type="sibTrans" cxnId="{B3D33A76-BBDC-4245-87C7-D0968C6CC4F0}">
      <dgm:prSet/>
      <dgm:spPr/>
      <dgm:t>
        <a:bodyPr/>
        <a:lstStyle/>
        <a:p>
          <a:endParaRPr lang="en-US"/>
        </a:p>
      </dgm:t>
    </dgm:pt>
    <dgm:pt modelId="{D4B8A359-0C28-47B8-9C00-C0B2B0360384}" type="pres">
      <dgm:prSet presAssocID="{72D05DFA-3318-4355-A97D-E804F1F9813C}" presName="root" presStyleCnt="0">
        <dgm:presLayoutVars>
          <dgm:dir/>
          <dgm:resizeHandles val="exact"/>
        </dgm:presLayoutVars>
      </dgm:prSet>
      <dgm:spPr/>
    </dgm:pt>
    <dgm:pt modelId="{B02ACD40-5627-4E94-A66F-F007C863D14A}" type="pres">
      <dgm:prSet presAssocID="{A57ADFC3-B903-4CE9-83E4-5843D406CF8C}" presName="compNode" presStyleCnt="0"/>
      <dgm:spPr/>
    </dgm:pt>
    <dgm:pt modelId="{5B174423-8384-47DD-882C-CBB78D1BB0DD}" type="pres">
      <dgm:prSet presAssocID="{A57ADFC3-B903-4CE9-83E4-5843D406CF8C}" presName="bgRect" presStyleLbl="bgShp" presStyleIdx="0" presStyleCnt="3"/>
      <dgm:spPr/>
    </dgm:pt>
    <dgm:pt modelId="{30111DE8-9955-4444-90A6-45F9FF717B02}" type="pres">
      <dgm:prSet presAssocID="{A57ADFC3-B903-4CE9-83E4-5843D406CF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5958B6B3-A6DB-4BFC-8367-3F42D0831988}" type="pres">
      <dgm:prSet presAssocID="{A57ADFC3-B903-4CE9-83E4-5843D406CF8C}" presName="spaceRect" presStyleCnt="0"/>
      <dgm:spPr/>
    </dgm:pt>
    <dgm:pt modelId="{249AF829-4B8C-4901-91CF-A5FC593DC0BE}" type="pres">
      <dgm:prSet presAssocID="{A57ADFC3-B903-4CE9-83E4-5843D406CF8C}" presName="parTx" presStyleLbl="revTx" presStyleIdx="0" presStyleCnt="3">
        <dgm:presLayoutVars>
          <dgm:chMax val="0"/>
          <dgm:chPref val="0"/>
        </dgm:presLayoutVars>
      </dgm:prSet>
      <dgm:spPr/>
    </dgm:pt>
    <dgm:pt modelId="{7808D5DB-C896-4025-AD8D-0B3ABA408E7F}" type="pres">
      <dgm:prSet presAssocID="{8FBEF031-E58F-43AD-8F26-23D080DC3DC3}" presName="sibTrans" presStyleCnt="0"/>
      <dgm:spPr/>
    </dgm:pt>
    <dgm:pt modelId="{761D0C40-C84F-4E24-9309-74B99B9023BD}" type="pres">
      <dgm:prSet presAssocID="{83B96530-654C-4548-92C7-81C5EDF5341C}" presName="compNode" presStyleCnt="0"/>
      <dgm:spPr/>
    </dgm:pt>
    <dgm:pt modelId="{9D92D897-4B52-44D2-BC4F-2766DC0630FD}" type="pres">
      <dgm:prSet presAssocID="{83B96530-654C-4548-92C7-81C5EDF5341C}" presName="bgRect" presStyleLbl="bgShp" presStyleIdx="1" presStyleCnt="3"/>
      <dgm:spPr/>
    </dgm:pt>
    <dgm:pt modelId="{820B28B6-4F64-4C39-9B8E-FFFA7D5C05EF}" type="pres">
      <dgm:prSet presAssocID="{83B96530-654C-4548-92C7-81C5EDF5341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D4EC5593-75E5-4580-B0CF-F9C5A4B1F24A}" type="pres">
      <dgm:prSet presAssocID="{83B96530-654C-4548-92C7-81C5EDF5341C}" presName="spaceRect" presStyleCnt="0"/>
      <dgm:spPr/>
    </dgm:pt>
    <dgm:pt modelId="{846C438B-8615-4786-A290-11BA24EBB211}" type="pres">
      <dgm:prSet presAssocID="{83B96530-654C-4548-92C7-81C5EDF5341C}" presName="parTx" presStyleLbl="revTx" presStyleIdx="1" presStyleCnt="3">
        <dgm:presLayoutVars>
          <dgm:chMax val="0"/>
          <dgm:chPref val="0"/>
        </dgm:presLayoutVars>
      </dgm:prSet>
      <dgm:spPr/>
    </dgm:pt>
    <dgm:pt modelId="{50129F0B-D379-4772-BEC3-0883F9D611D8}" type="pres">
      <dgm:prSet presAssocID="{57BE4B51-FE4B-457B-8F7D-4DFB9D8DB6AA}" presName="sibTrans" presStyleCnt="0"/>
      <dgm:spPr/>
    </dgm:pt>
    <dgm:pt modelId="{3BA1196E-E831-42B2-A3A0-C9FB99A318DB}" type="pres">
      <dgm:prSet presAssocID="{BFE75F7E-0563-4312-8927-B4FD97CBB8BE}" presName="compNode" presStyleCnt="0"/>
      <dgm:spPr/>
    </dgm:pt>
    <dgm:pt modelId="{CF04E0B5-5CA6-4080-9623-F1CA83E4A851}" type="pres">
      <dgm:prSet presAssocID="{BFE75F7E-0563-4312-8927-B4FD97CBB8BE}" presName="bgRect" presStyleLbl="bgShp" presStyleIdx="2" presStyleCnt="3"/>
      <dgm:spPr/>
    </dgm:pt>
    <dgm:pt modelId="{75D741E0-8921-46A9-9B95-3D86654CA9D7}" type="pres">
      <dgm:prSet presAssocID="{BFE75F7E-0563-4312-8927-B4FD97CBB8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8F7E93E7-004B-4657-8F68-F921DCA655E9}" type="pres">
      <dgm:prSet presAssocID="{BFE75F7E-0563-4312-8927-B4FD97CBB8BE}" presName="spaceRect" presStyleCnt="0"/>
      <dgm:spPr/>
    </dgm:pt>
    <dgm:pt modelId="{D25F67FD-CB4E-43E1-9669-CF0D64384B1E}" type="pres">
      <dgm:prSet presAssocID="{BFE75F7E-0563-4312-8927-B4FD97CBB8BE}" presName="parTx" presStyleLbl="revTx" presStyleIdx="2" presStyleCnt="3">
        <dgm:presLayoutVars>
          <dgm:chMax val="0"/>
          <dgm:chPref val="0"/>
        </dgm:presLayoutVars>
      </dgm:prSet>
      <dgm:spPr/>
    </dgm:pt>
  </dgm:ptLst>
  <dgm:cxnLst>
    <dgm:cxn modelId="{BC3F5233-D39F-458D-AC33-609C1F8B2D21}" type="presOf" srcId="{83B96530-654C-4548-92C7-81C5EDF5341C}" destId="{846C438B-8615-4786-A290-11BA24EBB211}" srcOrd="0" destOrd="0" presId="urn:microsoft.com/office/officeart/2018/2/layout/IconVerticalSolidList"/>
    <dgm:cxn modelId="{A2A8C36F-58B0-4267-A8CE-536ADEFA1738}" srcId="{72D05DFA-3318-4355-A97D-E804F1F9813C}" destId="{83B96530-654C-4548-92C7-81C5EDF5341C}" srcOrd="1" destOrd="0" parTransId="{1FAEB7A1-914B-46DA-8215-CFFD8630B96D}" sibTransId="{57BE4B51-FE4B-457B-8F7D-4DFB9D8DB6AA}"/>
    <dgm:cxn modelId="{B3D33A76-BBDC-4245-87C7-D0968C6CC4F0}" srcId="{72D05DFA-3318-4355-A97D-E804F1F9813C}" destId="{BFE75F7E-0563-4312-8927-B4FD97CBB8BE}" srcOrd="2" destOrd="0" parTransId="{EC4C14CB-4158-429A-877B-6D4C1F700FD9}" sibTransId="{0A08D405-91C7-4D52-A5FA-449C21547CB8}"/>
    <dgm:cxn modelId="{1BE38E57-4F72-4783-BBDF-10906540F439}" srcId="{72D05DFA-3318-4355-A97D-E804F1F9813C}" destId="{A57ADFC3-B903-4CE9-83E4-5843D406CF8C}" srcOrd="0" destOrd="0" parTransId="{A5616890-A023-45E7-B18C-0C9274FD6E4D}" sibTransId="{8FBEF031-E58F-43AD-8F26-23D080DC3DC3}"/>
    <dgm:cxn modelId="{DAE3BA7A-BC5B-49A1-AF01-32107463958D}" type="presOf" srcId="{BFE75F7E-0563-4312-8927-B4FD97CBB8BE}" destId="{D25F67FD-CB4E-43E1-9669-CF0D64384B1E}" srcOrd="0" destOrd="0" presId="urn:microsoft.com/office/officeart/2018/2/layout/IconVerticalSolidList"/>
    <dgm:cxn modelId="{3C7D2B87-A135-4AC3-9FD6-8B0665D38625}" type="presOf" srcId="{72D05DFA-3318-4355-A97D-E804F1F9813C}" destId="{D4B8A359-0C28-47B8-9C00-C0B2B0360384}" srcOrd="0" destOrd="0" presId="urn:microsoft.com/office/officeart/2018/2/layout/IconVerticalSolidList"/>
    <dgm:cxn modelId="{3C60BFCF-D135-42A0-B5CB-C2CFAF884F6A}" type="presOf" srcId="{A57ADFC3-B903-4CE9-83E4-5843D406CF8C}" destId="{249AF829-4B8C-4901-91CF-A5FC593DC0BE}" srcOrd="0" destOrd="0" presId="urn:microsoft.com/office/officeart/2018/2/layout/IconVerticalSolidList"/>
    <dgm:cxn modelId="{AC8522BB-91D6-414A-B7B9-0327B8A735D3}" type="presParOf" srcId="{D4B8A359-0C28-47B8-9C00-C0B2B0360384}" destId="{B02ACD40-5627-4E94-A66F-F007C863D14A}" srcOrd="0" destOrd="0" presId="urn:microsoft.com/office/officeart/2018/2/layout/IconVerticalSolidList"/>
    <dgm:cxn modelId="{7382EB50-0D36-462E-AF18-4F8EA373373E}" type="presParOf" srcId="{B02ACD40-5627-4E94-A66F-F007C863D14A}" destId="{5B174423-8384-47DD-882C-CBB78D1BB0DD}" srcOrd="0" destOrd="0" presId="urn:microsoft.com/office/officeart/2018/2/layout/IconVerticalSolidList"/>
    <dgm:cxn modelId="{066CCDDF-3005-4F5F-AF28-89D72FBE82FF}" type="presParOf" srcId="{B02ACD40-5627-4E94-A66F-F007C863D14A}" destId="{30111DE8-9955-4444-90A6-45F9FF717B02}" srcOrd="1" destOrd="0" presId="urn:microsoft.com/office/officeart/2018/2/layout/IconVerticalSolidList"/>
    <dgm:cxn modelId="{7DDCEE60-CBF2-4D2B-A35B-AD44DCD69DDE}" type="presParOf" srcId="{B02ACD40-5627-4E94-A66F-F007C863D14A}" destId="{5958B6B3-A6DB-4BFC-8367-3F42D0831988}" srcOrd="2" destOrd="0" presId="urn:microsoft.com/office/officeart/2018/2/layout/IconVerticalSolidList"/>
    <dgm:cxn modelId="{F7365C27-2437-4AAC-9085-B7DF40EE213E}" type="presParOf" srcId="{B02ACD40-5627-4E94-A66F-F007C863D14A}" destId="{249AF829-4B8C-4901-91CF-A5FC593DC0BE}" srcOrd="3" destOrd="0" presId="urn:microsoft.com/office/officeart/2018/2/layout/IconVerticalSolidList"/>
    <dgm:cxn modelId="{E38015CC-F45B-4579-A7FD-BFE6DEF4EFFA}" type="presParOf" srcId="{D4B8A359-0C28-47B8-9C00-C0B2B0360384}" destId="{7808D5DB-C896-4025-AD8D-0B3ABA408E7F}" srcOrd="1" destOrd="0" presId="urn:microsoft.com/office/officeart/2018/2/layout/IconVerticalSolidList"/>
    <dgm:cxn modelId="{9BB292C6-8E8B-4170-BCE9-924BC16BEAAB}" type="presParOf" srcId="{D4B8A359-0C28-47B8-9C00-C0B2B0360384}" destId="{761D0C40-C84F-4E24-9309-74B99B9023BD}" srcOrd="2" destOrd="0" presId="urn:microsoft.com/office/officeart/2018/2/layout/IconVerticalSolidList"/>
    <dgm:cxn modelId="{3599068E-396C-4DEA-B102-C9BD750297B7}" type="presParOf" srcId="{761D0C40-C84F-4E24-9309-74B99B9023BD}" destId="{9D92D897-4B52-44D2-BC4F-2766DC0630FD}" srcOrd="0" destOrd="0" presId="urn:microsoft.com/office/officeart/2018/2/layout/IconVerticalSolidList"/>
    <dgm:cxn modelId="{B3B960A5-8F7F-42AA-9E5D-028E7A69763A}" type="presParOf" srcId="{761D0C40-C84F-4E24-9309-74B99B9023BD}" destId="{820B28B6-4F64-4C39-9B8E-FFFA7D5C05EF}" srcOrd="1" destOrd="0" presId="urn:microsoft.com/office/officeart/2018/2/layout/IconVerticalSolidList"/>
    <dgm:cxn modelId="{AA3A03FA-3917-47A7-9322-2A05EE1F0D9D}" type="presParOf" srcId="{761D0C40-C84F-4E24-9309-74B99B9023BD}" destId="{D4EC5593-75E5-4580-B0CF-F9C5A4B1F24A}" srcOrd="2" destOrd="0" presId="urn:microsoft.com/office/officeart/2018/2/layout/IconVerticalSolidList"/>
    <dgm:cxn modelId="{2B3E1338-A0A5-4BE8-A46B-0A43927D2CD2}" type="presParOf" srcId="{761D0C40-C84F-4E24-9309-74B99B9023BD}" destId="{846C438B-8615-4786-A290-11BA24EBB211}" srcOrd="3" destOrd="0" presId="urn:microsoft.com/office/officeart/2018/2/layout/IconVerticalSolidList"/>
    <dgm:cxn modelId="{B1DE5E8B-EB5F-4F26-AA30-D965728887D0}" type="presParOf" srcId="{D4B8A359-0C28-47B8-9C00-C0B2B0360384}" destId="{50129F0B-D379-4772-BEC3-0883F9D611D8}" srcOrd="3" destOrd="0" presId="urn:microsoft.com/office/officeart/2018/2/layout/IconVerticalSolidList"/>
    <dgm:cxn modelId="{7AD396FF-37B9-49FF-8CDA-26CA3CA9E3D5}" type="presParOf" srcId="{D4B8A359-0C28-47B8-9C00-C0B2B0360384}" destId="{3BA1196E-E831-42B2-A3A0-C9FB99A318DB}" srcOrd="4" destOrd="0" presId="urn:microsoft.com/office/officeart/2018/2/layout/IconVerticalSolidList"/>
    <dgm:cxn modelId="{7EC5DB38-A2E2-4C43-B8D5-6FE44C26C30D}" type="presParOf" srcId="{3BA1196E-E831-42B2-A3A0-C9FB99A318DB}" destId="{CF04E0B5-5CA6-4080-9623-F1CA83E4A851}" srcOrd="0" destOrd="0" presId="urn:microsoft.com/office/officeart/2018/2/layout/IconVerticalSolidList"/>
    <dgm:cxn modelId="{AF0D7BD6-9E9A-4BA2-AD8E-EE34CE56E27E}" type="presParOf" srcId="{3BA1196E-E831-42B2-A3A0-C9FB99A318DB}" destId="{75D741E0-8921-46A9-9B95-3D86654CA9D7}" srcOrd="1" destOrd="0" presId="urn:microsoft.com/office/officeart/2018/2/layout/IconVerticalSolidList"/>
    <dgm:cxn modelId="{B31C7662-57FF-4171-B96F-23C60C6DCE14}" type="presParOf" srcId="{3BA1196E-E831-42B2-A3A0-C9FB99A318DB}" destId="{8F7E93E7-004B-4657-8F68-F921DCA655E9}" srcOrd="2" destOrd="0" presId="urn:microsoft.com/office/officeart/2018/2/layout/IconVerticalSolidList"/>
    <dgm:cxn modelId="{4BCA2216-2DB5-4745-8F86-B92065E437C5}" type="presParOf" srcId="{3BA1196E-E831-42B2-A3A0-C9FB99A318DB}" destId="{D25F67FD-CB4E-43E1-9669-CF0D64384B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40367AF-1F80-4C33-ACA0-CC0C095DA493}"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94E3CF54-2C34-4373-B0F3-46568F61884B}">
      <dgm:prSet/>
      <dgm:spPr/>
      <dgm:t>
        <a:bodyPr/>
        <a:lstStyle/>
        <a:p>
          <a:r>
            <a:rPr lang="en-US" dirty="0"/>
            <a:t>Model:</a:t>
          </a:r>
        </a:p>
      </dgm:t>
    </dgm:pt>
    <dgm:pt modelId="{5AD6A129-F8A2-4C1A-A233-59C39DECCC5B}" type="parTrans" cxnId="{3A12B0E5-CA45-4822-A5AF-0591CCE858EA}">
      <dgm:prSet/>
      <dgm:spPr/>
      <dgm:t>
        <a:bodyPr/>
        <a:lstStyle/>
        <a:p>
          <a:endParaRPr lang="en-US"/>
        </a:p>
      </dgm:t>
    </dgm:pt>
    <dgm:pt modelId="{8568D086-01C2-4A30-A901-91E341768FCD}" type="sibTrans" cxnId="{3A12B0E5-CA45-4822-A5AF-0591CCE858EA}">
      <dgm:prSet/>
      <dgm:spPr/>
      <dgm:t>
        <a:bodyPr/>
        <a:lstStyle/>
        <a:p>
          <a:endParaRPr lang="en-US"/>
        </a:p>
      </dgm:t>
    </dgm:pt>
    <dgm:pt modelId="{FCB4D8D4-CA36-47D0-8D89-75048FFBAB65}">
      <dgm:prSet/>
      <dgm:spPr/>
      <dgm:t>
        <a:bodyPr/>
        <a:lstStyle/>
        <a:p>
          <a:r>
            <a:rPr lang="en-US" dirty="0" err="1"/>
            <a:t>DistilBERT</a:t>
          </a:r>
          <a:r>
            <a:rPr lang="en-US" dirty="0"/>
            <a:t>-base</a:t>
          </a:r>
        </a:p>
      </dgm:t>
    </dgm:pt>
    <dgm:pt modelId="{5B45A25C-26DF-4801-ACB9-9D2194065033}" type="parTrans" cxnId="{50155637-11CB-44ED-9ECC-D0E7055E31D3}">
      <dgm:prSet/>
      <dgm:spPr/>
      <dgm:t>
        <a:bodyPr/>
        <a:lstStyle/>
        <a:p>
          <a:endParaRPr lang="en-US"/>
        </a:p>
      </dgm:t>
    </dgm:pt>
    <dgm:pt modelId="{BF3EDDE3-5D6F-4286-89E9-651011233BD1}" type="sibTrans" cxnId="{50155637-11CB-44ED-9ECC-D0E7055E31D3}">
      <dgm:prSet/>
      <dgm:spPr/>
      <dgm:t>
        <a:bodyPr/>
        <a:lstStyle/>
        <a:p>
          <a:endParaRPr lang="en-US"/>
        </a:p>
      </dgm:t>
    </dgm:pt>
    <dgm:pt modelId="{691D87EA-589A-4BA3-B8FC-5B76405B4D26}">
      <dgm:prSet/>
      <dgm:spPr/>
      <dgm:t>
        <a:bodyPr/>
        <a:lstStyle/>
        <a:p>
          <a:r>
            <a:rPr lang="en-US" dirty="0">
              <a:latin typeface="Bierstadt"/>
            </a:rPr>
            <a:t>66M</a:t>
          </a:r>
          <a:r>
            <a:rPr lang="en-US" dirty="0"/>
            <a:t> parameters</a:t>
          </a:r>
        </a:p>
      </dgm:t>
    </dgm:pt>
    <dgm:pt modelId="{F26F281F-73F4-4037-B5BD-7315CECC726C}" type="parTrans" cxnId="{6CBAE667-87B4-40AE-9640-9F3C07824001}">
      <dgm:prSet/>
      <dgm:spPr/>
      <dgm:t>
        <a:bodyPr/>
        <a:lstStyle/>
        <a:p>
          <a:endParaRPr lang="en-US"/>
        </a:p>
      </dgm:t>
    </dgm:pt>
    <dgm:pt modelId="{8B0FFE17-64C7-4277-8F5E-C194D903B315}" type="sibTrans" cxnId="{6CBAE667-87B4-40AE-9640-9F3C07824001}">
      <dgm:prSet/>
      <dgm:spPr/>
      <dgm:t>
        <a:bodyPr/>
        <a:lstStyle/>
        <a:p>
          <a:endParaRPr lang="en-US"/>
        </a:p>
      </dgm:t>
    </dgm:pt>
    <dgm:pt modelId="{05B44C37-22BD-4812-B050-BC8F9A00668D}">
      <dgm:prSet/>
      <dgm:spPr/>
      <dgm:t>
        <a:bodyPr/>
        <a:lstStyle/>
        <a:p>
          <a:r>
            <a:rPr lang="en-US" dirty="0"/>
            <a:t>Data:</a:t>
          </a:r>
        </a:p>
      </dgm:t>
    </dgm:pt>
    <dgm:pt modelId="{1917C3D0-4F5E-452E-BDC7-90E55E711778}" type="parTrans" cxnId="{7CCDB279-B405-4838-B48F-D13E4A76BCBB}">
      <dgm:prSet/>
      <dgm:spPr/>
      <dgm:t>
        <a:bodyPr/>
        <a:lstStyle/>
        <a:p>
          <a:endParaRPr lang="en-US"/>
        </a:p>
      </dgm:t>
    </dgm:pt>
    <dgm:pt modelId="{2743E63F-E183-410A-8579-AEBCA713C91C}" type="sibTrans" cxnId="{7CCDB279-B405-4838-B48F-D13E4A76BCBB}">
      <dgm:prSet/>
      <dgm:spPr/>
      <dgm:t>
        <a:bodyPr/>
        <a:lstStyle/>
        <a:p>
          <a:endParaRPr lang="en-US"/>
        </a:p>
      </dgm:t>
    </dgm:pt>
    <dgm:pt modelId="{189B9378-5D5F-4E0E-A3ED-21645D353D4D}">
      <dgm:prSet/>
      <dgm:spPr/>
      <dgm:t>
        <a:bodyPr/>
        <a:lstStyle/>
        <a:p>
          <a:r>
            <a:rPr lang="en-US" dirty="0"/>
            <a:t>Hate speech dataset from a white supremacist forum - Stormfront (</a:t>
          </a:r>
          <a:r>
            <a:rPr lang="en-US" dirty="0">
              <a:hlinkClick xmlns:r="http://schemas.openxmlformats.org/officeDocument/2006/relationships" r:id="rId1"/>
            </a:rPr>
            <a:t>Link</a:t>
          </a:r>
          <a:r>
            <a:rPr lang="en-US" dirty="0"/>
            <a:t>)</a:t>
          </a:r>
        </a:p>
      </dgm:t>
    </dgm:pt>
    <dgm:pt modelId="{C031AE94-D8B4-4E6C-BA72-12D774B4648C}" type="parTrans" cxnId="{F8AF816F-7D37-4183-9B72-47E2499E5FC1}">
      <dgm:prSet/>
      <dgm:spPr/>
      <dgm:t>
        <a:bodyPr/>
        <a:lstStyle/>
        <a:p>
          <a:endParaRPr lang="en-US"/>
        </a:p>
      </dgm:t>
    </dgm:pt>
    <dgm:pt modelId="{41FC2F21-ECFB-4097-903F-CCF65DAEA484}" type="sibTrans" cxnId="{F8AF816F-7D37-4183-9B72-47E2499E5FC1}">
      <dgm:prSet/>
      <dgm:spPr/>
      <dgm:t>
        <a:bodyPr/>
        <a:lstStyle/>
        <a:p>
          <a:endParaRPr lang="en-US"/>
        </a:p>
      </dgm:t>
    </dgm:pt>
    <dgm:pt modelId="{E28F9471-226D-4956-91EB-0E8E4AE3240B}">
      <dgm:prSet/>
      <dgm:spPr/>
      <dgm:t>
        <a:bodyPr/>
        <a:lstStyle/>
        <a:p>
          <a:r>
            <a:rPr lang="en-US" dirty="0"/>
            <a:t>Train – 1913 labelled data</a:t>
          </a:r>
        </a:p>
      </dgm:t>
    </dgm:pt>
    <dgm:pt modelId="{FE82A212-CB09-435D-A145-0A26C63F9A26}" type="parTrans" cxnId="{5719401B-3C37-465D-A026-044B0DB51381}">
      <dgm:prSet/>
      <dgm:spPr/>
      <dgm:t>
        <a:bodyPr/>
        <a:lstStyle/>
        <a:p>
          <a:endParaRPr lang="en-US"/>
        </a:p>
      </dgm:t>
    </dgm:pt>
    <dgm:pt modelId="{AC10DEF4-3229-44AA-B95C-4CB3CDB1E2DA}" type="sibTrans" cxnId="{5719401B-3C37-465D-A026-044B0DB51381}">
      <dgm:prSet/>
      <dgm:spPr/>
      <dgm:t>
        <a:bodyPr/>
        <a:lstStyle/>
        <a:p>
          <a:endParaRPr lang="en-US"/>
        </a:p>
      </dgm:t>
    </dgm:pt>
    <dgm:pt modelId="{6E8D910D-F6EA-4ED5-B605-26020648D6E8}">
      <dgm:prSet/>
      <dgm:spPr/>
      <dgm:t>
        <a:bodyPr/>
        <a:lstStyle/>
        <a:p>
          <a:r>
            <a:rPr lang="en-US" dirty="0"/>
            <a:t>Test – 300 labelled data</a:t>
          </a:r>
        </a:p>
      </dgm:t>
    </dgm:pt>
    <dgm:pt modelId="{A9036A7B-6074-4E70-B4D9-93B119A72BD4}" type="parTrans" cxnId="{F500E5E7-18E4-4D11-AD5B-EA644F643A79}">
      <dgm:prSet/>
      <dgm:spPr/>
      <dgm:t>
        <a:bodyPr/>
        <a:lstStyle/>
        <a:p>
          <a:endParaRPr lang="en-US"/>
        </a:p>
      </dgm:t>
    </dgm:pt>
    <dgm:pt modelId="{14B9131C-3FD3-4FF4-A650-92204F8B0B1C}" type="sibTrans" cxnId="{F500E5E7-18E4-4D11-AD5B-EA644F643A79}">
      <dgm:prSet/>
      <dgm:spPr/>
      <dgm:t>
        <a:bodyPr/>
        <a:lstStyle/>
        <a:p>
          <a:endParaRPr lang="en-US"/>
        </a:p>
      </dgm:t>
    </dgm:pt>
    <dgm:pt modelId="{AB918934-83FF-46D2-B02E-CA2AF012E5E0}">
      <dgm:prSet/>
      <dgm:spPr/>
      <dgm:t>
        <a:bodyPr/>
        <a:lstStyle/>
        <a:p>
          <a:r>
            <a:rPr lang="en-US" dirty="0"/>
            <a:t>Class – 2 (Hate/</a:t>
          </a:r>
          <a:r>
            <a:rPr lang="en-US" dirty="0" err="1"/>
            <a:t>NoHate</a:t>
          </a:r>
          <a:r>
            <a:rPr lang="en-US" dirty="0"/>
            <a:t>) Balanced</a:t>
          </a:r>
        </a:p>
      </dgm:t>
    </dgm:pt>
    <dgm:pt modelId="{E6D84E9A-AF6C-4561-98EB-C84344F4712C}" type="parTrans" cxnId="{15491FA4-5F1A-48D7-B8E7-375D8F8BBBF4}">
      <dgm:prSet/>
      <dgm:spPr/>
      <dgm:t>
        <a:bodyPr/>
        <a:lstStyle/>
        <a:p>
          <a:endParaRPr lang="en-US"/>
        </a:p>
      </dgm:t>
    </dgm:pt>
    <dgm:pt modelId="{188FDD2C-CAF7-4ED7-BD6A-2687C67003A5}" type="sibTrans" cxnId="{15491FA4-5F1A-48D7-B8E7-375D8F8BBBF4}">
      <dgm:prSet/>
      <dgm:spPr/>
      <dgm:t>
        <a:bodyPr/>
        <a:lstStyle/>
        <a:p>
          <a:endParaRPr lang="en-US"/>
        </a:p>
      </dgm:t>
    </dgm:pt>
    <dgm:pt modelId="{15E689FE-58D6-4BD4-B484-A9B54A5148FD}">
      <dgm:prSet phldr="0"/>
      <dgm:spPr/>
      <dgm:t>
        <a:bodyPr/>
        <a:lstStyle/>
        <a:p>
          <a:r>
            <a:rPr lang="en-US" dirty="0">
              <a:latin typeface="Bierstadt"/>
            </a:rPr>
            <a:t>Compute</a:t>
          </a:r>
        </a:p>
      </dgm:t>
    </dgm:pt>
    <dgm:pt modelId="{F5A491B0-0194-4CF3-B7C2-8AF955E2B6A7}" type="parTrans" cxnId="{512B509F-BDFE-45E2-AF67-CDF388DF75C2}">
      <dgm:prSet/>
      <dgm:spPr/>
    </dgm:pt>
    <dgm:pt modelId="{C8394C67-767D-4735-B1D7-049EDD495126}" type="sibTrans" cxnId="{512B509F-BDFE-45E2-AF67-CDF388DF75C2}">
      <dgm:prSet/>
      <dgm:spPr/>
    </dgm:pt>
    <dgm:pt modelId="{18742965-EC08-4A1B-B34A-E829E151E948}">
      <dgm:prSet phldr="0"/>
      <dgm:spPr/>
      <dgm:t>
        <a:bodyPr/>
        <a:lstStyle/>
        <a:p>
          <a:r>
            <a:rPr lang="en-US" dirty="0" err="1">
              <a:latin typeface="Bierstadt"/>
            </a:rPr>
            <a:t>PyTorch</a:t>
          </a:r>
          <a:endParaRPr lang="en-US" dirty="0">
            <a:latin typeface="Bierstadt"/>
          </a:endParaRPr>
        </a:p>
      </dgm:t>
    </dgm:pt>
    <dgm:pt modelId="{C9F20422-CD98-4556-BD50-DD7300F3E9AE}" type="parTrans" cxnId="{BC84B660-14AB-421A-8A19-AFE807117380}">
      <dgm:prSet/>
      <dgm:spPr/>
    </dgm:pt>
    <dgm:pt modelId="{BC2252EB-3365-48E8-A53C-802530C53605}" type="sibTrans" cxnId="{BC84B660-14AB-421A-8A19-AFE807117380}">
      <dgm:prSet/>
      <dgm:spPr/>
    </dgm:pt>
    <dgm:pt modelId="{96F3C17F-C15D-4A42-B2B7-01F001229AF6}">
      <dgm:prSet phldr="0"/>
      <dgm:spPr/>
      <dgm:t>
        <a:bodyPr/>
        <a:lstStyle/>
        <a:p>
          <a:r>
            <a:rPr lang="en-US" dirty="0">
              <a:latin typeface="Bierstadt"/>
            </a:rPr>
            <a:t>Python</a:t>
          </a:r>
        </a:p>
      </dgm:t>
    </dgm:pt>
    <dgm:pt modelId="{6B6AB6B1-86AB-4724-9217-D6A51F19C6AC}" type="parTrans" cxnId="{8D7E3B21-2119-4673-8865-8015FC513CCA}">
      <dgm:prSet/>
      <dgm:spPr/>
    </dgm:pt>
    <dgm:pt modelId="{91B22393-EC65-4E3C-B8F5-8FCE41B23F2C}" type="sibTrans" cxnId="{8D7E3B21-2119-4673-8865-8015FC513CCA}">
      <dgm:prSet/>
      <dgm:spPr/>
    </dgm:pt>
    <dgm:pt modelId="{32CB852E-F9C6-4E6A-B439-D2B21E7D59B7}" type="pres">
      <dgm:prSet presAssocID="{E40367AF-1F80-4C33-ACA0-CC0C095DA493}" presName="linear" presStyleCnt="0">
        <dgm:presLayoutVars>
          <dgm:dir/>
          <dgm:animLvl val="lvl"/>
          <dgm:resizeHandles val="exact"/>
        </dgm:presLayoutVars>
      </dgm:prSet>
      <dgm:spPr/>
    </dgm:pt>
    <dgm:pt modelId="{FC22106C-9DA4-4399-9135-424B790245C6}" type="pres">
      <dgm:prSet presAssocID="{94E3CF54-2C34-4373-B0F3-46568F61884B}" presName="parentLin" presStyleCnt="0"/>
      <dgm:spPr/>
    </dgm:pt>
    <dgm:pt modelId="{DE86E06B-ED5F-4F79-A257-88719CFE3AF6}" type="pres">
      <dgm:prSet presAssocID="{94E3CF54-2C34-4373-B0F3-46568F61884B}" presName="parentLeftMargin" presStyleLbl="node1" presStyleIdx="0" presStyleCnt="3"/>
      <dgm:spPr/>
    </dgm:pt>
    <dgm:pt modelId="{B42B2AEF-0E0D-43BF-9333-162154CABB42}" type="pres">
      <dgm:prSet presAssocID="{94E3CF54-2C34-4373-B0F3-46568F61884B}" presName="parentText" presStyleLbl="node1" presStyleIdx="0" presStyleCnt="3">
        <dgm:presLayoutVars>
          <dgm:chMax val="0"/>
          <dgm:bulletEnabled val="1"/>
        </dgm:presLayoutVars>
      </dgm:prSet>
      <dgm:spPr/>
    </dgm:pt>
    <dgm:pt modelId="{0B6ED965-ED90-4C2D-A701-4665C9AAACC9}" type="pres">
      <dgm:prSet presAssocID="{94E3CF54-2C34-4373-B0F3-46568F61884B}" presName="negativeSpace" presStyleCnt="0"/>
      <dgm:spPr/>
    </dgm:pt>
    <dgm:pt modelId="{C2F36276-791B-4A2E-BD61-B9FF9671E84A}" type="pres">
      <dgm:prSet presAssocID="{94E3CF54-2C34-4373-B0F3-46568F61884B}" presName="childText" presStyleLbl="conFgAcc1" presStyleIdx="0" presStyleCnt="3">
        <dgm:presLayoutVars>
          <dgm:bulletEnabled val="1"/>
        </dgm:presLayoutVars>
      </dgm:prSet>
      <dgm:spPr/>
    </dgm:pt>
    <dgm:pt modelId="{FD80556A-8EB4-4556-98E0-B0E0099019B1}" type="pres">
      <dgm:prSet presAssocID="{8568D086-01C2-4A30-A901-91E341768FCD}" presName="spaceBetweenRectangles" presStyleCnt="0"/>
      <dgm:spPr/>
    </dgm:pt>
    <dgm:pt modelId="{1010C193-9F0F-4D8A-A69D-BCA2F8C49F28}" type="pres">
      <dgm:prSet presAssocID="{05B44C37-22BD-4812-B050-BC8F9A00668D}" presName="parentLin" presStyleCnt="0"/>
      <dgm:spPr/>
    </dgm:pt>
    <dgm:pt modelId="{78CC5EB1-6CB8-4E57-9A7C-115B27AB45EA}" type="pres">
      <dgm:prSet presAssocID="{05B44C37-22BD-4812-B050-BC8F9A00668D}" presName="parentLeftMargin" presStyleLbl="node1" presStyleIdx="0" presStyleCnt="3"/>
      <dgm:spPr/>
    </dgm:pt>
    <dgm:pt modelId="{249022AE-058D-4C66-AAD2-0740E0447D02}" type="pres">
      <dgm:prSet presAssocID="{05B44C37-22BD-4812-B050-BC8F9A00668D}" presName="parentText" presStyleLbl="node1" presStyleIdx="1" presStyleCnt="3">
        <dgm:presLayoutVars>
          <dgm:chMax val="0"/>
          <dgm:bulletEnabled val="1"/>
        </dgm:presLayoutVars>
      </dgm:prSet>
      <dgm:spPr/>
    </dgm:pt>
    <dgm:pt modelId="{142FF88E-423F-41AE-B0AB-6007FAF8A2BB}" type="pres">
      <dgm:prSet presAssocID="{05B44C37-22BD-4812-B050-BC8F9A00668D}" presName="negativeSpace" presStyleCnt="0"/>
      <dgm:spPr/>
    </dgm:pt>
    <dgm:pt modelId="{C6171931-28CE-4BAB-B617-60D741046898}" type="pres">
      <dgm:prSet presAssocID="{05B44C37-22BD-4812-B050-BC8F9A00668D}" presName="childText" presStyleLbl="conFgAcc1" presStyleIdx="1" presStyleCnt="3">
        <dgm:presLayoutVars>
          <dgm:bulletEnabled val="1"/>
        </dgm:presLayoutVars>
      </dgm:prSet>
      <dgm:spPr/>
    </dgm:pt>
    <dgm:pt modelId="{89C68C0C-E725-4371-8ACF-E72B1F033DA8}" type="pres">
      <dgm:prSet presAssocID="{2743E63F-E183-410A-8579-AEBCA713C91C}" presName="spaceBetweenRectangles" presStyleCnt="0"/>
      <dgm:spPr/>
    </dgm:pt>
    <dgm:pt modelId="{CF3B896B-3949-430E-BE12-9D28DEDF0D5D}" type="pres">
      <dgm:prSet presAssocID="{15E689FE-58D6-4BD4-B484-A9B54A5148FD}" presName="parentLin" presStyleCnt="0"/>
      <dgm:spPr/>
    </dgm:pt>
    <dgm:pt modelId="{166BA3F8-2F52-4EA9-8B2F-10F13724E0CA}" type="pres">
      <dgm:prSet presAssocID="{15E689FE-58D6-4BD4-B484-A9B54A5148FD}" presName="parentLeftMargin" presStyleLbl="node1" presStyleIdx="1" presStyleCnt="3"/>
      <dgm:spPr/>
    </dgm:pt>
    <dgm:pt modelId="{D8C46A2B-1688-4F3E-82FF-BE6AB0919FC0}" type="pres">
      <dgm:prSet presAssocID="{15E689FE-58D6-4BD4-B484-A9B54A5148FD}" presName="parentText" presStyleLbl="node1" presStyleIdx="2" presStyleCnt="3">
        <dgm:presLayoutVars>
          <dgm:chMax val="0"/>
          <dgm:bulletEnabled val="1"/>
        </dgm:presLayoutVars>
      </dgm:prSet>
      <dgm:spPr/>
    </dgm:pt>
    <dgm:pt modelId="{99A6FF72-6B0F-4142-9018-4CF01575F3C8}" type="pres">
      <dgm:prSet presAssocID="{15E689FE-58D6-4BD4-B484-A9B54A5148FD}" presName="negativeSpace" presStyleCnt="0"/>
      <dgm:spPr/>
    </dgm:pt>
    <dgm:pt modelId="{7E018A8C-9531-4433-B690-06A62E1B152A}" type="pres">
      <dgm:prSet presAssocID="{15E689FE-58D6-4BD4-B484-A9B54A5148FD}" presName="childText" presStyleLbl="conFgAcc1" presStyleIdx="2" presStyleCnt="3">
        <dgm:presLayoutVars>
          <dgm:bulletEnabled val="1"/>
        </dgm:presLayoutVars>
      </dgm:prSet>
      <dgm:spPr/>
    </dgm:pt>
  </dgm:ptLst>
  <dgm:cxnLst>
    <dgm:cxn modelId="{84B8DA02-D91E-4ED4-A562-D9AF395D600E}" type="presOf" srcId="{05B44C37-22BD-4812-B050-BC8F9A00668D}" destId="{78CC5EB1-6CB8-4E57-9A7C-115B27AB45EA}" srcOrd="0" destOrd="0" presId="urn:microsoft.com/office/officeart/2005/8/layout/list1"/>
    <dgm:cxn modelId="{EE5C770C-43F2-4288-8610-CCB0191872D0}" type="presOf" srcId="{94E3CF54-2C34-4373-B0F3-46568F61884B}" destId="{B42B2AEF-0E0D-43BF-9333-162154CABB42}" srcOrd="1" destOrd="0" presId="urn:microsoft.com/office/officeart/2005/8/layout/list1"/>
    <dgm:cxn modelId="{5719401B-3C37-465D-A026-044B0DB51381}" srcId="{05B44C37-22BD-4812-B050-BC8F9A00668D}" destId="{E28F9471-226D-4956-91EB-0E8E4AE3240B}" srcOrd="1" destOrd="0" parTransId="{FE82A212-CB09-435D-A145-0A26C63F9A26}" sibTransId="{AC10DEF4-3229-44AA-B95C-4CB3CDB1E2DA}"/>
    <dgm:cxn modelId="{8D7E3B21-2119-4673-8865-8015FC513CCA}" srcId="{15E689FE-58D6-4BD4-B484-A9B54A5148FD}" destId="{96F3C17F-C15D-4A42-B2B7-01F001229AF6}" srcOrd="1" destOrd="0" parTransId="{6B6AB6B1-86AB-4724-9217-D6A51F19C6AC}" sibTransId="{91B22393-EC65-4E3C-B8F5-8FCE41B23F2C}"/>
    <dgm:cxn modelId="{50155637-11CB-44ED-9ECC-D0E7055E31D3}" srcId="{94E3CF54-2C34-4373-B0F3-46568F61884B}" destId="{FCB4D8D4-CA36-47D0-8D89-75048FFBAB65}" srcOrd="0" destOrd="0" parTransId="{5B45A25C-26DF-4801-ACB9-9D2194065033}" sibTransId="{BF3EDDE3-5D6F-4286-89E9-651011233BD1}"/>
    <dgm:cxn modelId="{BC84B660-14AB-421A-8A19-AFE807117380}" srcId="{15E689FE-58D6-4BD4-B484-A9B54A5148FD}" destId="{18742965-EC08-4A1B-B34A-E829E151E948}" srcOrd="0" destOrd="0" parTransId="{C9F20422-CD98-4556-BD50-DD7300F3E9AE}" sibTransId="{BC2252EB-3365-48E8-A53C-802530C53605}"/>
    <dgm:cxn modelId="{1E63A967-E252-4ECA-92DD-BE9A1E070240}" type="presOf" srcId="{E40367AF-1F80-4C33-ACA0-CC0C095DA493}" destId="{32CB852E-F9C6-4E6A-B439-D2B21E7D59B7}" srcOrd="0" destOrd="0" presId="urn:microsoft.com/office/officeart/2005/8/layout/list1"/>
    <dgm:cxn modelId="{6CBAE667-87B4-40AE-9640-9F3C07824001}" srcId="{94E3CF54-2C34-4373-B0F3-46568F61884B}" destId="{691D87EA-589A-4BA3-B8FC-5B76405B4D26}" srcOrd="1" destOrd="0" parTransId="{F26F281F-73F4-4037-B5BD-7315CECC726C}" sibTransId="{8B0FFE17-64C7-4277-8F5E-C194D903B315}"/>
    <dgm:cxn modelId="{F8AF816F-7D37-4183-9B72-47E2499E5FC1}" srcId="{05B44C37-22BD-4812-B050-BC8F9A00668D}" destId="{189B9378-5D5F-4E0E-A3ED-21645D353D4D}" srcOrd="0" destOrd="0" parTransId="{C031AE94-D8B4-4E6C-BA72-12D774B4648C}" sibTransId="{41FC2F21-ECFB-4097-903F-CCF65DAEA484}"/>
    <dgm:cxn modelId="{40140E70-ECED-41C1-8559-4ADB311C2506}" type="presOf" srcId="{691D87EA-589A-4BA3-B8FC-5B76405B4D26}" destId="{C2F36276-791B-4A2E-BD61-B9FF9671E84A}" srcOrd="0" destOrd="1" presId="urn:microsoft.com/office/officeart/2005/8/layout/list1"/>
    <dgm:cxn modelId="{CF37DF52-8566-4247-B19A-4AE78BA42C14}" type="presOf" srcId="{189B9378-5D5F-4E0E-A3ED-21645D353D4D}" destId="{C6171931-28CE-4BAB-B617-60D741046898}" srcOrd="0" destOrd="0" presId="urn:microsoft.com/office/officeart/2005/8/layout/list1"/>
    <dgm:cxn modelId="{DF758373-35ED-4789-947E-793FCC162DAE}" type="presOf" srcId="{18742965-EC08-4A1B-B34A-E829E151E948}" destId="{7E018A8C-9531-4433-B690-06A62E1B152A}" srcOrd="0" destOrd="0" presId="urn:microsoft.com/office/officeart/2005/8/layout/list1"/>
    <dgm:cxn modelId="{8C05BB73-C5F4-4B88-B101-F5F6FEAE1624}" type="presOf" srcId="{15E689FE-58D6-4BD4-B484-A9B54A5148FD}" destId="{D8C46A2B-1688-4F3E-82FF-BE6AB0919FC0}" srcOrd="1" destOrd="0" presId="urn:microsoft.com/office/officeart/2005/8/layout/list1"/>
    <dgm:cxn modelId="{3026E053-0704-4C47-A16B-34A6F6778EED}" type="presOf" srcId="{15E689FE-58D6-4BD4-B484-A9B54A5148FD}" destId="{166BA3F8-2F52-4EA9-8B2F-10F13724E0CA}" srcOrd="0" destOrd="0" presId="urn:microsoft.com/office/officeart/2005/8/layout/list1"/>
    <dgm:cxn modelId="{F8529F74-82D6-4B05-AA50-9256D6C9758E}" type="presOf" srcId="{AB918934-83FF-46D2-B02E-CA2AF012E5E0}" destId="{C6171931-28CE-4BAB-B617-60D741046898}" srcOrd="0" destOrd="3" presId="urn:microsoft.com/office/officeart/2005/8/layout/list1"/>
    <dgm:cxn modelId="{7CCDB279-B405-4838-B48F-D13E4A76BCBB}" srcId="{E40367AF-1F80-4C33-ACA0-CC0C095DA493}" destId="{05B44C37-22BD-4812-B050-BC8F9A00668D}" srcOrd="1" destOrd="0" parTransId="{1917C3D0-4F5E-452E-BDC7-90E55E711778}" sibTransId="{2743E63F-E183-410A-8579-AEBCA713C91C}"/>
    <dgm:cxn modelId="{512B509F-BDFE-45E2-AF67-CDF388DF75C2}" srcId="{E40367AF-1F80-4C33-ACA0-CC0C095DA493}" destId="{15E689FE-58D6-4BD4-B484-A9B54A5148FD}" srcOrd="2" destOrd="0" parTransId="{F5A491B0-0194-4CF3-B7C2-8AF955E2B6A7}" sibTransId="{C8394C67-767D-4735-B1D7-049EDD495126}"/>
    <dgm:cxn modelId="{15491FA4-5F1A-48D7-B8E7-375D8F8BBBF4}" srcId="{05B44C37-22BD-4812-B050-BC8F9A00668D}" destId="{AB918934-83FF-46D2-B02E-CA2AF012E5E0}" srcOrd="3" destOrd="0" parTransId="{E6D84E9A-AF6C-4561-98EB-C84344F4712C}" sibTransId="{188FDD2C-CAF7-4ED7-BD6A-2687C67003A5}"/>
    <dgm:cxn modelId="{265B62B2-2500-4306-9F60-896E3A82513D}" type="presOf" srcId="{6E8D910D-F6EA-4ED5-B605-26020648D6E8}" destId="{C6171931-28CE-4BAB-B617-60D741046898}" srcOrd="0" destOrd="2" presId="urn:microsoft.com/office/officeart/2005/8/layout/list1"/>
    <dgm:cxn modelId="{95C17EC7-8BFE-4019-942D-FC0FF544D7F4}" type="presOf" srcId="{94E3CF54-2C34-4373-B0F3-46568F61884B}" destId="{DE86E06B-ED5F-4F79-A257-88719CFE3AF6}" srcOrd="0" destOrd="0" presId="urn:microsoft.com/office/officeart/2005/8/layout/list1"/>
    <dgm:cxn modelId="{3A12B0E5-CA45-4822-A5AF-0591CCE858EA}" srcId="{E40367AF-1F80-4C33-ACA0-CC0C095DA493}" destId="{94E3CF54-2C34-4373-B0F3-46568F61884B}" srcOrd="0" destOrd="0" parTransId="{5AD6A129-F8A2-4C1A-A233-59C39DECCC5B}" sibTransId="{8568D086-01C2-4A30-A901-91E341768FCD}"/>
    <dgm:cxn modelId="{9108B1E7-56C3-42EB-9AF4-A2574FD48D01}" type="presOf" srcId="{05B44C37-22BD-4812-B050-BC8F9A00668D}" destId="{249022AE-058D-4C66-AAD2-0740E0447D02}" srcOrd="1" destOrd="0" presId="urn:microsoft.com/office/officeart/2005/8/layout/list1"/>
    <dgm:cxn modelId="{F500E5E7-18E4-4D11-AD5B-EA644F643A79}" srcId="{05B44C37-22BD-4812-B050-BC8F9A00668D}" destId="{6E8D910D-F6EA-4ED5-B605-26020648D6E8}" srcOrd="2" destOrd="0" parTransId="{A9036A7B-6074-4E70-B4D9-93B119A72BD4}" sibTransId="{14B9131C-3FD3-4FF4-A650-92204F8B0B1C}"/>
    <dgm:cxn modelId="{0AE903EA-765E-4344-9166-45399BEB1AC5}" type="presOf" srcId="{96F3C17F-C15D-4A42-B2B7-01F001229AF6}" destId="{7E018A8C-9531-4433-B690-06A62E1B152A}" srcOrd="0" destOrd="1" presId="urn:microsoft.com/office/officeart/2005/8/layout/list1"/>
    <dgm:cxn modelId="{183466EB-829E-4378-BE9B-CC531A13A9CA}" type="presOf" srcId="{FCB4D8D4-CA36-47D0-8D89-75048FFBAB65}" destId="{C2F36276-791B-4A2E-BD61-B9FF9671E84A}" srcOrd="0" destOrd="0" presId="urn:microsoft.com/office/officeart/2005/8/layout/list1"/>
    <dgm:cxn modelId="{2C281BEF-D617-47F4-AC45-ADCEA7E52E92}" type="presOf" srcId="{E28F9471-226D-4956-91EB-0E8E4AE3240B}" destId="{C6171931-28CE-4BAB-B617-60D741046898}" srcOrd="0" destOrd="1" presId="urn:microsoft.com/office/officeart/2005/8/layout/list1"/>
    <dgm:cxn modelId="{A29578FB-057D-4740-A0EB-AF89D8FD81FC}" type="presParOf" srcId="{32CB852E-F9C6-4E6A-B439-D2B21E7D59B7}" destId="{FC22106C-9DA4-4399-9135-424B790245C6}" srcOrd="0" destOrd="0" presId="urn:microsoft.com/office/officeart/2005/8/layout/list1"/>
    <dgm:cxn modelId="{9280491A-FDBD-46CF-AE9F-10E4446CFFC3}" type="presParOf" srcId="{FC22106C-9DA4-4399-9135-424B790245C6}" destId="{DE86E06B-ED5F-4F79-A257-88719CFE3AF6}" srcOrd="0" destOrd="0" presId="urn:microsoft.com/office/officeart/2005/8/layout/list1"/>
    <dgm:cxn modelId="{7D089A25-9B92-4132-A4BF-A65DE661285C}" type="presParOf" srcId="{FC22106C-9DA4-4399-9135-424B790245C6}" destId="{B42B2AEF-0E0D-43BF-9333-162154CABB42}" srcOrd="1" destOrd="0" presId="urn:microsoft.com/office/officeart/2005/8/layout/list1"/>
    <dgm:cxn modelId="{147F5678-12C1-447F-B7B3-07DEA3F51F55}" type="presParOf" srcId="{32CB852E-F9C6-4E6A-B439-D2B21E7D59B7}" destId="{0B6ED965-ED90-4C2D-A701-4665C9AAACC9}" srcOrd="1" destOrd="0" presId="urn:microsoft.com/office/officeart/2005/8/layout/list1"/>
    <dgm:cxn modelId="{421ABD33-A6C0-4514-B922-42FF8B489512}" type="presParOf" srcId="{32CB852E-F9C6-4E6A-B439-D2B21E7D59B7}" destId="{C2F36276-791B-4A2E-BD61-B9FF9671E84A}" srcOrd="2" destOrd="0" presId="urn:microsoft.com/office/officeart/2005/8/layout/list1"/>
    <dgm:cxn modelId="{8045DBFD-12EE-42DE-9733-5B2A82B78E9E}" type="presParOf" srcId="{32CB852E-F9C6-4E6A-B439-D2B21E7D59B7}" destId="{FD80556A-8EB4-4556-98E0-B0E0099019B1}" srcOrd="3" destOrd="0" presId="urn:microsoft.com/office/officeart/2005/8/layout/list1"/>
    <dgm:cxn modelId="{AFA8191B-691F-4C47-BB54-E24C53151128}" type="presParOf" srcId="{32CB852E-F9C6-4E6A-B439-D2B21E7D59B7}" destId="{1010C193-9F0F-4D8A-A69D-BCA2F8C49F28}" srcOrd="4" destOrd="0" presId="urn:microsoft.com/office/officeart/2005/8/layout/list1"/>
    <dgm:cxn modelId="{BF8C7CED-704D-4306-A5C5-2D1EDBCB4067}" type="presParOf" srcId="{1010C193-9F0F-4D8A-A69D-BCA2F8C49F28}" destId="{78CC5EB1-6CB8-4E57-9A7C-115B27AB45EA}" srcOrd="0" destOrd="0" presId="urn:microsoft.com/office/officeart/2005/8/layout/list1"/>
    <dgm:cxn modelId="{F71D610A-A052-4689-BFE6-4FB7CF0AF971}" type="presParOf" srcId="{1010C193-9F0F-4D8A-A69D-BCA2F8C49F28}" destId="{249022AE-058D-4C66-AAD2-0740E0447D02}" srcOrd="1" destOrd="0" presId="urn:microsoft.com/office/officeart/2005/8/layout/list1"/>
    <dgm:cxn modelId="{614C30DB-6A6C-45F5-A49B-52BA48AD2DB3}" type="presParOf" srcId="{32CB852E-F9C6-4E6A-B439-D2B21E7D59B7}" destId="{142FF88E-423F-41AE-B0AB-6007FAF8A2BB}" srcOrd="5" destOrd="0" presId="urn:microsoft.com/office/officeart/2005/8/layout/list1"/>
    <dgm:cxn modelId="{B68E5E1E-09A3-4EDF-9C04-4E2FDA06CD88}" type="presParOf" srcId="{32CB852E-F9C6-4E6A-B439-D2B21E7D59B7}" destId="{C6171931-28CE-4BAB-B617-60D741046898}" srcOrd="6" destOrd="0" presId="urn:microsoft.com/office/officeart/2005/8/layout/list1"/>
    <dgm:cxn modelId="{2C7B0201-9872-4C91-A743-53A14247D51E}" type="presParOf" srcId="{32CB852E-F9C6-4E6A-B439-D2B21E7D59B7}" destId="{89C68C0C-E725-4371-8ACF-E72B1F033DA8}" srcOrd="7" destOrd="0" presId="urn:microsoft.com/office/officeart/2005/8/layout/list1"/>
    <dgm:cxn modelId="{07C16EFA-D920-4383-B109-EA312B58FF6F}" type="presParOf" srcId="{32CB852E-F9C6-4E6A-B439-D2B21E7D59B7}" destId="{CF3B896B-3949-430E-BE12-9D28DEDF0D5D}" srcOrd="8" destOrd="0" presId="urn:microsoft.com/office/officeart/2005/8/layout/list1"/>
    <dgm:cxn modelId="{2AAFB07A-0697-4011-B0B3-96E21A5D7FC3}" type="presParOf" srcId="{CF3B896B-3949-430E-BE12-9D28DEDF0D5D}" destId="{166BA3F8-2F52-4EA9-8B2F-10F13724E0CA}" srcOrd="0" destOrd="0" presId="urn:microsoft.com/office/officeart/2005/8/layout/list1"/>
    <dgm:cxn modelId="{DE1555B6-2C9A-4E31-B29D-D0C1FA6D8C1E}" type="presParOf" srcId="{CF3B896B-3949-430E-BE12-9D28DEDF0D5D}" destId="{D8C46A2B-1688-4F3E-82FF-BE6AB0919FC0}" srcOrd="1" destOrd="0" presId="urn:microsoft.com/office/officeart/2005/8/layout/list1"/>
    <dgm:cxn modelId="{BB0FF26A-F2C8-4F28-89B3-0F95FF50F0FA}" type="presParOf" srcId="{32CB852E-F9C6-4E6A-B439-D2B21E7D59B7}" destId="{99A6FF72-6B0F-4142-9018-4CF01575F3C8}" srcOrd="9" destOrd="0" presId="urn:microsoft.com/office/officeart/2005/8/layout/list1"/>
    <dgm:cxn modelId="{4C8AAC39-5EC7-4813-9A77-72E17E376CDC}" type="presParOf" srcId="{32CB852E-F9C6-4E6A-B439-D2B21E7D59B7}" destId="{7E018A8C-9531-4433-B690-06A62E1B152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8261F-10B5-4445-82A4-0DE5CF1E0DDA}">
      <dsp:nvSpPr>
        <dsp:cNvPr id="0" name=""/>
        <dsp:cNvSpPr/>
      </dsp:nvSpPr>
      <dsp:spPr>
        <a:xfrm>
          <a:off x="0" y="1993"/>
          <a:ext cx="99060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C533A8-031F-4F26-BBA0-20DCB14F621D}">
      <dsp:nvSpPr>
        <dsp:cNvPr id="0" name=""/>
        <dsp:cNvSpPr/>
      </dsp:nvSpPr>
      <dsp:spPr>
        <a:xfrm>
          <a:off x="0" y="1993"/>
          <a:ext cx="9906000" cy="1359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Problem</a:t>
          </a:r>
          <a:r>
            <a:rPr lang="en-US" sz="2400" kern="1200"/>
            <a:t>: The growing presence of online hate speech and abusive language on social media and online platforms is a significant issue that affects the quality of online discourse and interactions.</a:t>
          </a:r>
        </a:p>
      </dsp:txBody>
      <dsp:txXfrm>
        <a:off x="0" y="1993"/>
        <a:ext cx="9906000" cy="1359362"/>
      </dsp:txXfrm>
    </dsp:sp>
    <dsp:sp modelId="{32581B78-7F3B-4C69-9384-F83A8A6988D7}">
      <dsp:nvSpPr>
        <dsp:cNvPr id="0" name=""/>
        <dsp:cNvSpPr/>
      </dsp:nvSpPr>
      <dsp:spPr>
        <a:xfrm>
          <a:off x="0" y="1361356"/>
          <a:ext cx="9906000" cy="0"/>
        </a:xfrm>
        <a:prstGeom prst="line">
          <a:avLst/>
        </a:prstGeom>
        <a:solidFill>
          <a:schemeClr val="accent5">
            <a:hueOff val="743685"/>
            <a:satOff val="2378"/>
            <a:lumOff val="-883"/>
            <a:alphaOff val="0"/>
          </a:schemeClr>
        </a:solidFill>
        <a:ln w="12700" cap="flat" cmpd="sng" algn="ctr">
          <a:solidFill>
            <a:schemeClr val="accent5">
              <a:hueOff val="743685"/>
              <a:satOff val="2378"/>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CA6DE9-FBFC-40B5-AD20-D6D3A8016F48}">
      <dsp:nvSpPr>
        <dsp:cNvPr id="0" name=""/>
        <dsp:cNvSpPr/>
      </dsp:nvSpPr>
      <dsp:spPr>
        <a:xfrm>
          <a:off x="0" y="1361356"/>
          <a:ext cx="9906000" cy="1359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Impact</a:t>
          </a:r>
          <a:r>
            <a:rPr lang="en-US" sz="2400" kern="1200"/>
            <a:t>: Online hate speech can lead to cyberbullying, harassment, and toxicity, creating an unwelcoming environment for users and hindering constructive conversations and civic participation.</a:t>
          </a:r>
        </a:p>
      </dsp:txBody>
      <dsp:txXfrm>
        <a:off x="0" y="1361356"/>
        <a:ext cx="9906000" cy="1359362"/>
      </dsp:txXfrm>
    </dsp:sp>
    <dsp:sp modelId="{EA9895AA-A751-4960-85A9-2DD79283F2F4}">
      <dsp:nvSpPr>
        <dsp:cNvPr id="0" name=""/>
        <dsp:cNvSpPr/>
      </dsp:nvSpPr>
      <dsp:spPr>
        <a:xfrm>
          <a:off x="0" y="2720718"/>
          <a:ext cx="9906000" cy="0"/>
        </a:xfrm>
        <a:prstGeom prst="line">
          <a:avLst/>
        </a:prstGeom>
        <a:solidFill>
          <a:schemeClr val="accent5">
            <a:hueOff val="1487370"/>
            <a:satOff val="4755"/>
            <a:lumOff val="-1765"/>
            <a:alphaOff val="0"/>
          </a:schemeClr>
        </a:solidFill>
        <a:ln w="12700" cap="flat" cmpd="sng" algn="ctr">
          <a:solidFill>
            <a:schemeClr val="accent5">
              <a:hueOff val="1487370"/>
              <a:satOff val="475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701DD6-69C5-440A-B4C0-A9A030C7C55F}">
      <dsp:nvSpPr>
        <dsp:cNvPr id="0" name=""/>
        <dsp:cNvSpPr/>
      </dsp:nvSpPr>
      <dsp:spPr>
        <a:xfrm>
          <a:off x="0" y="2720718"/>
          <a:ext cx="9906000" cy="1359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NLP Community:</a:t>
          </a:r>
          <a:r>
            <a:rPr lang="en-US" sz="2400" kern="1200"/>
            <a:t> With its focus on computational analysis of language, the NLP community has the potential to make a significant impact on addressing the problem of online hate speech and abusive language.</a:t>
          </a:r>
        </a:p>
      </dsp:txBody>
      <dsp:txXfrm>
        <a:off x="0" y="2720718"/>
        <a:ext cx="9906000" cy="1359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A36DA-6564-4295-815E-0E0487649802}">
      <dsp:nvSpPr>
        <dsp:cNvPr id="0" name=""/>
        <dsp:cNvSpPr/>
      </dsp:nvSpPr>
      <dsp:spPr>
        <a:xfrm>
          <a:off x="0" y="0"/>
          <a:ext cx="9906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CAFB9-6E4E-4D6A-8030-A8A5FA0E1F7D}">
      <dsp:nvSpPr>
        <dsp:cNvPr id="0" name=""/>
        <dsp:cNvSpPr/>
      </dsp:nvSpPr>
      <dsp:spPr>
        <a:xfrm>
          <a:off x="0" y="0"/>
          <a:ext cx="9906000" cy="1020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Growing Problem</a:t>
          </a:r>
          <a:r>
            <a:rPr lang="en-US" sz="2200" kern="1200"/>
            <a:t>: Online hate speech is becoming more widespread and accepted, which can lead to a toxic online environment.</a:t>
          </a:r>
        </a:p>
      </dsp:txBody>
      <dsp:txXfrm>
        <a:off x="0" y="0"/>
        <a:ext cx="9906000" cy="1020518"/>
      </dsp:txXfrm>
    </dsp:sp>
    <dsp:sp modelId="{636A014A-40EA-493E-B3BA-D3365CFFE2FE}">
      <dsp:nvSpPr>
        <dsp:cNvPr id="0" name=""/>
        <dsp:cNvSpPr/>
      </dsp:nvSpPr>
      <dsp:spPr>
        <a:xfrm>
          <a:off x="0" y="1020518"/>
          <a:ext cx="9906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497A19-D69B-4DCF-AB81-EB7493D3AA66}">
      <dsp:nvSpPr>
        <dsp:cNvPr id="0" name=""/>
        <dsp:cNvSpPr/>
      </dsp:nvSpPr>
      <dsp:spPr>
        <a:xfrm>
          <a:off x="0" y="1020518"/>
          <a:ext cx="9906000" cy="1020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Negative Consequences:</a:t>
          </a:r>
          <a:r>
            <a:rPr lang="en-US" sz="2200" kern="1200"/>
            <a:t> Exposure to hate speech can have detrimental effects on mental health, self-esteem, and social relationships.</a:t>
          </a:r>
        </a:p>
      </dsp:txBody>
      <dsp:txXfrm>
        <a:off x="0" y="1020518"/>
        <a:ext cx="9906000" cy="1020518"/>
      </dsp:txXfrm>
    </dsp:sp>
    <dsp:sp modelId="{5EFB0F71-B48C-40E5-9C3A-5295B1062AB1}">
      <dsp:nvSpPr>
        <dsp:cNvPr id="0" name=""/>
        <dsp:cNvSpPr/>
      </dsp:nvSpPr>
      <dsp:spPr>
        <a:xfrm>
          <a:off x="0" y="2041037"/>
          <a:ext cx="9906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B50899-FE2D-42A3-A4CE-1B81CF000117}">
      <dsp:nvSpPr>
        <dsp:cNvPr id="0" name=""/>
        <dsp:cNvSpPr/>
      </dsp:nvSpPr>
      <dsp:spPr>
        <a:xfrm>
          <a:off x="0" y="2041037"/>
          <a:ext cx="9906000" cy="1020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Marginalized Groups:</a:t>
          </a:r>
          <a:r>
            <a:rPr lang="en-US" sz="2200" kern="1200"/>
            <a:t> Online hate speech can disproportionately affect marginalized groups, leading to further social exclusion and discrimination.</a:t>
          </a:r>
        </a:p>
      </dsp:txBody>
      <dsp:txXfrm>
        <a:off x="0" y="2041037"/>
        <a:ext cx="9906000" cy="1020518"/>
      </dsp:txXfrm>
    </dsp:sp>
    <dsp:sp modelId="{24AE005D-0D2E-4BCD-AA71-23BF98695564}">
      <dsp:nvSpPr>
        <dsp:cNvPr id="0" name=""/>
        <dsp:cNvSpPr/>
      </dsp:nvSpPr>
      <dsp:spPr>
        <a:xfrm>
          <a:off x="0" y="3061556"/>
          <a:ext cx="9906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15639E-43D8-46C7-A57B-570A9555239C}">
      <dsp:nvSpPr>
        <dsp:cNvPr id="0" name=""/>
        <dsp:cNvSpPr/>
      </dsp:nvSpPr>
      <dsp:spPr>
        <a:xfrm>
          <a:off x="0" y="3061556"/>
          <a:ext cx="9906000" cy="1020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Real-World Impact:</a:t>
          </a:r>
          <a:r>
            <a:rPr lang="en-US" sz="2200" kern="1200"/>
            <a:t> Online hate speech can contribute to an increase in offline violence and discrimination, perpetuating harmful stereotypes and prejudices.</a:t>
          </a:r>
        </a:p>
      </dsp:txBody>
      <dsp:txXfrm>
        <a:off x="0" y="3061556"/>
        <a:ext cx="9906000" cy="10205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EF7AE-7B3C-4523-8982-65EF0FF2118E}">
      <dsp:nvSpPr>
        <dsp:cNvPr id="0" name=""/>
        <dsp:cNvSpPr/>
      </dsp:nvSpPr>
      <dsp:spPr>
        <a:xfrm>
          <a:off x="12000" y="109290"/>
          <a:ext cx="1078733" cy="10231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1E1A47-C838-4469-B37B-75E2FDEE6D4C}">
      <dsp:nvSpPr>
        <dsp:cNvPr id="0" name=""/>
        <dsp:cNvSpPr/>
      </dsp:nvSpPr>
      <dsp:spPr>
        <a:xfrm>
          <a:off x="12000" y="1302093"/>
          <a:ext cx="3082096" cy="925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NLP techniques can be employed to automatically detect and classify online hate speech, contributing to safer online environments.</a:t>
          </a:r>
        </a:p>
      </dsp:txBody>
      <dsp:txXfrm>
        <a:off x="12000" y="1302093"/>
        <a:ext cx="3082096" cy="925820"/>
      </dsp:txXfrm>
    </dsp:sp>
    <dsp:sp modelId="{96C7BAE3-AC98-4065-A447-A5768E23A3E2}">
      <dsp:nvSpPr>
        <dsp:cNvPr id="0" name=""/>
        <dsp:cNvSpPr/>
      </dsp:nvSpPr>
      <dsp:spPr>
        <a:xfrm>
          <a:off x="12000" y="2306838"/>
          <a:ext cx="3082096" cy="1748643"/>
        </a:xfrm>
        <a:prstGeom prst="rect">
          <a:avLst/>
        </a:prstGeom>
        <a:noFill/>
        <a:ln>
          <a:noFill/>
        </a:ln>
        <a:effectLst/>
      </dsp:spPr>
      <dsp:style>
        <a:lnRef idx="0">
          <a:scrgbClr r="0" g="0" b="0"/>
        </a:lnRef>
        <a:fillRef idx="0">
          <a:scrgbClr r="0" g="0" b="0"/>
        </a:fillRef>
        <a:effectRef idx="0">
          <a:scrgbClr r="0" g="0" b="0"/>
        </a:effectRef>
        <a:fontRef idx="minor"/>
      </dsp:style>
    </dsp:sp>
    <dsp:sp modelId="{C498B6AD-6A1B-43B4-B419-8EC7C5A722FF}">
      <dsp:nvSpPr>
        <dsp:cNvPr id="0" name=""/>
        <dsp:cNvSpPr/>
      </dsp:nvSpPr>
      <dsp:spPr>
        <a:xfrm>
          <a:off x="3633463" y="109290"/>
          <a:ext cx="1078733" cy="10231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5F0661-A732-475F-AD2A-ADBA1D7A6061}">
      <dsp:nvSpPr>
        <dsp:cNvPr id="0" name=""/>
        <dsp:cNvSpPr/>
      </dsp:nvSpPr>
      <dsp:spPr>
        <a:xfrm>
          <a:off x="3633463" y="1302093"/>
          <a:ext cx="3082096" cy="925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Various approaches have been proposed, ranging from traditional machine learning methods to more recent deep learning and transformer-based models.</a:t>
          </a:r>
        </a:p>
      </dsp:txBody>
      <dsp:txXfrm>
        <a:off x="3633463" y="1302093"/>
        <a:ext cx="3082096" cy="925820"/>
      </dsp:txXfrm>
    </dsp:sp>
    <dsp:sp modelId="{4246C0C4-609C-475F-8C04-866684868262}">
      <dsp:nvSpPr>
        <dsp:cNvPr id="0" name=""/>
        <dsp:cNvSpPr/>
      </dsp:nvSpPr>
      <dsp:spPr>
        <a:xfrm>
          <a:off x="3633463" y="2306838"/>
          <a:ext cx="3082096" cy="1748643"/>
        </a:xfrm>
        <a:prstGeom prst="rect">
          <a:avLst/>
        </a:prstGeom>
        <a:noFill/>
        <a:ln>
          <a:noFill/>
        </a:ln>
        <a:effectLst/>
      </dsp:spPr>
      <dsp:style>
        <a:lnRef idx="0">
          <a:scrgbClr r="0" g="0" b="0"/>
        </a:lnRef>
        <a:fillRef idx="0">
          <a:scrgbClr r="0" g="0" b="0"/>
        </a:fillRef>
        <a:effectRef idx="0">
          <a:scrgbClr r="0" g="0" b="0"/>
        </a:effectRef>
        <a:fontRef idx="minor"/>
      </dsp:style>
    </dsp:sp>
    <dsp:sp modelId="{608E02DD-2559-4234-9FD8-6E9BCD5C3BA5}">
      <dsp:nvSpPr>
        <dsp:cNvPr id="0" name=""/>
        <dsp:cNvSpPr/>
      </dsp:nvSpPr>
      <dsp:spPr>
        <a:xfrm>
          <a:off x="7254927" y="109290"/>
          <a:ext cx="1078733" cy="10231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85A21C-16E1-4430-9017-3D697D79EBF1}">
      <dsp:nvSpPr>
        <dsp:cNvPr id="0" name=""/>
        <dsp:cNvSpPr/>
      </dsp:nvSpPr>
      <dsp:spPr>
        <a:xfrm>
          <a:off x="7254927" y="1302093"/>
          <a:ext cx="3082096" cy="925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Some key NLP techniques for hate speech detection include:</a:t>
          </a:r>
        </a:p>
      </dsp:txBody>
      <dsp:txXfrm>
        <a:off x="7254927" y="1302093"/>
        <a:ext cx="3082096" cy="925820"/>
      </dsp:txXfrm>
    </dsp:sp>
    <dsp:sp modelId="{6CBF04CA-4D1A-46A0-B918-84DB4FDFA0B0}">
      <dsp:nvSpPr>
        <dsp:cNvPr id="0" name=""/>
        <dsp:cNvSpPr/>
      </dsp:nvSpPr>
      <dsp:spPr>
        <a:xfrm>
          <a:off x="7254927" y="2306838"/>
          <a:ext cx="3082096" cy="1748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kern="1200" dirty="0"/>
            <a:t>Text classification</a:t>
          </a:r>
          <a:r>
            <a:rPr lang="en-US" sz="1100" kern="1200" dirty="0"/>
            <a:t> using machine learning algorithms (e.g., SVM, Naïve Bayes, Random Forest)</a:t>
          </a:r>
        </a:p>
        <a:p>
          <a:pPr marL="0" lvl="0" indent="0" algn="l" defTabSz="488950">
            <a:lnSpc>
              <a:spcPct val="90000"/>
            </a:lnSpc>
            <a:spcBef>
              <a:spcPct val="0"/>
            </a:spcBef>
            <a:spcAft>
              <a:spcPct val="35000"/>
            </a:spcAft>
            <a:buNone/>
          </a:pPr>
          <a:r>
            <a:rPr lang="en-US" sz="1100" b="1" kern="1200" dirty="0"/>
            <a:t>Word embeddings</a:t>
          </a:r>
          <a:r>
            <a:rPr lang="en-US" sz="1100" kern="1200" dirty="0"/>
            <a:t> for representing text data (e.g., Word2Vec, </a:t>
          </a:r>
          <a:r>
            <a:rPr lang="en-US" sz="1100" kern="1200" dirty="0" err="1"/>
            <a:t>GloVe</a:t>
          </a:r>
          <a:r>
            <a:rPr lang="en-US" sz="1100" kern="1200" dirty="0"/>
            <a:t>)</a:t>
          </a:r>
        </a:p>
        <a:p>
          <a:pPr marL="0" lvl="0" indent="0" algn="l" defTabSz="488950">
            <a:lnSpc>
              <a:spcPct val="90000"/>
            </a:lnSpc>
            <a:spcBef>
              <a:spcPct val="0"/>
            </a:spcBef>
            <a:spcAft>
              <a:spcPct val="35000"/>
            </a:spcAft>
            <a:buNone/>
          </a:pPr>
          <a:r>
            <a:rPr lang="en-US" sz="1100" b="1" kern="1200" dirty="0"/>
            <a:t>Contextual embeddings</a:t>
          </a:r>
          <a:r>
            <a:rPr lang="en-US" sz="1100" kern="1200" dirty="0"/>
            <a:t> using transformer-based models (e.g., BERT, </a:t>
          </a:r>
          <a:r>
            <a:rPr lang="en-US" sz="1100" kern="1200" dirty="0" err="1"/>
            <a:t>RoBERTa</a:t>
          </a:r>
          <a:r>
            <a:rPr lang="en-US" sz="1100" kern="1200" dirty="0"/>
            <a:t>)</a:t>
          </a:r>
        </a:p>
        <a:p>
          <a:pPr marL="0" lvl="0" indent="0" algn="l" defTabSz="488950">
            <a:lnSpc>
              <a:spcPct val="90000"/>
            </a:lnSpc>
            <a:spcBef>
              <a:spcPct val="0"/>
            </a:spcBef>
            <a:spcAft>
              <a:spcPct val="35000"/>
            </a:spcAft>
            <a:buNone/>
          </a:pPr>
          <a:r>
            <a:rPr lang="en-US" sz="1100" b="1" kern="1200" dirty="0"/>
            <a:t>Adversarial techniques</a:t>
          </a:r>
          <a:r>
            <a:rPr lang="en-US" sz="1100" kern="1200" dirty="0"/>
            <a:t> for data augmentation and model robustness (e.g., back-translation, adversarial training)</a:t>
          </a:r>
        </a:p>
        <a:p>
          <a:pPr marL="0" lvl="0" indent="0" algn="l" defTabSz="488950">
            <a:lnSpc>
              <a:spcPct val="90000"/>
            </a:lnSpc>
            <a:spcBef>
              <a:spcPct val="0"/>
            </a:spcBef>
            <a:spcAft>
              <a:spcPct val="35000"/>
            </a:spcAft>
            <a:buNone/>
          </a:pPr>
          <a:r>
            <a:rPr lang="en-US" sz="1100" b="1" kern="1200" dirty="0"/>
            <a:t>Neural models </a:t>
          </a:r>
          <a:r>
            <a:rPr lang="en-US" sz="1100" kern="1200" dirty="0"/>
            <a:t>such as RNNs, CNNs, and </a:t>
          </a:r>
          <a:r>
            <a:rPr lang="en-US" sz="1100" b="1" kern="1200" dirty="0"/>
            <a:t>transformer-based models</a:t>
          </a:r>
          <a:r>
            <a:rPr lang="en-US" sz="1100" kern="1200" dirty="0"/>
            <a:t> (e.g., BERT, </a:t>
          </a:r>
          <a:r>
            <a:rPr lang="en-US" sz="1100" kern="1200" dirty="0" err="1"/>
            <a:t>RoBERTa</a:t>
          </a:r>
          <a:r>
            <a:rPr lang="en-US" sz="1100" kern="1200" dirty="0"/>
            <a:t>)</a:t>
          </a:r>
        </a:p>
      </dsp:txBody>
      <dsp:txXfrm>
        <a:off x="7254927" y="2306838"/>
        <a:ext cx="3082096" cy="1748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7E7FA-11D0-4661-921D-0C5C5995333D}">
      <dsp:nvSpPr>
        <dsp:cNvPr id="0" name=""/>
        <dsp:cNvSpPr/>
      </dsp:nvSpPr>
      <dsp:spPr>
        <a:xfrm>
          <a:off x="0" y="688"/>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3258E5-76D5-4A34-A763-572D4E2091E0}">
      <dsp:nvSpPr>
        <dsp:cNvPr id="0" name=""/>
        <dsp:cNvSpPr/>
      </dsp:nvSpPr>
      <dsp:spPr>
        <a:xfrm>
          <a:off x="487230" y="363091"/>
          <a:ext cx="885873" cy="8858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206D6A-A401-4ED5-9C17-E4883218159A}">
      <dsp:nvSpPr>
        <dsp:cNvPr id="0" name=""/>
        <dsp:cNvSpPr/>
      </dsp:nvSpPr>
      <dsp:spPr>
        <a:xfrm>
          <a:off x="1860334" y="688"/>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800100">
            <a:lnSpc>
              <a:spcPct val="90000"/>
            </a:lnSpc>
            <a:spcBef>
              <a:spcPct val="0"/>
            </a:spcBef>
            <a:spcAft>
              <a:spcPct val="35000"/>
            </a:spcAft>
            <a:buNone/>
          </a:pPr>
          <a:r>
            <a:rPr lang="en-US" sz="1800" kern="1200" dirty="0"/>
            <a:t>Machine learning algorithms, such as </a:t>
          </a:r>
          <a:r>
            <a:rPr lang="en-US" sz="1800" b="1" kern="1200" dirty="0"/>
            <a:t>SVM, Naïve Bayes, and Random Forest, </a:t>
          </a:r>
          <a:r>
            <a:rPr lang="en-US" sz="1800" kern="1200" dirty="0"/>
            <a:t>can be used for text classification tasks, including hate speech detection.</a:t>
          </a:r>
        </a:p>
      </dsp:txBody>
      <dsp:txXfrm>
        <a:off x="1860334" y="688"/>
        <a:ext cx="4195115" cy="1610679"/>
      </dsp:txXfrm>
    </dsp:sp>
    <dsp:sp modelId="{E4AECAE1-CB23-4E89-AE8A-40DFB23D07EE}">
      <dsp:nvSpPr>
        <dsp:cNvPr id="0" name=""/>
        <dsp:cNvSpPr/>
      </dsp:nvSpPr>
      <dsp:spPr>
        <a:xfrm>
          <a:off x="0" y="2014037"/>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8BAEC6-D250-46C4-82B8-4428587456C2}">
      <dsp:nvSpPr>
        <dsp:cNvPr id="0" name=""/>
        <dsp:cNvSpPr/>
      </dsp:nvSpPr>
      <dsp:spPr>
        <a:xfrm>
          <a:off x="487230" y="2376440"/>
          <a:ext cx="885873" cy="8858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3ECE3C-9C65-447E-B367-9FB836DFEF6D}">
      <dsp:nvSpPr>
        <dsp:cNvPr id="0" name=""/>
        <dsp:cNvSpPr/>
      </dsp:nvSpPr>
      <dsp:spPr>
        <a:xfrm>
          <a:off x="1860334" y="2014037"/>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800100">
            <a:lnSpc>
              <a:spcPct val="90000"/>
            </a:lnSpc>
            <a:spcBef>
              <a:spcPct val="0"/>
            </a:spcBef>
            <a:spcAft>
              <a:spcPct val="35000"/>
            </a:spcAft>
            <a:buNone/>
          </a:pPr>
          <a:r>
            <a:rPr lang="en-US" sz="1800" kern="1200" dirty="0"/>
            <a:t>These algorithms analyze text data and assign labels based on patterns and features within the data.</a:t>
          </a:r>
        </a:p>
      </dsp:txBody>
      <dsp:txXfrm>
        <a:off x="1860334" y="2014037"/>
        <a:ext cx="4195115" cy="1610679"/>
      </dsp:txXfrm>
    </dsp:sp>
    <dsp:sp modelId="{1FE7291F-BBB4-4259-9AEF-1CE02268C0A0}">
      <dsp:nvSpPr>
        <dsp:cNvPr id="0" name=""/>
        <dsp:cNvSpPr/>
      </dsp:nvSpPr>
      <dsp:spPr>
        <a:xfrm>
          <a:off x="0" y="4027387"/>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6B59B2-E49A-4761-BB85-8782E32E6CB1}">
      <dsp:nvSpPr>
        <dsp:cNvPr id="0" name=""/>
        <dsp:cNvSpPr/>
      </dsp:nvSpPr>
      <dsp:spPr>
        <a:xfrm>
          <a:off x="487230" y="4389790"/>
          <a:ext cx="885873" cy="8858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2FF7EC-5C54-4C44-94CA-27F5EB0B85ED}">
      <dsp:nvSpPr>
        <dsp:cNvPr id="0" name=""/>
        <dsp:cNvSpPr/>
      </dsp:nvSpPr>
      <dsp:spPr>
        <a:xfrm>
          <a:off x="1860334" y="4027387"/>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800100">
            <a:lnSpc>
              <a:spcPct val="90000"/>
            </a:lnSpc>
            <a:spcBef>
              <a:spcPct val="0"/>
            </a:spcBef>
            <a:spcAft>
              <a:spcPct val="35000"/>
            </a:spcAft>
            <a:buNone/>
          </a:pPr>
          <a:r>
            <a:rPr lang="en-US" sz="1800" kern="1200" dirty="0"/>
            <a:t>Key steps in text classification include </a:t>
          </a:r>
          <a:r>
            <a:rPr lang="en-US" sz="1800" b="1" kern="1200" dirty="0"/>
            <a:t>data preprocessing, feature extraction, and model training and evaluation</a:t>
          </a:r>
          <a:r>
            <a:rPr lang="en-US" sz="1800" kern="1200" dirty="0"/>
            <a:t>.</a:t>
          </a:r>
        </a:p>
      </dsp:txBody>
      <dsp:txXfrm>
        <a:off x="1860334" y="4027387"/>
        <a:ext cx="4195115" cy="16106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869F4-AB8F-440B-8683-C57DD2B06D29}">
      <dsp:nvSpPr>
        <dsp:cNvPr id="0" name=""/>
        <dsp:cNvSpPr/>
      </dsp:nvSpPr>
      <dsp:spPr>
        <a:xfrm>
          <a:off x="0" y="688"/>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D167AB-33AA-4927-B887-974703CC8EE5}">
      <dsp:nvSpPr>
        <dsp:cNvPr id="0" name=""/>
        <dsp:cNvSpPr/>
      </dsp:nvSpPr>
      <dsp:spPr>
        <a:xfrm>
          <a:off x="487230" y="363091"/>
          <a:ext cx="885873" cy="8858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E8AF38-031F-4D8D-A408-736CDEBCC5BC}">
      <dsp:nvSpPr>
        <dsp:cNvPr id="0" name=""/>
        <dsp:cNvSpPr/>
      </dsp:nvSpPr>
      <dsp:spPr>
        <a:xfrm>
          <a:off x="1860334" y="688"/>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800100">
            <a:lnSpc>
              <a:spcPct val="90000"/>
            </a:lnSpc>
            <a:spcBef>
              <a:spcPct val="0"/>
            </a:spcBef>
            <a:spcAft>
              <a:spcPct val="35000"/>
            </a:spcAft>
            <a:buNone/>
          </a:pPr>
          <a:r>
            <a:rPr lang="en-US" sz="1800" kern="1200" dirty="0"/>
            <a:t>Word embeddings are a way to represent text data by mapping words to continuous vector representations, capturing semantic meaning and relationships between words.</a:t>
          </a:r>
        </a:p>
      </dsp:txBody>
      <dsp:txXfrm>
        <a:off x="1860334" y="688"/>
        <a:ext cx="4195115" cy="1610679"/>
      </dsp:txXfrm>
    </dsp:sp>
    <dsp:sp modelId="{2AD92515-2B47-4000-A98A-780CF368E67C}">
      <dsp:nvSpPr>
        <dsp:cNvPr id="0" name=""/>
        <dsp:cNvSpPr/>
      </dsp:nvSpPr>
      <dsp:spPr>
        <a:xfrm>
          <a:off x="0" y="2014037"/>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56EFEE-EC1F-4288-9723-C6D5661AD60A}">
      <dsp:nvSpPr>
        <dsp:cNvPr id="0" name=""/>
        <dsp:cNvSpPr/>
      </dsp:nvSpPr>
      <dsp:spPr>
        <a:xfrm>
          <a:off x="487230" y="2376440"/>
          <a:ext cx="885873" cy="8858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7971B3-35F3-435A-B60C-73D8101D2C84}">
      <dsp:nvSpPr>
        <dsp:cNvPr id="0" name=""/>
        <dsp:cNvSpPr/>
      </dsp:nvSpPr>
      <dsp:spPr>
        <a:xfrm>
          <a:off x="1860334" y="2014037"/>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800100">
            <a:lnSpc>
              <a:spcPct val="90000"/>
            </a:lnSpc>
            <a:spcBef>
              <a:spcPct val="0"/>
            </a:spcBef>
            <a:spcAft>
              <a:spcPct val="35000"/>
            </a:spcAft>
            <a:buNone/>
          </a:pPr>
          <a:r>
            <a:rPr lang="en-US" sz="1800" kern="1200" dirty="0"/>
            <a:t>Techniques like </a:t>
          </a:r>
          <a:r>
            <a:rPr lang="en-US" sz="1800" b="1" kern="1200" dirty="0"/>
            <a:t>Word2Vec and </a:t>
          </a:r>
          <a:r>
            <a:rPr lang="en-US" sz="1800" b="1" kern="1200" dirty="0" err="1"/>
            <a:t>GloVe</a:t>
          </a:r>
          <a:r>
            <a:rPr lang="en-US" sz="1800" kern="1200" dirty="0"/>
            <a:t> are popular methods for generating word embeddings.</a:t>
          </a:r>
        </a:p>
      </dsp:txBody>
      <dsp:txXfrm>
        <a:off x="1860334" y="2014037"/>
        <a:ext cx="4195115" cy="1610679"/>
      </dsp:txXfrm>
    </dsp:sp>
    <dsp:sp modelId="{0A2D10BD-B857-4519-B65E-D92DE845C5B6}">
      <dsp:nvSpPr>
        <dsp:cNvPr id="0" name=""/>
        <dsp:cNvSpPr/>
      </dsp:nvSpPr>
      <dsp:spPr>
        <a:xfrm>
          <a:off x="0" y="4027387"/>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668903-8D25-418F-87DD-0B0056DEE04A}">
      <dsp:nvSpPr>
        <dsp:cNvPr id="0" name=""/>
        <dsp:cNvSpPr/>
      </dsp:nvSpPr>
      <dsp:spPr>
        <a:xfrm>
          <a:off x="487230" y="4389790"/>
          <a:ext cx="885873" cy="8858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1E9512-BF39-43B1-AEA8-D871CDB788E3}">
      <dsp:nvSpPr>
        <dsp:cNvPr id="0" name=""/>
        <dsp:cNvSpPr/>
      </dsp:nvSpPr>
      <dsp:spPr>
        <a:xfrm>
          <a:off x="1860334" y="4027387"/>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800100">
            <a:lnSpc>
              <a:spcPct val="90000"/>
            </a:lnSpc>
            <a:spcBef>
              <a:spcPct val="0"/>
            </a:spcBef>
            <a:spcAft>
              <a:spcPct val="35000"/>
            </a:spcAft>
            <a:buNone/>
          </a:pPr>
          <a:r>
            <a:rPr lang="en-US" sz="1800" kern="1200" dirty="0"/>
            <a:t>Word embeddings can be used as input features for various NLP tasks, including hate speech detection.</a:t>
          </a:r>
        </a:p>
      </dsp:txBody>
      <dsp:txXfrm>
        <a:off x="1860334" y="4027387"/>
        <a:ext cx="4195115" cy="16106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3A005-74F4-4F67-8ADC-57FCF4E69DE9}">
      <dsp:nvSpPr>
        <dsp:cNvPr id="0" name=""/>
        <dsp:cNvSpPr/>
      </dsp:nvSpPr>
      <dsp:spPr>
        <a:xfrm>
          <a:off x="0" y="688"/>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646BF-1FD4-434C-A0DF-7193DB716CF2}">
      <dsp:nvSpPr>
        <dsp:cNvPr id="0" name=""/>
        <dsp:cNvSpPr/>
      </dsp:nvSpPr>
      <dsp:spPr>
        <a:xfrm>
          <a:off x="487230" y="363091"/>
          <a:ext cx="885873" cy="8858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D5D53E-FF72-4E76-8FE4-2B0E7FA1664C}">
      <dsp:nvSpPr>
        <dsp:cNvPr id="0" name=""/>
        <dsp:cNvSpPr/>
      </dsp:nvSpPr>
      <dsp:spPr>
        <a:xfrm>
          <a:off x="1860334" y="688"/>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711200">
            <a:lnSpc>
              <a:spcPct val="90000"/>
            </a:lnSpc>
            <a:spcBef>
              <a:spcPct val="0"/>
            </a:spcBef>
            <a:spcAft>
              <a:spcPct val="35000"/>
            </a:spcAft>
            <a:buNone/>
          </a:pPr>
          <a:r>
            <a:rPr lang="en-US" sz="1600" kern="1200" dirty="0"/>
            <a:t>Transformer-based models, such as </a:t>
          </a:r>
          <a:r>
            <a:rPr lang="en-US" sz="1600" b="1" kern="1200" dirty="0"/>
            <a:t>BERT and </a:t>
          </a:r>
          <a:r>
            <a:rPr lang="en-US" sz="1600" b="1" kern="1200" dirty="0" err="1"/>
            <a:t>RoBERTa</a:t>
          </a:r>
          <a:r>
            <a:rPr lang="en-US" sz="1600" kern="1200" dirty="0"/>
            <a:t>, can generate contextual embeddings that capture the meaning of words within a given context, improving hate speech detection performance.</a:t>
          </a:r>
        </a:p>
      </dsp:txBody>
      <dsp:txXfrm>
        <a:off x="1860334" y="688"/>
        <a:ext cx="4195115" cy="1610679"/>
      </dsp:txXfrm>
    </dsp:sp>
    <dsp:sp modelId="{125575E9-3DB9-4C0E-B7C7-D9BC87A7E68D}">
      <dsp:nvSpPr>
        <dsp:cNvPr id="0" name=""/>
        <dsp:cNvSpPr/>
      </dsp:nvSpPr>
      <dsp:spPr>
        <a:xfrm>
          <a:off x="0" y="2014037"/>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B68324-2C81-44BE-989A-13AAC9D84B1C}">
      <dsp:nvSpPr>
        <dsp:cNvPr id="0" name=""/>
        <dsp:cNvSpPr/>
      </dsp:nvSpPr>
      <dsp:spPr>
        <a:xfrm>
          <a:off x="487230" y="2376440"/>
          <a:ext cx="885873" cy="8858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4644B7-95AF-4B2D-9AA3-6DF4B692AA3C}">
      <dsp:nvSpPr>
        <dsp:cNvPr id="0" name=""/>
        <dsp:cNvSpPr/>
      </dsp:nvSpPr>
      <dsp:spPr>
        <a:xfrm>
          <a:off x="1860334" y="2014037"/>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711200">
            <a:lnSpc>
              <a:spcPct val="90000"/>
            </a:lnSpc>
            <a:spcBef>
              <a:spcPct val="0"/>
            </a:spcBef>
            <a:spcAft>
              <a:spcPct val="35000"/>
            </a:spcAft>
            <a:buNone/>
          </a:pPr>
          <a:r>
            <a:rPr lang="en-US" sz="1600" kern="1200" dirty="0"/>
            <a:t>These models are pre-trained on large amounts of text data, learning rich representations of language that can be fine-tuned for specific tasks.</a:t>
          </a:r>
        </a:p>
      </dsp:txBody>
      <dsp:txXfrm>
        <a:off x="1860334" y="2014037"/>
        <a:ext cx="4195115" cy="1610679"/>
      </dsp:txXfrm>
    </dsp:sp>
    <dsp:sp modelId="{5A1F0CFE-47C8-4C49-BA22-0AA58E61FF51}">
      <dsp:nvSpPr>
        <dsp:cNvPr id="0" name=""/>
        <dsp:cNvSpPr/>
      </dsp:nvSpPr>
      <dsp:spPr>
        <a:xfrm>
          <a:off x="0" y="4027387"/>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A7E45A-3F0D-4E62-BDEA-CE9559BE16E5}">
      <dsp:nvSpPr>
        <dsp:cNvPr id="0" name=""/>
        <dsp:cNvSpPr/>
      </dsp:nvSpPr>
      <dsp:spPr>
        <a:xfrm>
          <a:off x="487230" y="4389790"/>
          <a:ext cx="885873" cy="8858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1CA338-7FCF-480B-A019-37D0ED1BFA67}">
      <dsp:nvSpPr>
        <dsp:cNvPr id="0" name=""/>
        <dsp:cNvSpPr/>
      </dsp:nvSpPr>
      <dsp:spPr>
        <a:xfrm>
          <a:off x="1860334" y="4027387"/>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711200">
            <a:lnSpc>
              <a:spcPct val="90000"/>
            </a:lnSpc>
            <a:spcBef>
              <a:spcPct val="0"/>
            </a:spcBef>
            <a:spcAft>
              <a:spcPct val="35000"/>
            </a:spcAft>
            <a:buNone/>
          </a:pPr>
          <a:r>
            <a:rPr lang="en-US" sz="1600" kern="1200" dirty="0"/>
            <a:t>Key steps in using contextual embeddings for hate speech detection include </a:t>
          </a:r>
          <a:r>
            <a:rPr lang="en-US" sz="1600" b="1" kern="1200" dirty="0"/>
            <a:t>model pre-training, fine-tuning, and model evaluation</a:t>
          </a:r>
          <a:r>
            <a:rPr lang="en-US" sz="1600" kern="1200" dirty="0"/>
            <a:t>.</a:t>
          </a:r>
        </a:p>
      </dsp:txBody>
      <dsp:txXfrm>
        <a:off x="1860334" y="4027387"/>
        <a:ext cx="4195115" cy="16106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33A92-BE51-4194-B0D6-3B3D3921680D}">
      <dsp:nvSpPr>
        <dsp:cNvPr id="0" name=""/>
        <dsp:cNvSpPr/>
      </dsp:nvSpPr>
      <dsp:spPr>
        <a:xfrm>
          <a:off x="0" y="688"/>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69DB4-9CDE-4B7D-A586-9FD368EEA524}">
      <dsp:nvSpPr>
        <dsp:cNvPr id="0" name=""/>
        <dsp:cNvSpPr/>
      </dsp:nvSpPr>
      <dsp:spPr>
        <a:xfrm>
          <a:off x="487230" y="363091"/>
          <a:ext cx="885873" cy="8858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D78B71-4607-49CA-94C0-5CAB789A22FE}">
      <dsp:nvSpPr>
        <dsp:cNvPr id="0" name=""/>
        <dsp:cNvSpPr/>
      </dsp:nvSpPr>
      <dsp:spPr>
        <a:xfrm>
          <a:off x="1860334" y="688"/>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755650">
            <a:lnSpc>
              <a:spcPct val="90000"/>
            </a:lnSpc>
            <a:spcBef>
              <a:spcPct val="0"/>
            </a:spcBef>
            <a:spcAft>
              <a:spcPct val="35000"/>
            </a:spcAft>
            <a:buNone/>
          </a:pPr>
          <a:r>
            <a:rPr lang="en-US" sz="1700" b="1" kern="1200" dirty="0"/>
            <a:t>Data Augmentation</a:t>
          </a:r>
          <a:r>
            <a:rPr lang="en-US" sz="1700" kern="1200" dirty="0"/>
            <a:t>: Adversarial techniques can be used to generate synthetic data, increasing the size and diversity of the training set and improving model performance.</a:t>
          </a:r>
        </a:p>
      </dsp:txBody>
      <dsp:txXfrm>
        <a:off x="1860334" y="688"/>
        <a:ext cx="4195115" cy="1610679"/>
      </dsp:txXfrm>
    </dsp:sp>
    <dsp:sp modelId="{0650644E-34F4-4E7E-8550-E5899F8CA560}">
      <dsp:nvSpPr>
        <dsp:cNvPr id="0" name=""/>
        <dsp:cNvSpPr/>
      </dsp:nvSpPr>
      <dsp:spPr>
        <a:xfrm>
          <a:off x="0" y="2014037"/>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F0157-BF33-447D-BB93-3E67AB38C645}">
      <dsp:nvSpPr>
        <dsp:cNvPr id="0" name=""/>
        <dsp:cNvSpPr/>
      </dsp:nvSpPr>
      <dsp:spPr>
        <a:xfrm>
          <a:off x="487230" y="2376440"/>
          <a:ext cx="885873" cy="8858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EFA185-DF8D-438B-9250-380CD3EF7E40}">
      <dsp:nvSpPr>
        <dsp:cNvPr id="0" name=""/>
        <dsp:cNvSpPr/>
      </dsp:nvSpPr>
      <dsp:spPr>
        <a:xfrm>
          <a:off x="1860334" y="2014037"/>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755650">
            <a:lnSpc>
              <a:spcPct val="90000"/>
            </a:lnSpc>
            <a:spcBef>
              <a:spcPct val="0"/>
            </a:spcBef>
            <a:spcAft>
              <a:spcPct val="35000"/>
            </a:spcAft>
            <a:buNone/>
          </a:pPr>
          <a:r>
            <a:rPr lang="en-US" sz="1700" kern="1200" dirty="0"/>
            <a:t>Adversarial techniques, including </a:t>
          </a:r>
          <a:r>
            <a:rPr lang="en-US" sz="1700" b="1" kern="1200" dirty="0"/>
            <a:t>back-translation and adversarial training</a:t>
          </a:r>
          <a:r>
            <a:rPr lang="en-US" sz="1700" kern="1200" dirty="0"/>
            <a:t>, can be employed for data augmentation and to enhance the robustness of hate speech detection models.</a:t>
          </a:r>
        </a:p>
      </dsp:txBody>
      <dsp:txXfrm>
        <a:off x="1860334" y="2014037"/>
        <a:ext cx="4195115" cy="1610679"/>
      </dsp:txXfrm>
    </dsp:sp>
    <dsp:sp modelId="{0CF55E19-F1D0-4DF2-9FFC-000817F9A40E}">
      <dsp:nvSpPr>
        <dsp:cNvPr id="0" name=""/>
        <dsp:cNvSpPr/>
      </dsp:nvSpPr>
      <dsp:spPr>
        <a:xfrm>
          <a:off x="0" y="4027387"/>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1DCA67-97D7-45F2-AC0C-9C611DD29C53}">
      <dsp:nvSpPr>
        <dsp:cNvPr id="0" name=""/>
        <dsp:cNvSpPr/>
      </dsp:nvSpPr>
      <dsp:spPr>
        <a:xfrm>
          <a:off x="487230" y="4389790"/>
          <a:ext cx="885873" cy="8858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E8BBC1-73CF-43A1-BA8C-85BD19D1EB42}">
      <dsp:nvSpPr>
        <dsp:cNvPr id="0" name=""/>
        <dsp:cNvSpPr/>
      </dsp:nvSpPr>
      <dsp:spPr>
        <a:xfrm>
          <a:off x="1860334" y="4027387"/>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755650">
            <a:lnSpc>
              <a:spcPct val="90000"/>
            </a:lnSpc>
            <a:spcBef>
              <a:spcPct val="0"/>
            </a:spcBef>
            <a:spcAft>
              <a:spcPct val="35000"/>
            </a:spcAft>
            <a:buNone/>
          </a:pPr>
          <a:r>
            <a:rPr lang="en-US" sz="1700" kern="1200" dirty="0"/>
            <a:t>These techniques aim to improve model generalization and performance by exposing models to perturbations and variations in the input data.</a:t>
          </a:r>
        </a:p>
      </dsp:txBody>
      <dsp:txXfrm>
        <a:off x="1860334" y="4027387"/>
        <a:ext cx="4195115" cy="161067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74423-8384-47DD-882C-CBB78D1BB0DD}">
      <dsp:nvSpPr>
        <dsp:cNvPr id="0" name=""/>
        <dsp:cNvSpPr/>
      </dsp:nvSpPr>
      <dsp:spPr>
        <a:xfrm>
          <a:off x="0" y="688"/>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111DE8-9955-4444-90A6-45F9FF717B02}">
      <dsp:nvSpPr>
        <dsp:cNvPr id="0" name=""/>
        <dsp:cNvSpPr/>
      </dsp:nvSpPr>
      <dsp:spPr>
        <a:xfrm>
          <a:off x="487230" y="363091"/>
          <a:ext cx="885873" cy="8858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9AF829-4B8C-4901-91CF-A5FC593DC0BE}">
      <dsp:nvSpPr>
        <dsp:cNvPr id="0" name=""/>
        <dsp:cNvSpPr/>
      </dsp:nvSpPr>
      <dsp:spPr>
        <a:xfrm>
          <a:off x="1860334" y="688"/>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711200">
            <a:lnSpc>
              <a:spcPct val="90000"/>
            </a:lnSpc>
            <a:spcBef>
              <a:spcPct val="0"/>
            </a:spcBef>
            <a:spcAft>
              <a:spcPct val="35000"/>
            </a:spcAft>
            <a:buNone/>
          </a:pPr>
          <a:r>
            <a:rPr lang="en-US" sz="1600" kern="1200"/>
            <a:t>Neural models, such as </a:t>
          </a:r>
          <a:r>
            <a:rPr lang="en-US" sz="1600" b="1" kern="1200"/>
            <a:t>RNNs, CNNs, and transformer-based models,</a:t>
          </a:r>
          <a:r>
            <a:rPr lang="en-US" sz="1600" kern="1200"/>
            <a:t> have shown promising results in detecting and classifying hate speech in online text.</a:t>
          </a:r>
        </a:p>
      </dsp:txBody>
      <dsp:txXfrm>
        <a:off x="1860334" y="688"/>
        <a:ext cx="4195115" cy="1610679"/>
      </dsp:txXfrm>
    </dsp:sp>
    <dsp:sp modelId="{9D92D897-4B52-44D2-BC4F-2766DC0630FD}">
      <dsp:nvSpPr>
        <dsp:cNvPr id="0" name=""/>
        <dsp:cNvSpPr/>
      </dsp:nvSpPr>
      <dsp:spPr>
        <a:xfrm>
          <a:off x="0" y="2014037"/>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0B28B6-4F64-4C39-9B8E-FFFA7D5C05EF}">
      <dsp:nvSpPr>
        <dsp:cNvPr id="0" name=""/>
        <dsp:cNvSpPr/>
      </dsp:nvSpPr>
      <dsp:spPr>
        <a:xfrm>
          <a:off x="487230" y="2376440"/>
          <a:ext cx="885873" cy="8858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6C438B-8615-4786-A290-11BA24EBB211}">
      <dsp:nvSpPr>
        <dsp:cNvPr id="0" name=""/>
        <dsp:cNvSpPr/>
      </dsp:nvSpPr>
      <dsp:spPr>
        <a:xfrm>
          <a:off x="1860334" y="2014037"/>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711200">
            <a:lnSpc>
              <a:spcPct val="90000"/>
            </a:lnSpc>
            <a:spcBef>
              <a:spcPct val="0"/>
            </a:spcBef>
            <a:spcAft>
              <a:spcPct val="35000"/>
            </a:spcAft>
            <a:buNone/>
          </a:pPr>
          <a:r>
            <a:rPr lang="en-US" sz="1600" kern="1200"/>
            <a:t>These models can capture complex patterns and relationships within text data, leading to improved performance in hate speech detection tasks.</a:t>
          </a:r>
        </a:p>
      </dsp:txBody>
      <dsp:txXfrm>
        <a:off x="1860334" y="2014037"/>
        <a:ext cx="4195115" cy="1610679"/>
      </dsp:txXfrm>
    </dsp:sp>
    <dsp:sp modelId="{CF04E0B5-5CA6-4080-9623-F1CA83E4A851}">
      <dsp:nvSpPr>
        <dsp:cNvPr id="0" name=""/>
        <dsp:cNvSpPr/>
      </dsp:nvSpPr>
      <dsp:spPr>
        <a:xfrm>
          <a:off x="0" y="4027387"/>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D741E0-8921-46A9-9B95-3D86654CA9D7}">
      <dsp:nvSpPr>
        <dsp:cNvPr id="0" name=""/>
        <dsp:cNvSpPr/>
      </dsp:nvSpPr>
      <dsp:spPr>
        <a:xfrm>
          <a:off x="487230" y="4389790"/>
          <a:ext cx="885873" cy="8858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5F67FD-CB4E-43E1-9669-CF0D64384B1E}">
      <dsp:nvSpPr>
        <dsp:cNvPr id="0" name=""/>
        <dsp:cNvSpPr/>
      </dsp:nvSpPr>
      <dsp:spPr>
        <a:xfrm>
          <a:off x="1860334" y="4027387"/>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711200">
            <a:lnSpc>
              <a:spcPct val="90000"/>
            </a:lnSpc>
            <a:spcBef>
              <a:spcPct val="0"/>
            </a:spcBef>
            <a:spcAft>
              <a:spcPct val="35000"/>
            </a:spcAft>
            <a:buNone/>
          </a:pPr>
          <a:r>
            <a:rPr lang="en-US" sz="1600" kern="1200"/>
            <a:t>Neural models can be combined with other techniques, such as </a:t>
          </a:r>
          <a:r>
            <a:rPr lang="en-US" sz="1600" b="1" kern="1200"/>
            <a:t>adversarial training </a:t>
          </a:r>
          <a:r>
            <a:rPr lang="en-US" sz="1600" kern="1200"/>
            <a:t>and </a:t>
          </a:r>
          <a:r>
            <a:rPr lang="en-US" sz="1600" b="1" kern="1200"/>
            <a:t>transfer learning,</a:t>
          </a:r>
          <a:r>
            <a:rPr lang="en-US" sz="1600" kern="1200"/>
            <a:t> to further enhance their performance in detecting and mitigating online hate speech.</a:t>
          </a:r>
        </a:p>
      </dsp:txBody>
      <dsp:txXfrm>
        <a:off x="1860334" y="4027387"/>
        <a:ext cx="4195115" cy="161067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6276-791B-4A2E-BD61-B9FF9671E84A}">
      <dsp:nvSpPr>
        <dsp:cNvPr id="0" name=""/>
        <dsp:cNvSpPr/>
      </dsp:nvSpPr>
      <dsp:spPr>
        <a:xfrm>
          <a:off x="0" y="358777"/>
          <a:ext cx="6055450" cy="1165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9970" tIns="416560" rIns="46997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a:t>DistilBERT</a:t>
          </a:r>
          <a:r>
            <a:rPr lang="en-US" sz="2000" kern="1200" dirty="0"/>
            <a:t>-base</a:t>
          </a:r>
        </a:p>
        <a:p>
          <a:pPr marL="228600" lvl="1" indent="-228600" algn="l" defTabSz="889000">
            <a:lnSpc>
              <a:spcPct val="90000"/>
            </a:lnSpc>
            <a:spcBef>
              <a:spcPct val="0"/>
            </a:spcBef>
            <a:spcAft>
              <a:spcPct val="15000"/>
            </a:spcAft>
            <a:buChar char="•"/>
          </a:pPr>
          <a:r>
            <a:rPr lang="en-US" sz="2000" kern="1200" dirty="0">
              <a:latin typeface="Bierstadt"/>
            </a:rPr>
            <a:t>66M</a:t>
          </a:r>
          <a:r>
            <a:rPr lang="en-US" sz="2000" kern="1200" dirty="0"/>
            <a:t> parameters</a:t>
          </a:r>
        </a:p>
      </dsp:txBody>
      <dsp:txXfrm>
        <a:off x="0" y="358777"/>
        <a:ext cx="6055450" cy="1165500"/>
      </dsp:txXfrm>
    </dsp:sp>
    <dsp:sp modelId="{B42B2AEF-0E0D-43BF-9333-162154CABB42}">
      <dsp:nvSpPr>
        <dsp:cNvPr id="0" name=""/>
        <dsp:cNvSpPr/>
      </dsp:nvSpPr>
      <dsp:spPr>
        <a:xfrm>
          <a:off x="302772" y="63577"/>
          <a:ext cx="4238815"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217" tIns="0" rIns="160217" bIns="0" numCol="1" spcCol="1270" anchor="ctr" anchorCtr="0">
          <a:noAutofit/>
        </a:bodyPr>
        <a:lstStyle/>
        <a:p>
          <a:pPr marL="0" lvl="0" indent="0" algn="l" defTabSz="889000">
            <a:lnSpc>
              <a:spcPct val="90000"/>
            </a:lnSpc>
            <a:spcBef>
              <a:spcPct val="0"/>
            </a:spcBef>
            <a:spcAft>
              <a:spcPct val="35000"/>
            </a:spcAft>
            <a:buNone/>
          </a:pPr>
          <a:r>
            <a:rPr lang="en-US" sz="2000" kern="1200" dirty="0"/>
            <a:t>Model:</a:t>
          </a:r>
        </a:p>
      </dsp:txBody>
      <dsp:txXfrm>
        <a:off x="331593" y="92398"/>
        <a:ext cx="4181173" cy="532758"/>
      </dsp:txXfrm>
    </dsp:sp>
    <dsp:sp modelId="{C6171931-28CE-4BAB-B617-60D741046898}">
      <dsp:nvSpPr>
        <dsp:cNvPr id="0" name=""/>
        <dsp:cNvSpPr/>
      </dsp:nvSpPr>
      <dsp:spPr>
        <a:xfrm>
          <a:off x="0" y="1927477"/>
          <a:ext cx="6055450" cy="2079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9970" tIns="416560" rIns="46997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Hate speech dataset from a white supremacist forum - Stormfront (</a:t>
          </a:r>
          <a:r>
            <a:rPr lang="en-US" sz="2000" kern="1200" dirty="0">
              <a:hlinkClick xmlns:r="http://schemas.openxmlformats.org/officeDocument/2006/relationships" r:id="rId1"/>
            </a:rPr>
            <a:t>Link</a:t>
          </a:r>
          <a:r>
            <a:rPr lang="en-US" sz="2000" kern="1200" dirty="0"/>
            <a:t>)</a:t>
          </a:r>
        </a:p>
        <a:p>
          <a:pPr marL="228600" lvl="1" indent="-228600" algn="l" defTabSz="889000">
            <a:lnSpc>
              <a:spcPct val="90000"/>
            </a:lnSpc>
            <a:spcBef>
              <a:spcPct val="0"/>
            </a:spcBef>
            <a:spcAft>
              <a:spcPct val="15000"/>
            </a:spcAft>
            <a:buChar char="•"/>
          </a:pPr>
          <a:r>
            <a:rPr lang="en-US" sz="2000" kern="1200" dirty="0"/>
            <a:t>Train – 1913 labelled data</a:t>
          </a:r>
        </a:p>
        <a:p>
          <a:pPr marL="228600" lvl="1" indent="-228600" algn="l" defTabSz="889000">
            <a:lnSpc>
              <a:spcPct val="90000"/>
            </a:lnSpc>
            <a:spcBef>
              <a:spcPct val="0"/>
            </a:spcBef>
            <a:spcAft>
              <a:spcPct val="15000"/>
            </a:spcAft>
            <a:buChar char="•"/>
          </a:pPr>
          <a:r>
            <a:rPr lang="en-US" sz="2000" kern="1200" dirty="0"/>
            <a:t>Test – 300 labelled data</a:t>
          </a:r>
        </a:p>
        <a:p>
          <a:pPr marL="228600" lvl="1" indent="-228600" algn="l" defTabSz="889000">
            <a:lnSpc>
              <a:spcPct val="90000"/>
            </a:lnSpc>
            <a:spcBef>
              <a:spcPct val="0"/>
            </a:spcBef>
            <a:spcAft>
              <a:spcPct val="15000"/>
            </a:spcAft>
            <a:buChar char="•"/>
          </a:pPr>
          <a:r>
            <a:rPr lang="en-US" sz="2000" kern="1200" dirty="0"/>
            <a:t>Class – 2 (Hate/</a:t>
          </a:r>
          <a:r>
            <a:rPr lang="en-US" sz="2000" kern="1200" dirty="0" err="1"/>
            <a:t>NoHate</a:t>
          </a:r>
          <a:r>
            <a:rPr lang="en-US" sz="2000" kern="1200" dirty="0"/>
            <a:t>) Balanced</a:t>
          </a:r>
        </a:p>
      </dsp:txBody>
      <dsp:txXfrm>
        <a:off x="0" y="1927477"/>
        <a:ext cx="6055450" cy="2079000"/>
      </dsp:txXfrm>
    </dsp:sp>
    <dsp:sp modelId="{249022AE-058D-4C66-AAD2-0740E0447D02}">
      <dsp:nvSpPr>
        <dsp:cNvPr id="0" name=""/>
        <dsp:cNvSpPr/>
      </dsp:nvSpPr>
      <dsp:spPr>
        <a:xfrm>
          <a:off x="302772" y="1632277"/>
          <a:ext cx="4238815"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217" tIns="0" rIns="160217" bIns="0" numCol="1" spcCol="1270" anchor="ctr" anchorCtr="0">
          <a:noAutofit/>
        </a:bodyPr>
        <a:lstStyle/>
        <a:p>
          <a:pPr marL="0" lvl="0" indent="0" algn="l" defTabSz="889000">
            <a:lnSpc>
              <a:spcPct val="90000"/>
            </a:lnSpc>
            <a:spcBef>
              <a:spcPct val="0"/>
            </a:spcBef>
            <a:spcAft>
              <a:spcPct val="35000"/>
            </a:spcAft>
            <a:buNone/>
          </a:pPr>
          <a:r>
            <a:rPr lang="en-US" sz="2000" kern="1200" dirty="0"/>
            <a:t>Data:</a:t>
          </a:r>
        </a:p>
      </dsp:txBody>
      <dsp:txXfrm>
        <a:off x="331593" y="1661098"/>
        <a:ext cx="4181173" cy="532758"/>
      </dsp:txXfrm>
    </dsp:sp>
    <dsp:sp modelId="{7E018A8C-9531-4433-B690-06A62E1B152A}">
      <dsp:nvSpPr>
        <dsp:cNvPr id="0" name=""/>
        <dsp:cNvSpPr/>
      </dsp:nvSpPr>
      <dsp:spPr>
        <a:xfrm>
          <a:off x="0" y="4409677"/>
          <a:ext cx="6055450" cy="1165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9970" tIns="416560" rIns="46997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a:latin typeface="Bierstadt"/>
            </a:rPr>
            <a:t>PyTorch</a:t>
          </a:r>
          <a:endParaRPr lang="en-US" sz="2000" kern="1200" dirty="0">
            <a:latin typeface="Bierstadt"/>
          </a:endParaRPr>
        </a:p>
        <a:p>
          <a:pPr marL="228600" lvl="1" indent="-228600" algn="l" defTabSz="889000">
            <a:lnSpc>
              <a:spcPct val="90000"/>
            </a:lnSpc>
            <a:spcBef>
              <a:spcPct val="0"/>
            </a:spcBef>
            <a:spcAft>
              <a:spcPct val="15000"/>
            </a:spcAft>
            <a:buChar char="•"/>
          </a:pPr>
          <a:r>
            <a:rPr lang="en-US" sz="2000" kern="1200" dirty="0">
              <a:latin typeface="Bierstadt"/>
            </a:rPr>
            <a:t>Python</a:t>
          </a:r>
        </a:p>
      </dsp:txBody>
      <dsp:txXfrm>
        <a:off x="0" y="4409677"/>
        <a:ext cx="6055450" cy="1165500"/>
      </dsp:txXfrm>
    </dsp:sp>
    <dsp:sp modelId="{D8C46A2B-1688-4F3E-82FF-BE6AB0919FC0}">
      <dsp:nvSpPr>
        <dsp:cNvPr id="0" name=""/>
        <dsp:cNvSpPr/>
      </dsp:nvSpPr>
      <dsp:spPr>
        <a:xfrm>
          <a:off x="302772" y="4114477"/>
          <a:ext cx="4238815"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217" tIns="0" rIns="160217"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Bierstadt"/>
            </a:rPr>
            <a:t>Compute</a:t>
          </a:r>
        </a:p>
      </dsp:txBody>
      <dsp:txXfrm>
        <a:off x="331593" y="4143298"/>
        <a:ext cx="4181173" cy="53275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426A4-F417-44D2-9317-8AAC5CD1127E}" type="datetimeFigureOut">
              <a:t>4/20/2024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149A1-8123-4282-9497-1A38C43C13DB}" type="slidenum">
              <a:t>‹#›</a:t>
            </a:fld>
            <a:endParaRPr lang="en-US"/>
          </a:p>
        </p:txBody>
      </p:sp>
    </p:spTree>
    <p:extLst>
      <p:ext uri="{BB962C8B-B14F-4D97-AF65-F5344CB8AC3E}">
        <p14:creationId xmlns:p14="http://schemas.microsoft.com/office/powerpoint/2010/main" val="70513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naitikshukla/bert-based-classify-tex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jalammar.github.io/illustrated-transformer/"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colab.research.google.com/github/tensorflow/tensor2tensor/blob/master/tensor2tensor/notebooks/hello_t2t.ipynb#scrollTo=OJKU36QAfqOC"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Text Classification:</a:t>
            </a:r>
            <a:r>
              <a:rPr lang="en-US" dirty="0"/>
              <a:t> Traditional machine learning algorithms can be used for text classification tasks, such as identifying hate speech or abusive language within text data.</a:t>
            </a:r>
          </a:p>
          <a:p>
            <a:pPr marL="285750" indent="-285750">
              <a:buFont typeface="Arial"/>
              <a:buChar char="•"/>
            </a:pPr>
            <a:r>
              <a:rPr lang="en-US" b="1" dirty="0"/>
              <a:t>Word and Contextual Embeddings:</a:t>
            </a:r>
            <a:r>
              <a:rPr lang="en-US" dirty="0"/>
              <a:t> Word embeddings and contextual embeddings can help capture the meaning and context of words, improving the performance of hate speech detection models.</a:t>
            </a:r>
            <a:endParaRPr lang="en-US" dirty="0">
              <a:cs typeface="Calibri"/>
            </a:endParaRPr>
          </a:p>
          <a:p>
            <a:pPr marL="285750" indent="-285750">
              <a:buFont typeface="Arial"/>
              <a:buChar char="•"/>
            </a:pPr>
            <a:r>
              <a:rPr lang="en-US" b="1" dirty="0"/>
              <a:t>Adversarial Techniques</a:t>
            </a:r>
            <a:r>
              <a:rPr lang="en-US" dirty="0"/>
              <a:t>: Adversarial techniques can be employed to enhance the robustness of hate speech detection models and to generate synthetic data for training and testing purposes.</a:t>
            </a:r>
            <a:endParaRPr lang="en-US" dirty="0">
              <a:cs typeface="Calibri"/>
            </a:endParaRPr>
          </a:p>
          <a:p>
            <a:pPr marL="285750" indent="-285750">
              <a:buFont typeface="Arial"/>
              <a:buChar char="•"/>
            </a:pPr>
            <a:r>
              <a:rPr lang="en-US" b="1" dirty="0"/>
              <a:t>Neural Models:</a:t>
            </a:r>
            <a:r>
              <a:rPr lang="en-US" dirty="0"/>
              <a:t> Recurrent neural networks (RNNs), convolutional neural networks (CNNs), and transformer-based models (e.g., BERT, </a:t>
            </a:r>
            <a:r>
              <a:rPr lang="en-US" err="1"/>
              <a:t>RoBERTa</a:t>
            </a:r>
            <a:r>
              <a:rPr lang="en-US" dirty="0"/>
              <a:t>) have shown promising results in detecting and classifying hate speech in online text.</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20149A1-8123-4282-9497-1A38C43C13DB}" type="slidenum">
              <a:t>4</a:t>
            </a:fld>
            <a:endParaRPr lang="en-US"/>
          </a:p>
        </p:txBody>
      </p:sp>
    </p:spTree>
    <p:extLst>
      <p:ext uri="{BB962C8B-B14F-4D97-AF65-F5344CB8AC3E}">
        <p14:creationId xmlns:p14="http://schemas.microsoft.com/office/powerpoint/2010/main" val="445866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BERT was specifically trained on Wikipedia (~2.5B words) and Google’s </a:t>
            </a:r>
            <a:r>
              <a:rPr lang="en-US" err="1"/>
              <a:t>BooksCorpus</a:t>
            </a:r>
            <a:r>
              <a:rPr lang="en-US" dirty="0"/>
              <a:t> (~800M words).</a:t>
            </a:r>
            <a:endParaRPr lang="en-US"/>
          </a:p>
          <a:p>
            <a:pPr marL="171450" indent="-171450">
              <a:buFont typeface="Arial"/>
              <a:buChar char="•"/>
            </a:pPr>
            <a:r>
              <a:rPr lang="en-US" b="1" dirty="0"/>
              <a:t>MLM </a:t>
            </a:r>
            <a:r>
              <a:rPr lang="en-US" dirty="0"/>
              <a:t>enables/enforces bidirectional learning from text by masking (hiding) a word in a sentence and forcing BERT to bidirectionally use the words on either side of the covered word to predict the masked word. This had never been done before. Paper implementation randomly masks 15% of the words.</a:t>
            </a:r>
            <a:endParaRPr lang="en-US" dirty="0">
              <a:cs typeface="Calibri" panose="020F0502020204030204"/>
            </a:endParaRPr>
          </a:p>
          <a:p>
            <a:pPr marL="171450" indent="-171450">
              <a:buFont typeface="Arial"/>
              <a:buChar char="•"/>
            </a:pPr>
            <a:r>
              <a:rPr lang="en-US" b="1" dirty="0"/>
              <a:t>NSP </a:t>
            </a:r>
            <a:r>
              <a:rPr lang="en-US" dirty="0"/>
              <a:t>(Next Sentence Prediction) is used to help BERT learn about relationships between sentences by predicting if a given sentence follows the previous sentence or not.</a:t>
            </a:r>
            <a:endParaRPr lang="en-US" dirty="0">
              <a:cs typeface="Calibri" panose="020F0502020204030204"/>
            </a:endParaRPr>
          </a:p>
          <a:p>
            <a:pPr marL="171450" indent="-171450">
              <a:buFont typeface="Arial"/>
              <a:buChar char="•"/>
            </a:pPr>
            <a:r>
              <a:rPr lang="en-US" dirty="0"/>
              <a:t>BERT is trained on both MLM (50%) and NSP (50%) at the same time.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20149A1-8123-4282-9497-1A38C43C13DB}" type="slidenum">
              <a:t>16</a:t>
            </a:fld>
            <a:endParaRPr lang="en-US"/>
          </a:p>
        </p:txBody>
      </p:sp>
    </p:spTree>
    <p:extLst>
      <p:ext uri="{BB962C8B-B14F-4D97-AF65-F5344CB8AC3E}">
        <p14:creationId xmlns:p14="http://schemas.microsoft.com/office/powerpoint/2010/main" val="4241494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Distillation Approach: </a:t>
            </a:r>
            <a:r>
              <a:rPr lang="en-US" dirty="0"/>
              <a:t> Distillation involves transferring knowledge from a large model (teacher, like BERT) to a smaller one (student, </a:t>
            </a:r>
            <a:r>
              <a:rPr lang="en-US" dirty="0" err="1"/>
              <a:t>DistilBERT</a:t>
            </a:r>
            <a:r>
              <a:rPr lang="en-US" dirty="0"/>
              <a:t>). This process helps in reducing model size while retaining performance.</a:t>
            </a:r>
          </a:p>
          <a:p>
            <a:r>
              <a:rPr lang="en-US" b="1" dirty="0"/>
              <a:t>The triple loss objective</a:t>
            </a:r>
            <a:r>
              <a:rPr lang="en-US" dirty="0"/>
              <a:t> combines three components during pretraining:</a:t>
            </a:r>
            <a:endParaRPr lang="en-US" dirty="0">
              <a:cs typeface="Calibri"/>
            </a:endParaRPr>
          </a:p>
          <a:p>
            <a:pPr lvl="1">
              <a:buFont typeface="Arial"/>
              <a:buChar char="•"/>
            </a:pPr>
            <a:r>
              <a:rPr lang="en-US" dirty="0"/>
              <a:t>Language Modeling: Predicting the next token in a sequence.</a:t>
            </a:r>
            <a:endParaRPr lang="en-US" dirty="0">
              <a:cs typeface="Calibri" panose="020F0502020204030204"/>
            </a:endParaRPr>
          </a:p>
          <a:p>
            <a:pPr lvl="1">
              <a:buFont typeface="Arial"/>
              <a:buChar char="•"/>
            </a:pPr>
            <a:r>
              <a:rPr lang="en-US" dirty="0"/>
              <a:t>Distillation Loss: Matching the probabilities predicted by the teacher model.</a:t>
            </a:r>
            <a:endParaRPr lang="en-US" dirty="0">
              <a:cs typeface="Calibri" panose="020F0502020204030204"/>
            </a:endParaRPr>
          </a:p>
          <a:p>
            <a:pPr lvl="1">
              <a:buFont typeface="Arial"/>
              <a:buChar char="•"/>
            </a:pPr>
            <a:r>
              <a:rPr lang="en-US" dirty="0"/>
              <a:t>Cosine-Distance Loss: Aligning the hidden states of the student and teacher models.</a:t>
            </a:r>
            <a:endParaRPr lang="en-US" dirty="0">
              <a:cs typeface="Calibri" panose="020F0502020204030204"/>
            </a:endParaRPr>
          </a:p>
          <a:p>
            <a:pPr marL="171450" indent="-171450">
              <a:buFont typeface="Arial"/>
              <a:buChar char="•"/>
            </a:pPr>
            <a:r>
              <a:rPr lang="en-US" b="1" dirty="0"/>
              <a:t>Example:</a:t>
            </a:r>
            <a:r>
              <a:rPr lang="en-US" dirty="0"/>
              <a:t> During pretraining, </a:t>
            </a:r>
            <a:r>
              <a:rPr lang="en-US" dirty="0" err="1"/>
              <a:t>DistilBERT</a:t>
            </a:r>
            <a:r>
              <a:rPr lang="en-US" dirty="0"/>
              <a:t> learns to predict masked tokens while also ensuring that its predictions match those of the larger BERT model. Additionally, it adjusts its hidden states to align with those of BERT, enhancing its ability to capture linguistic nuances.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20149A1-8123-4282-9497-1A38C43C13DB}" type="slidenum">
              <a:rPr lang="en-US"/>
              <a:t>17</a:t>
            </a:fld>
            <a:endParaRPr lang="en-US"/>
          </a:p>
        </p:txBody>
      </p:sp>
    </p:spTree>
    <p:extLst>
      <p:ext uri="{BB962C8B-B14F-4D97-AF65-F5344CB8AC3E}">
        <p14:creationId xmlns:p14="http://schemas.microsoft.com/office/powerpoint/2010/main" val="2604605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t>Accuracy: </a:t>
            </a:r>
            <a:r>
              <a:rPr lang="en-US" b="1" dirty="0"/>
              <a:t>`(TP + TN) / (TP + TN + FP + FN)`</a:t>
            </a:r>
            <a:r>
              <a:rPr lang="en-US" dirty="0"/>
              <a:t> - The overall accuracy of the model. In this case, </a:t>
            </a:r>
            <a:r>
              <a:rPr lang="en-US" b="1" dirty="0"/>
              <a:t>`(227 + 229) / (227 + 229 + 10 + 12) = 0.946`</a:t>
            </a:r>
            <a:r>
              <a:rPr lang="en-US" dirty="0"/>
              <a:t> or 94.6%.</a:t>
            </a:r>
          </a:p>
          <a:p>
            <a:pPr marL="285750" indent="-285750">
              <a:buFont typeface="Arial"/>
              <a:buChar char="•"/>
            </a:pPr>
            <a:r>
              <a:rPr lang="en-US" dirty="0"/>
              <a:t>Precision: </a:t>
            </a:r>
            <a:r>
              <a:rPr lang="en-US" b="1" dirty="0"/>
              <a:t>`TP / (TP + FP)`</a:t>
            </a:r>
            <a:r>
              <a:rPr lang="en-US" dirty="0"/>
              <a:t> - The proportion of true positive predictions among all positive predictions. In this case, </a:t>
            </a:r>
            <a:r>
              <a:rPr lang="en-US" b="1" dirty="0"/>
              <a:t>`227 / (227 + 10) = 0.957`</a:t>
            </a:r>
            <a:r>
              <a:rPr lang="en-US" dirty="0"/>
              <a:t> or 95.7%.</a:t>
            </a:r>
            <a:endParaRPr lang="en-US" dirty="0">
              <a:cs typeface="Calibri"/>
            </a:endParaRPr>
          </a:p>
          <a:p>
            <a:pPr marL="285750" indent="-285750">
              <a:buFont typeface="Arial"/>
              <a:buChar char="•"/>
            </a:pPr>
            <a:r>
              <a:rPr lang="en-US" dirty="0"/>
              <a:t>Recall (Sensitivity)(TPR): </a:t>
            </a:r>
            <a:r>
              <a:rPr lang="en-US" b="1" dirty="0"/>
              <a:t>`TP / (TP + FN)`</a:t>
            </a:r>
            <a:r>
              <a:rPr lang="en-US" dirty="0"/>
              <a:t> - The proportion of true positive predictions among all actual positive instances. In this case, </a:t>
            </a:r>
            <a:r>
              <a:rPr lang="en-US" b="1" dirty="0"/>
              <a:t>`227 / (227 + 12) = 0.950`</a:t>
            </a:r>
            <a:r>
              <a:rPr lang="en-US" dirty="0"/>
              <a:t> or 95.0%.</a:t>
            </a:r>
            <a:endParaRPr lang="en-US" dirty="0">
              <a:cs typeface="Calibri"/>
            </a:endParaRPr>
          </a:p>
          <a:p>
            <a:pPr marL="285750" indent="-285750">
              <a:buFont typeface="Arial"/>
              <a:buChar char="•"/>
            </a:pPr>
            <a:r>
              <a:rPr lang="en-US" dirty="0"/>
              <a:t>F1-score: </a:t>
            </a:r>
            <a:r>
              <a:rPr lang="en-US" b="1" dirty="0"/>
              <a:t>`(2 * Precision * Recall) / (Precision + Recall)`</a:t>
            </a:r>
            <a:r>
              <a:rPr lang="en-US" dirty="0"/>
              <a:t> - The harmonic mean of precision and recall. In this case, </a:t>
            </a:r>
            <a:r>
              <a:rPr lang="en-US" b="1" dirty="0"/>
              <a:t>`(2 * 0.957 * 0.950) / (0.957 + 0.950) = 0.953`</a:t>
            </a:r>
            <a:r>
              <a:rPr lang="en-US" dirty="0"/>
              <a:t> or 95.3%.</a:t>
            </a:r>
            <a:endParaRPr lang="en-US" dirty="0">
              <a:cs typeface="Calibri"/>
            </a:endParaRPr>
          </a:p>
          <a:p>
            <a:pPr marL="285750" indent="-285750">
              <a:buFont typeface="Arial"/>
              <a:buChar char="•"/>
            </a:pPr>
            <a:r>
              <a:rPr lang="en-US" dirty="0"/>
              <a:t>Specificity: </a:t>
            </a:r>
            <a:r>
              <a:rPr lang="en-US" b="1" dirty="0"/>
              <a:t>`TN / (TN + FP)`</a:t>
            </a:r>
            <a:r>
              <a:rPr lang="en-US" dirty="0"/>
              <a:t> - The proportion of true negative predictions among all actual negative instances. In this case, </a:t>
            </a:r>
            <a:r>
              <a:rPr lang="en-US" b="1" dirty="0"/>
              <a:t>`229 / (229 + 10) = 0.957`</a:t>
            </a:r>
            <a:r>
              <a:rPr lang="en-US" dirty="0"/>
              <a:t> or 95.7%.</a:t>
            </a:r>
            <a:endParaRPr lang="en-US" dirty="0">
              <a:cs typeface="Calibri"/>
            </a:endParaRPr>
          </a:p>
          <a:p>
            <a:endParaRPr lang="en-US" dirty="0">
              <a:cs typeface="Calibri"/>
            </a:endParaRPr>
          </a:p>
          <a:p>
            <a:r>
              <a:rPr lang="en-US" dirty="0">
                <a:cs typeface="Calibri"/>
              </a:rPr>
              <a:t>FPR: `</a:t>
            </a:r>
            <a:r>
              <a:rPr lang="en-US" b="1" dirty="0">
                <a:cs typeface="Calibri"/>
              </a:rPr>
              <a:t>FP / (FP+TN)</a:t>
            </a:r>
            <a:r>
              <a:rPr lang="en-US" dirty="0">
                <a:cs typeface="Calibri"/>
              </a:rPr>
              <a:t>`</a:t>
            </a:r>
            <a:endParaRPr lang="en-US" dirty="0"/>
          </a:p>
        </p:txBody>
      </p:sp>
      <p:sp>
        <p:nvSpPr>
          <p:cNvPr id="4" name="Slide Number Placeholder 3"/>
          <p:cNvSpPr>
            <a:spLocks noGrp="1"/>
          </p:cNvSpPr>
          <p:nvPr>
            <p:ph type="sldNum" sz="quarter" idx="5"/>
          </p:nvPr>
        </p:nvSpPr>
        <p:spPr/>
        <p:txBody>
          <a:bodyPr/>
          <a:lstStyle/>
          <a:p>
            <a:fld id="{C20149A1-8123-4282-9497-1A38C43C13DB}" type="slidenum">
              <a:rPr lang="en-US"/>
              <a:t>18</a:t>
            </a:fld>
            <a:endParaRPr lang="en-US"/>
          </a:p>
        </p:txBody>
      </p:sp>
    </p:spTree>
    <p:extLst>
      <p:ext uri="{BB962C8B-B14F-4D97-AF65-F5344CB8AC3E}">
        <p14:creationId xmlns:p14="http://schemas.microsoft.com/office/powerpoint/2010/main" val="2689447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Algorithm Selection:</a:t>
            </a:r>
            <a:r>
              <a:rPr lang="en-US"/>
              <a:t> Different machine learning algorithms have unique strengths and weaknesses, making them suitable for different text classification tasks.</a:t>
            </a:r>
          </a:p>
          <a:p>
            <a:pPr marL="285750" indent="-285750">
              <a:buFont typeface="Arial"/>
              <a:buChar char="•"/>
            </a:pPr>
            <a:r>
              <a:rPr lang="en-US" b="1"/>
              <a:t>Data Preprocessing:</a:t>
            </a:r>
            <a:r>
              <a:rPr lang="en-US"/>
              <a:t> Text data must be preprocessed to remove noise, normalize text, and create a suitable representation for analysis.</a:t>
            </a:r>
          </a:p>
          <a:p>
            <a:pPr marL="285750" indent="-285750">
              <a:buFont typeface="Arial"/>
              <a:buChar char="•"/>
            </a:pPr>
            <a:r>
              <a:rPr lang="en-US" b="1"/>
              <a:t>Feature Extraction:</a:t>
            </a:r>
            <a:r>
              <a:rPr lang="en-US"/>
              <a:t> Techniques such as bag-of-words, TF-IDF, and word embeddings can be used to extract features from text data that capture the meaning and context of the text.</a:t>
            </a:r>
          </a:p>
          <a:p>
            <a:pPr marL="285750" indent="-285750">
              <a:buFont typeface="Arial"/>
              <a:buChar char="•"/>
            </a:pPr>
            <a:r>
              <a:rPr lang="en-US" b="1" dirty="0"/>
              <a:t>Model Training and Evaluation: </a:t>
            </a:r>
            <a:r>
              <a:rPr lang="en-US" dirty="0"/>
              <a:t>Machine learning models are trained on labeled data and evaluated using metrics such as accuracy, precision, recall, and F1-score.</a:t>
            </a:r>
            <a:endParaRPr lang="en-US" dirty="0">
              <a:cs typeface="Calibri"/>
            </a:endParaRPr>
          </a:p>
        </p:txBody>
      </p:sp>
      <p:sp>
        <p:nvSpPr>
          <p:cNvPr id="4" name="Slide Number Placeholder 3"/>
          <p:cNvSpPr>
            <a:spLocks noGrp="1"/>
          </p:cNvSpPr>
          <p:nvPr>
            <p:ph type="sldNum" sz="quarter" idx="5"/>
          </p:nvPr>
        </p:nvSpPr>
        <p:spPr/>
        <p:txBody>
          <a:bodyPr/>
          <a:lstStyle/>
          <a:p>
            <a:fld id="{C20149A1-8123-4282-9497-1A38C43C13DB}" type="slidenum">
              <a:t>7</a:t>
            </a:fld>
            <a:endParaRPr lang="en-US"/>
          </a:p>
        </p:txBody>
      </p:sp>
    </p:spTree>
    <p:extLst>
      <p:ext uri="{BB962C8B-B14F-4D97-AF65-F5344CB8AC3E}">
        <p14:creationId xmlns:p14="http://schemas.microsoft.com/office/powerpoint/2010/main" val="332030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Word Embeddings</a:t>
            </a:r>
            <a:r>
              <a:rPr lang="en-US" dirty="0"/>
              <a:t>: Word embeddings are dense vector representations of words that capture their meanings and relationships, enabling better text analysis by capturing context and semantic information.</a:t>
            </a:r>
          </a:p>
          <a:p>
            <a:pPr lvl="1" indent="-285750">
              <a:buFont typeface="Courier New"/>
              <a:buChar char="o"/>
            </a:pPr>
            <a:r>
              <a:rPr lang="en-US" b="1" dirty="0"/>
              <a:t>Word2Vec</a:t>
            </a:r>
            <a:r>
              <a:rPr lang="en-US" dirty="0"/>
              <a:t>: Word2Vec is a popular technique for generating word embeddings, using either a continuous bag-of-words (CBOW) or a skip-gram model to learn word representations based on surrounding context.</a:t>
            </a:r>
            <a:endParaRPr lang="en-US">
              <a:cs typeface="Calibri" panose="020F0502020204030204"/>
            </a:endParaRPr>
          </a:p>
          <a:p>
            <a:pPr lvl="1" indent="-285750">
              <a:buFont typeface="Courier New"/>
              <a:buChar char="o"/>
            </a:pPr>
            <a:r>
              <a:rPr lang="en-US" b="1" dirty="0" err="1"/>
              <a:t>GloVe</a:t>
            </a:r>
            <a:r>
              <a:rPr lang="en-US" dirty="0"/>
              <a:t>: </a:t>
            </a:r>
            <a:r>
              <a:rPr lang="en-US" dirty="0" err="1"/>
              <a:t>GloVe</a:t>
            </a:r>
            <a:r>
              <a:rPr lang="en-US" dirty="0"/>
              <a:t> is another method for generating word embeddings, focusing on capturing word co-occurrence patterns in a corpus and incorporating global word–word co-occurrence statistics.</a:t>
            </a:r>
            <a:endParaRPr lang="en-US" dirty="0">
              <a:cs typeface="Calibri" panose="020F0502020204030204"/>
            </a:endParaRPr>
          </a:p>
          <a:p>
            <a:pPr marL="285750" indent="-285750">
              <a:buFont typeface="Arial"/>
              <a:buChar char="•"/>
            </a:pPr>
            <a:r>
              <a:rPr lang="en-US" b="1" dirty="0"/>
              <a:t>Applications</a:t>
            </a:r>
            <a:r>
              <a:rPr lang="en-US" dirty="0"/>
              <a:t>: Word embeddings can be used as input features for various NLP tasks, such as </a:t>
            </a:r>
            <a:r>
              <a:rPr lang="en-US" b="1" dirty="0"/>
              <a:t>text classification, sentiment analysis, and hate speech detection.</a:t>
            </a:r>
            <a:endParaRPr lang="en-US" b="1">
              <a:cs typeface="Calibri"/>
            </a:endParaRPr>
          </a:p>
        </p:txBody>
      </p:sp>
      <p:sp>
        <p:nvSpPr>
          <p:cNvPr id="4" name="Slide Number Placeholder 3"/>
          <p:cNvSpPr>
            <a:spLocks noGrp="1"/>
          </p:cNvSpPr>
          <p:nvPr>
            <p:ph type="sldNum" sz="quarter" idx="5"/>
          </p:nvPr>
        </p:nvSpPr>
        <p:spPr/>
        <p:txBody>
          <a:bodyPr/>
          <a:lstStyle/>
          <a:p>
            <a:fld id="{C20149A1-8123-4282-9497-1A38C43C13DB}" type="slidenum">
              <a:t>8</a:t>
            </a:fld>
            <a:endParaRPr lang="en-US"/>
          </a:p>
        </p:txBody>
      </p:sp>
    </p:spTree>
    <p:extLst>
      <p:ext uri="{BB962C8B-B14F-4D97-AF65-F5344CB8AC3E}">
        <p14:creationId xmlns:p14="http://schemas.microsoft.com/office/powerpoint/2010/main" val="1427265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Transformer-based Models</a:t>
            </a:r>
            <a:r>
              <a:rPr lang="en-US" dirty="0"/>
              <a:t>: Models like BERT and </a:t>
            </a:r>
            <a:r>
              <a:rPr lang="en-US" dirty="0" err="1"/>
              <a:t>RoBERTa</a:t>
            </a:r>
            <a:r>
              <a:rPr lang="en-US" dirty="0"/>
              <a:t> are based on the transformer architecture, which allows for efficient processing of long-range dependencies in text data.</a:t>
            </a:r>
          </a:p>
          <a:p>
            <a:pPr marL="285750" indent="-285750">
              <a:buFont typeface="Arial"/>
              <a:buChar char="•"/>
            </a:pPr>
            <a:r>
              <a:rPr lang="en-US" b="1" dirty="0"/>
              <a:t>Pre-training</a:t>
            </a:r>
            <a:r>
              <a:rPr lang="en-US" dirty="0"/>
              <a:t>: These models are pre-trained on large text corpora using unsupervised learning objectives, such as </a:t>
            </a:r>
            <a:r>
              <a:rPr lang="en-US" b="1" dirty="0"/>
              <a:t>masked language modeling(MLM) and next sentence prediction(NSP)</a:t>
            </a:r>
            <a:r>
              <a:rPr lang="en-US" dirty="0"/>
              <a:t>.</a:t>
            </a:r>
            <a:endParaRPr lang="en-US" dirty="0">
              <a:cs typeface="Calibri"/>
            </a:endParaRPr>
          </a:p>
          <a:p>
            <a:pPr marL="285750" indent="-285750">
              <a:buFont typeface="Arial"/>
              <a:buChar char="•"/>
            </a:pPr>
            <a:r>
              <a:rPr lang="en-US" b="1" dirty="0"/>
              <a:t>Fine-tuning:</a:t>
            </a:r>
            <a:r>
              <a:rPr lang="en-US" dirty="0"/>
              <a:t> Pre-trained transformer models can be fine-tuned for specific tasks, such as hate speech detection, by adding task-specific layers and optimizing the model on labeled data.</a:t>
            </a:r>
            <a:endParaRPr lang="en-US" dirty="0">
              <a:cs typeface="Calibri"/>
            </a:endParaRPr>
          </a:p>
          <a:p>
            <a:pPr>
              <a:buFont typeface="Arial"/>
              <a:buChar char="•"/>
            </a:pPr>
            <a:r>
              <a:rPr lang="en-US" b="1" dirty="0"/>
              <a:t>      Model Evaluation:</a:t>
            </a:r>
            <a:r>
              <a:rPr lang="en-US" dirty="0"/>
              <a:t> Fine-tuned transformer models are evaluated using appropriate metrics, such as accuracy, precision, recall, and F1-score, to assess their performance in detecting and classifying hate speech.</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C20149A1-8123-4282-9497-1A38C43C13DB}" type="slidenum">
              <a:t>9</a:t>
            </a:fld>
            <a:endParaRPr lang="en-US"/>
          </a:p>
        </p:txBody>
      </p:sp>
    </p:spTree>
    <p:extLst>
      <p:ext uri="{BB962C8B-B14F-4D97-AF65-F5344CB8AC3E}">
        <p14:creationId xmlns:p14="http://schemas.microsoft.com/office/powerpoint/2010/main" val="2013958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Back-Translation:</a:t>
            </a:r>
            <a:r>
              <a:rPr lang="en-US" dirty="0"/>
              <a:t> This technique involves translating text data from one language to another and then back-translating it to its original language, creating perturbations and variations in the text data.</a:t>
            </a:r>
          </a:p>
          <a:p>
            <a:pPr marL="285750" indent="-285750">
              <a:buFont typeface="Arial"/>
              <a:buChar char="•"/>
            </a:pPr>
            <a:r>
              <a:rPr lang="en-US" b="1" dirty="0"/>
              <a:t>Adversarial Training: </a:t>
            </a:r>
            <a:r>
              <a:rPr lang="en-US" dirty="0"/>
              <a:t>During training, adversarial techniques can be used to generate perturbations of the input data, and the model is optimized to maintain its performance on these adversarial examples, improving its robustness.</a:t>
            </a:r>
            <a:endParaRPr lang="en-US" dirty="0">
              <a:cs typeface="Calibri"/>
            </a:endParaRPr>
          </a:p>
          <a:p>
            <a:pPr marL="285750" indent="-285750">
              <a:buFont typeface="Arial"/>
              <a:buChar char="•"/>
            </a:pPr>
            <a:r>
              <a:rPr lang="en-US" b="1" dirty="0"/>
              <a:t>Benefits:</a:t>
            </a:r>
            <a:r>
              <a:rPr lang="en-US" dirty="0"/>
              <a:t> Adversarial techniques can enhance model generalization, reduce overfitting, and improve model performance, particularly when dealing with noisy or ambiguous data, as is often the case with hate speech detection.</a:t>
            </a:r>
            <a:endParaRPr lang="en-US" dirty="0">
              <a:cs typeface="Calibri"/>
            </a:endParaRPr>
          </a:p>
        </p:txBody>
      </p:sp>
      <p:sp>
        <p:nvSpPr>
          <p:cNvPr id="4" name="Slide Number Placeholder 3"/>
          <p:cNvSpPr>
            <a:spLocks noGrp="1"/>
          </p:cNvSpPr>
          <p:nvPr>
            <p:ph type="sldNum" sz="quarter" idx="5"/>
          </p:nvPr>
        </p:nvSpPr>
        <p:spPr/>
        <p:txBody>
          <a:bodyPr/>
          <a:lstStyle/>
          <a:p>
            <a:fld id="{C20149A1-8123-4282-9497-1A38C43C13DB}" type="slidenum">
              <a:t>10</a:t>
            </a:fld>
            <a:endParaRPr lang="en-US"/>
          </a:p>
        </p:txBody>
      </p:sp>
    </p:spTree>
    <p:extLst>
      <p:ext uri="{BB962C8B-B14F-4D97-AF65-F5344CB8AC3E}">
        <p14:creationId xmlns:p14="http://schemas.microsoft.com/office/powerpoint/2010/main" val="1194975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Recurrent Neural Networks (RNNs)</a:t>
            </a:r>
            <a:r>
              <a:rPr lang="en-US" dirty="0"/>
              <a:t>: RNNs are capable of processing sequential data, making them suitable for text analysis tasks. They can capture long-range dependencies in text data and learn representations that are sensitive to context and order.</a:t>
            </a:r>
          </a:p>
          <a:p>
            <a:pPr marL="285750" indent="-285750">
              <a:buFont typeface="Arial"/>
              <a:buChar char="•"/>
            </a:pPr>
            <a:r>
              <a:rPr lang="en-US" b="1" dirty="0"/>
              <a:t>Convolutional Neural Networks (CNNs)</a:t>
            </a:r>
            <a:r>
              <a:rPr lang="en-US" dirty="0"/>
              <a:t>: CNNs can be used for text classification tasks, with filters capturing local patterns and relationships within text data. Combining CNNs with other layers, such as pooling and attention, can further improve hate speech detection performance.</a:t>
            </a:r>
          </a:p>
          <a:p>
            <a:pPr marL="285750" indent="-285750">
              <a:buFont typeface="Arial"/>
              <a:buChar char="•"/>
            </a:pPr>
            <a:r>
              <a:rPr lang="en-US" b="1" dirty="0"/>
              <a:t>Transformer-based Models: </a:t>
            </a:r>
            <a:r>
              <a:rPr lang="en-US" dirty="0"/>
              <a:t>Models like BERT and </a:t>
            </a:r>
            <a:r>
              <a:rPr lang="en-US" dirty="0" err="1"/>
              <a:t>RoBERTa</a:t>
            </a:r>
            <a:r>
              <a:rPr lang="en-US" dirty="0"/>
              <a:t>, based on the transformer architecture, have achieved state-of-the-art results in various NLP tasks, including hate speech detection. These models can capture complex relationships and contextual information within text data, leading to improved performance.</a:t>
            </a:r>
          </a:p>
          <a:p>
            <a:endParaRPr lang="en-US" dirty="0">
              <a:cs typeface="Calibri"/>
            </a:endParaRPr>
          </a:p>
        </p:txBody>
      </p:sp>
      <p:sp>
        <p:nvSpPr>
          <p:cNvPr id="4" name="Slide Number Placeholder 3"/>
          <p:cNvSpPr>
            <a:spLocks noGrp="1"/>
          </p:cNvSpPr>
          <p:nvPr>
            <p:ph type="sldNum" sz="quarter" idx="5"/>
          </p:nvPr>
        </p:nvSpPr>
        <p:spPr/>
        <p:txBody>
          <a:bodyPr/>
          <a:lstStyle/>
          <a:p>
            <a:fld id="{C20149A1-8123-4282-9497-1A38C43C13DB}" type="slidenum">
              <a:t>11</a:t>
            </a:fld>
            <a:endParaRPr lang="en-US"/>
          </a:p>
        </p:txBody>
      </p:sp>
    </p:spTree>
    <p:extLst>
      <p:ext uri="{BB962C8B-B14F-4D97-AF65-F5344CB8AC3E}">
        <p14:creationId xmlns:p14="http://schemas.microsoft.com/office/powerpoint/2010/main" val="1138487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Github</a:t>
            </a:r>
            <a:r>
              <a:rPr lang="en-US">
                <a:cs typeface="Calibri"/>
              </a:rPr>
              <a:t> repo for code: </a:t>
            </a:r>
            <a:r>
              <a:rPr lang="en-US" dirty="0">
                <a:cs typeface="Calibri"/>
                <a:hlinkClick r:id="rId3"/>
              </a:rPr>
              <a:t>Link</a:t>
            </a:r>
            <a:endParaRPr lang="en-US">
              <a:cs typeface="Calibri"/>
            </a:endParaRPr>
          </a:p>
        </p:txBody>
      </p:sp>
      <p:sp>
        <p:nvSpPr>
          <p:cNvPr id="4" name="Slide Number Placeholder 3"/>
          <p:cNvSpPr>
            <a:spLocks noGrp="1"/>
          </p:cNvSpPr>
          <p:nvPr>
            <p:ph type="sldNum" sz="quarter" idx="5"/>
          </p:nvPr>
        </p:nvSpPr>
        <p:spPr/>
        <p:txBody>
          <a:bodyPr/>
          <a:lstStyle/>
          <a:p>
            <a:fld id="{C20149A1-8123-4282-9497-1A38C43C13DB}" type="slidenum">
              <a:rPr lang="en-US"/>
              <a:t>13</a:t>
            </a:fld>
            <a:endParaRPr lang="en-US"/>
          </a:p>
        </p:txBody>
      </p:sp>
    </p:spTree>
    <p:extLst>
      <p:ext uri="{BB962C8B-B14F-4D97-AF65-F5344CB8AC3E}">
        <p14:creationId xmlns:p14="http://schemas.microsoft.com/office/powerpoint/2010/main" val="395292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cs typeface="Calibri"/>
              </a:rPr>
              <a:t>Three type of Transformers Model currently in Market:</a:t>
            </a:r>
          </a:p>
          <a:p>
            <a:pPr lvl="1" indent="-171450">
              <a:buFont typeface="Courier New"/>
              <a:buChar char="o"/>
            </a:pPr>
            <a:r>
              <a:rPr lang="en-US" b="1"/>
              <a:t>Encoder-only models</a:t>
            </a:r>
            <a:r>
              <a:rPr lang="en-US" dirty="0"/>
              <a:t>: Good for tasks that require understanding of the input, such as sentence classification and named entity recognition.</a:t>
            </a:r>
            <a:endParaRPr lang="en-US">
              <a:cs typeface="Calibri"/>
            </a:endParaRPr>
          </a:p>
          <a:p>
            <a:pPr lvl="1" indent="-171450">
              <a:buFont typeface="Courier New"/>
              <a:buChar char="o"/>
            </a:pPr>
            <a:r>
              <a:rPr lang="en-US" b="1"/>
              <a:t>Decoder-only models</a:t>
            </a:r>
            <a:r>
              <a:rPr lang="en-US"/>
              <a:t>: Good for generative tasks such as text generation.</a:t>
            </a:r>
            <a:endParaRPr lang="en-US">
              <a:cs typeface="Calibri" panose="020F0502020204030204"/>
            </a:endParaRPr>
          </a:p>
          <a:p>
            <a:pPr lvl="1" indent="-171450">
              <a:buFont typeface="Courier New"/>
              <a:buChar char="o"/>
            </a:pPr>
            <a:r>
              <a:rPr lang="en-US" b="1" dirty="0"/>
              <a:t>Encoder-decoder models</a:t>
            </a:r>
            <a:r>
              <a:rPr lang="en-US" dirty="0"/>
              <a:t> or </a:t>
            </a:r>
            <a:r>
              <a:rPr lang="en-US" b="1" dirty="0"/>
              <a:t>sequence-to-sequence models</a:t>
            </a:r>
            <a:r>
              <a:rPr lang="en-US" dirty="0"/>
              <a:t>: Good for generative tasks that require an input, such as translation or summarization.</a:t>
            </a:r>
          </a:p>
          <a:p>
            <a:pPr lvl="1" indent="-171450">
              <a:buFont typeface="Courier New"/>
              <a:buChar char="o"/>
            </a:pPr>
            <a:endParaRPr lang="en-US" dirty="0">
              <a:cs typeface="Calibri"/>
            </a:endParaRPr>
          </a:p>
          <a:p>
            <a:pPr lvl="1" indent="-171450">
              <a:buFont typeface="Courier New"/>
              <a:buChar char="o"/>
            </a:pPr>
            <a:endParaRPr lang="en-US" dirty="0">
              <a:cs typeface="Calibri"/>
            </a:endParaRPr>
          </a:p>
        </p:txBody>
      </p:sp>
      <p:sp>
        <p:nvSpPr>
          <p:cNvPr id="4" name="Slide Number Placeholder 3"/>
          <p:cNvSpPr>
            <a:spLocks noGrp="1"/>
          </p:cNvSpPr>
          <p:nvPr>
            <p:ph type="sldNum" sz="quarter" idx="5"/>
          </p:nvPr>
        </p:nvSpPr>
        <p:spPr/>
        <p:txBody>
          <a:bodyPr/>
          <a:lstStyle/>
          <a:p>
            <a:fld id="{C20149A1-8123-4282-9497-1A38C43C13DB}" type="slidenum">
              <a:rPr lang="en-US"/>
              <a:t>14</a:t>
            </a:fld>
            <a:endParaRPr lang="en-US"/>
          </a:p>
        </p:txBody>
      </p:sp>
    </p:spTree>
    <p:extLst>
      <p:ext uri="{BB962C8B-B14F-4D97-AF65-F5344CB8AC3E}">
        <p14:creationId xmlns:p14="http://schemas.microsoft.com/office/powerpoint/2010/main" val="4219430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Understand Attention: </a:t>
            </a:r>
            <a:r>
              <a:rPr lang="en-US" dirty="0">
                <a:cs typeface="Calibri"/>
                <a:hlinkClick r:id="rId3"/>
              </a:rPr>
              <a:t>Link</a:t>
            </a:r>
          </a:p>
          <a:p>
            <a:r>
              <a:rPr lang="en-US" dirty="0">
                <a:cs typeface="Calibri"/>
              </a:rPr>
              <a:t>Visualize attention: </a:t>
            </a:r>
            <a:r>
              <a:rPr lang="en-US" dirty="0">
                <a:cs typeface="Calibri"/>
                <a:hlinkClick r:id="rId4"/>
              </a:rPr>
              <a:t>Link</a:t>
            </a:r>
          </a:p>
          <a:p>
            <a:endParaRPr lang="en-US" dirty="0">
              <a:cs typeface="Calibri"/>
            </a:endParaRPr>
          </a:p>
        </p:txBody>
      </p:sp>
      <p:sp>
        <p:nvSpPr>
          <p:cNvPr id="4" name="Slide Number Placeholder 3"/>
          <p:cNvSpPr>
            <a:spLocks noGrp="1"/>
          </p:cNvSpPr>
          <p:nvPr>
            <p:ph type="sldNum" sz="quarter" idx="5"/>
          </p:nvPr>
        </p:nvSpPr>
        <p:spPr/>
        <p:txBody>
          <a:bodyPr/>
          <a:lstStyle/>
          <a:p>
            <a:fld id="{C20149A1-8123-4282-9497-1A38C43C13DB}" type="slidenum">
              <a:rPr lang="en-US"/>
              <a:t>15</a:t>
            </a:fld>
            <a:endParaRPr lang="en-US"/>
          </a:p>
        </p:txBody>
      </p:sp>
    </p:spTree>
    <p:extLst>
      <p:ext uri="{BB962C8B-B14F-4D97-AF65-F5344CB8AC3E}">
        <p14:creationId xmlns:p14="http://schemas.microsoft.com/office/powerpoint/2010/main" val="2442503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4/20/2024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76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4/20/2024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63334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4/20/2024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14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4/20/2024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26916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4/20/2024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762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4/20/2024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272073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4/20/2024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12364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4/20/2024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7221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4/20/2024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4/20/2024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00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4/20/2024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414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4/20/2024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123185"/>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naitikshukla/bert-based-classify-text" TargetMode="Externa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Exclamation mark on a yellow background">
            <a:extLst>
              <a:ext uri="{FF2B5EF4-FFF2-40B4-BE49-F238E27FC236}">
                <a16:creationId xmlns:a16="http://schemas.microsoft.com/office/drawing/2014/main" id="{2ED0AE30-6A01-6F41-434A-0C57768FE4D5}"/>
              </a:ext>
            </a:extLst>
          </p:cNvPr>
          <p:cNvPicPr>
            <a:picLocks noChangeAspect="1"/>
          </p:cNvPicPr>
          <p:nvPr/>
        </p:nvPicPr>
        <p:blipFill rotWithShape="1">
          <a:blip r:embed="rId2"/>
          <a:srcRect t="25000" r="-2" b="-2"/>
          <a:stretch/>
        </p:blipFill>
        <p:spPr>
          <a:xfrm>
            <a:off x="20" y="2"/>
            <a:ext cx="12191979" cy="6857998"/>
          </a:xfrm>
          <a:prstGeom prst="rect">
            <a:avLst/>
          </a:prstGeom>
          <a:effectLst>
            <a:outerShdw blurRad="596900" dist="330200" dir="8820000" sx="87000" sy="87000" algn="ctr" rotWithShape="0">
              <a:srgbClr val="000000">
                <a:alpha val="29000"/>
              </a:srgbClr>
            </a:outerShdw>
          </a:effectLst>
        </p:spPr>
      </p:pic>
      <p:sp>
        <p:nvSpPr>
          <p:cNvPr id="31" name="Rectangle 30">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9559" y="871314"/>
            <a:ext cx="4755046" cy="2508616"/>
          </a:xfrm>
        </p:spPr>
        <p:txBody>
          <a:bodyPr anchor="t">
            <a:normAutofit/>
          </a:bodyPr>
          <a:lstStyle/>
          <a:p>
            <a:r>
              <a:rPr lang="en-US" dirty="0">
                <a:solidFill>
                  <a:srgbClr val="FFFFFF"/>
                </a:solidFill>
              </a:rPr>
              <a:t>Hate Speech analysis for DHL express</a:t>
            </a:r>
          </a:p>
        </p:txBody>
      </p:sp>
      <p:sp>
        <p:nvSpPr>
          <p:cNvPr id="3" name="Subtitle 2"/>
          <p:cNvSpPr>
            <a:spLocks noGrp="1"/>
          </p:cNvSpPr>
          <p:nvPr>
            <p:ph type="subTitle" idx="1"/>
          </p:nvPr>
        </p:nvSpPr>
        <p:spPr>
          <a:xfrm>
            <a:off x="589558" y="3545918"/>
            <a:ext cx="4755046" cy="1738058"/>
          </a:xfrm>
        </p:spPr>
        <p:txBody>
          <a:bodyPr anchor="b">
            <a:normAutofit/>
          </a:bodyPr>
          <a:lstStyle/>
          <a:p>
            <a:pPr>
              <a:lnSpc>
                <a:spcPct val="100000"/>
              </a:lnSpc>
            </a:pPr>
            <a:r>
              <a:rPr lang="en-US" sz="2000">
                <a:solidFill>
                  <a:srgbClr val="FFFFFF"/>
                </a:solidFill>
              </a:rPr>
              <a:t>Prepared by </a:t>
            </a:r>
          </a:p>
          <a:p>
            <a:pPr>
              <a:lnSpc>
                <a:spcPct val="100000"/>
              </a:lnSpc>
            </a:pPr>
            <a:r>
              <a:rPr lang="en-US" sz="2000">
                <a:solidFill>
                  <a:srgbClr val="FFFFFF"/>
                </a:solidFill>
              </a:rPr>
              <a:t>Naitik Shukla</a:t>
            </a:r>
          </a:p>
          <a:p>
            <a:pPr>
              <a:lnSpc>
                <a:spcPct val="100000"/>
              </a:lnSpc>
            </a:pPr>
            <a:r>
              <a:rPr lang="en-US" sz="2000">
                <a:solidFill>
                  <a:srgbClr val="FFFFFF"/>
                </a:solidFill>
              </a:rPr>
              <a:t>Senior Data Scientist</a:t>
            </a:r>
          </a:p>
          <a:p>
            <a:pPr>
              <a:lnSpc>
                <a:spcPct val="100000"/>
              </a:lnSpc>
            </a:pPr>
            <a:r>
              <a:rPr lang="en-US" sz="2000">
                <a:solidFill>
                  <a:srgbClr val="FFFFFF"/>
                </a:solidFill>
              </a:rPr>
              <a:t>For – Interview(Apr_2024)</a:t>
            </a:r>
          </a:p>
        </p:txBody>
      </p:sp>
      <p:sp useBgFill="1">
        <p:nvSpPr>
          <p:cNvPr id="32" name="Rectangle 31">
            <a:extLst>
              <a:ext uri="{FF2B5EF4-FFF2-40B4-BE49-F238E27FC236}">
                <a16:creationId xmlns:a16="http://schemas.microsoft.com/office/drawing/2014/main" id="{7A8F735B-89DD-459E-BB4B-B9E1603DE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2375" y="0"/>
            <a:ext cx="1051560" cy="6858000"/>
          </a:xfrm>
          <a:prstGeom prst="rect">
            <a:avLst/>
          </a:prstGeom>
          <a:ln>
            <a:noFill/>
          </a:ln>
          <a:effectLst>
            <a:outerShdw blurRad="190500" dist="76200" dir="570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FAFF45CC-4046-4B20-8A54-5D613033F0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D9395-A04C-35E7-026B-A1868D3D52B6}"/>
              </a:ext>
            </a:extLst>
          </p:cNvPr>
          <p:cNvSpPr>
            <a:spLocks noGrp="1"/>
          </p:cNvSpPr>
          <p:nvPr>
            <p:ph type="title"/>
          </p:nvPr>
        </p:nvSpPr>
        <p:spPr>
          <a:xfrm>
            <a:off x="761802" y="858982"/>
            <a:ext cx="3451060" cy="5152933"/>
          </a:xfrm>
        </p:spPr>
        <p:txBody>
          <a:bodyPr>
            <a:normAutofit/>
          </a:bodyPr>
          <a:lstStyle/>
          <a:p>
            <a:pPr algn="ctr"/>
            <a:r>
              <a:rPr lang="en-US" sz="4100" dirty="0">
                <a:ea typeface="+mj-lt"/>
                <a:cs typeface="+mj-lt"/>
              </a:rPr>
              <a:t>Adversarial Techniques for Data Augmentation and Model Robustness</a:t>
            </a:r>
            <a:endParaRPr lang="en-US" sz="4100" dirty="0"/>
          </a:p>
        </p:txBody>
      </p:sp>
      <p:sp useBgFill="1">
        <p:nvSpPr>
          <p:cNvPr id="11" name="Rectangle 1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FCC8903-A525-B5DA-8C3E-5E7B7556BFA0}"/>
              </a:ext>
            </a:extLst>
          </p:cNvPr>
          <p:cNvGraphicFramePr>
            <a:graphicFrameLocks noGrp="1"/>
          </p:cNvGraphicFramePr>
          <p:nvPr>
            <p:ph idx="1"/>
            <p:extLst>
              <p:ext uri="{D42A27DB-BD31-4B8C-83A1-F6EECF244321}">
                <p14:modId xmlns:p14="http://schemas.microsoft.com/office/powerpoint/2010/main" val="1659797165"/>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2862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8DE0DC-88FE-8CB2-FC05-EE1D2CC20BDE}"/>
              </a:ext>
            </a:extLst>
          </p:cNvPr>
          <p:cNvSpPr>
            <a:spLocks noGrp="1"/>
          </p:cNvSpPr>
          <p:nvPr>
            <p:ph type="title"/>
          </p:nvPr>
        </p:nvSpPr>
        <p:spPr>
          <a:xfrm>
            <a:off x="761802" y="858982"/>
            <a:ext cx="3451060" cy="5152933"/>
          </a:xfrm>
        </p:spPr>
        <p:txBody>
          <a:bodyPr>
            <a:normAutofit/>
          </a:bodyPr>
          <a:lstStyle/>
          <a:p>
            <a:pPr algn="ctr"/>
            <a:r>
              <a:rPr lang="en-US" dirty="0">
                <a:ea typeface="+mj-lt"/>
                <a:cs typeface="+mj-lt"/>
              </a:rPr>
              <a:t>Neural Models for Hate Speech Detection</a:t>
            </a:r>
            <a:endParaRPr lang="en-US" dirty="0"/>
          </a:p>
        </p:txBody>
      </p:sp>
      <p:sp useBgFill="1">
        <p:nvSpPr>
          <p:cNvPr id="11" name="Rectangle 1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5E46145-BE7C-E761-62D0-C6758413BE96}"/>
              </a:ext>
            </a:extLst>
          </p:cNvPr>
          <p:cNvGraphicFramePr>
            <a:graphicFrameLocks noGrp="1"/>
          </p:cNvGraphicFramePr>
          <p:nvPr>
            <p:ph idx="1"/>
            <p:extLst>
              <p:ext uri="{D42A27DB-BD31-4B8C-83A1-F6EECF244321}">
                <p14:modId xmlns:p14="http://schemas.microsoft.com/office/powerpoint/2010/main" val="455550537"/>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0817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EFC8D-CC88-DDE5-C43E-EBB1DEDA16CF}"/>
              </a:ext>
            </a:extLst>
          </p:cNvPr>
          <p:cNvSpPr>
            <a:spLocks noGrp="1"/>
          </p:cNvSpPr>
          <p:nvPr>
            <p:ph type="ctrTitle"/>
          </p:nvPr>
        </p:nvSpPr>
        <p:spPr>
          <a:xfrm>
            <a:off x="761802" y="738334"/>
            <a:ext cx="9296597" cy="2561984"/>
          </a:xfrm>
        </p:spPr>
        <p:txBody>
          <a:bodyPr>
            <a:normAutofit/>
          </a:bodyPr>
          <a:lstStyle/>
          <a:p>
            <a:r>
              <a:rPr lang="en-US" sz="4400" dirty="0">
                <a:ea typeface="+mj-lt"/>
                <a:cs typeface="+mj-lt"/>
              </a:rPr>
              <a:t>Dig Deeper into our Implementation</a:t>
            </a:r>
          </a:p>
        </p:txBody>
      </p:sp>
      <p:sp>
        <p:nvSpPr>
          <p:cNvPr id="3" name="Subtitle 2">
            <a:extLst>
              <a:ext uri="{FF2B5EF4-FFF2-40B4-BE49-F238E27FC236}">
                <a16:creationId xmlns:a16="http://schemas.microsoft.com/office/drawing/2014/main" id="{2A1FD4DC-7DBD-DA6A-6D3F-AE9F9A441F20}"/>
              </a:ext>
            </a:extLst>
          </p:cNvPr>
          <p:cNvSpPr>
            <a:spLocks noGrp="1"/>
          </p:cNvSpPr>
          <p:nvPr>
            <p:ph type="subTitle" idx="1"/>
          </p:nvPr>
        </p:nvSpPr>
        <p:spPr>
          <a:xfrm>
            <a:off x="761803" y="3960115"/>
            <a:ext cx="9296596" cy="2067936"/>
          </a:xfrm>
        </p:spPr>
        <p:txBody>
          <a:bodyPr vert="horz" lIns="91440" tIns="45720" rIns="91440" bIns="45720" rtlCol="0" anchor="t">
            <a:normAutofit/>
          </a:bodyPr>
          <a:lstStyle/>
          <a:p>
            <a:r>
              <a:rPr lang="en-US" sz="2200" dirty="0">
                <a:ea typeface="+mn-lt"/>
                <a:cs typeface="+mn-lt"/>
              </a:rPr>
              <a:t>Transformer Model - </a:t>
            </a:r>
            <a:r>
              <a:rPr lang="en-US" sz="2200" dirty="0" err="1">
                <a:ea typeface="+mn-lt"/>
                <a:cs typeface="+mn-lt"/>
              </a:rPr>
              <a:t>Distilbert</a:t>
            </a:r>
            <a:r>
              <a:rPr lang="en-US" sz="2200" dirty="0">
                <a:ea typeface="+mn-lt"/>
                <a:cs typeface="+mn-lt"/>
              </a:rPr>
              <a:t>-base for Hate speech classification (Hate/No Hate)</a:t>
            </a:r>
          </a:p>
          <a:p>
            <a:endParaRPr lang="en-US" sz="2200">
              <a:ea typeface="+mn-lt"/>
              <a:cs typeface="+mn-lt"/>
            </a:endParaRPr>
          </a:p>
        </p:txBody>
      </p:sp>
    </p:spTree>
    <p:extLst>
      <p:ext uri="{BB962C8B-B14F-4D97-AF65-F5344CB8AC3E}">
        <p14:creationId xmlns:p14="http://schemas.microsoft.com/office/powerpoint/2010/main" val="3800307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27D706-AD80-941A-ADA9-D497D9A81A83}"/>
              </a:ext>
            </a:extLst>
          </p:cNvPr>
          <p:cNvSpPr>
            <a:spLocks noGrp="1"/>
          </p:cNvSpPr>
          <p:nvPr>
            <p:ph type="title"/>
          </p:nvPr>
        </p:nvSpPr>
        <p:spPr>
          <a:xfrm>
            <a:off x="761802" y="858982"/>
            <a:ext cx="3451060" cy="5152933"/>
          </a:xfrm>
        </p:spPr>
        <p:txBody>
          <a:bodyPr>
            <a:normAutofit/>
          </a:bodyPr>
          <a:lstStyle/>
          <a:p>
            <a:r>
              <a:rPr lang="en-US" dirty="0"/>
              <a:t>Our Setup</a:t>
            </a:r>
          </a:p>
        </p:txBody>
      </p:sp>
      <p:sp useBgFill="1">
        <p:nvSpPr>
          <p:cNvPr id="20" name="Rectangle 19">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143CA408-41D8-CC27-0FF7-AD68774D4A31}"/>
              </a:ext>
            </a:extLst>
          </p:cNvPr>
          <p:cNvGraphicFramePr>
            <a:graphicFrameLocks noGrp="1"/>
          </p:cNvGraphicFramePr>
          <p:nvPr>
            <p:ph idx="1"/>
            <p:extLst>
              <p:ext uri="{D42A27DB-BD31-4B8C-83A1-F6EECF244321}">
                <p14:modId xmlns:p14="http://schemas.microsoft.com/office/powerpoint/2010/main" val="4054170939"/>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 name="TextBox 34">
            <a:extLst>
              <a:ext uri="{FF2B5EF4-FFF2-40B4-BE49-F238E27FC236}">
                <a16:creationId xmlns:a16="http://schemas.microsoft.com/office/drawing/2014/main" id="{C294CC3E-CE76-0EF2-A9B9-BD06AA47CFD5}"/>
              </a:ext>
            </a:extLst>
          </p:cNvPr>
          <p:cNvSpPr txBox="1"/>
          <p:nvPr/>
        </p:nvSpPr>
        <p:spPr>
          <a:xfrm>
            <a:off x="5086195" y="6430538"/>
            <a:ext cx="128858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8"/>
              </a:rPr>
              <a:t>Link to GH repo</a:t>
            </a:r>
            <a:endParaRPr lang="en-US" sz="1200"/>
          </a:p>
        </p:txBody>
      </p:sp>
    </p:spTree>
    <p:extLst>
      <p:ext uri="{BB962C8B-B14F-4D97-AF65-F5344CB8AC3E}">
        <p14:creationId xmlns:p14="http://schemas.microsoft.com/office/powerpoint/2010/main" val="323515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ttention Mechanism in the Transformers | by Sagar Patil ...">
            <a:extLst>
              <a:ext uri="{FF2B5EF4-FFF2-40B4-BE49-F238E27FC236}">
                <a16:creationId xmlns:a16="http://schemas.microsoft.com/office/drawing/2014/main" id="{B8A38999-FE6B-2403-BFB7-1EBFA0D98EE3}"/>
              </a:ext>
            </a:extLst>
          </p:cNvPr>
          <p:cNvPicPr>
            <a:picLocks noChangeAspect="1"/>
          </p:cNvPicPr>
          <p:nvPr/>
        </p:nvPicPr>
        <p:blipFill>
          <a:blip r:embed="rId3"/>
          <a:stretch>
            <a:fillRect/>
          </a:stretch>
        </p:blipFill>
        <p:spPr>
          <a:xfrm>
            <a:off x="8399930" y="2578301"/>
            <a:ext cx="2743200" cy="4083449"/>
          </a:xfrm>
          <a:prstGeom prst="rect">
            <a:avLst/>
          </a:prstGeom>
        </p:spPr>
      </p:pic>
      <p:sp>
        <p:nvSpPr>
          <p:cNvPr id="2" name="Title 1">
            <a:extLst>
              <a:ext uri="{FF2B5EF4-FFF2-40B4-BE49-F238E27FC236}">
                <a16:creationId xmlns:a16="http://schemas.microsoft.com/office/drawing/2014/main" id="{C6AA75A8-BA96-8DB2-0CE8-7B6E4A730EC4}"/>
              </a:ext>
            </a:extLst>
          </p:cNvPr>
          <p:cNvSpPr>
            <a:spLocks noGrp="1"/>
          </p:cNvSpPr>
          <p:nvPr>
            <p:ph type="title"/>
          </p:nvPr>
        </p:nvSpPr>
        <p:spPr/>
        <p:txBody>
          <a:bodyPr/>
          <a:lstStyle/>
          <a:p>
            <a:r>
              <a:rPr lang="en-US" dirty="0"/>
              <a:t>At Core of our Models lies...</a:t>
            </a:r>
          </a:p>
        </p:txBody>
      </p:sp>
      <p:sp>
        <p:nvSpPr>
          <p:cNvPr id="10" name="Title 1">
            <a:extLst>
              <a:ext uri="{FF2B5EF4-FFF2-40B4-BE49-F238E27FC236}">
                <a16:creationId xmlns:a16="http://schemas.microsoft.com/office/drawing/2014/main" id="{29DD1A5E-5175-032E-3295-45BC3E7AD7FA}"/>
              </a:ext>
            </a:extLst>
          </p:cNvPr>
          <p:cNvSpPr txBox="1">
            <a:spLocks/>
          </p:cNvSpPr>
          <p:nvPr/>
        </p:nvSpPr>
        <p:spPr>
          <a:xfrm>
            <a:off x="7742318" y="861970"/>
            <a:ext cx="3791514" cy="143227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b="1" dirty="0"/>
              <a:t>Transformers</a:t>
            </a:r>
          </a:p>
        </p:txBody>
      </p:sp>
      <p:sp>
        <p:nvSpPr>
          <p:cNvPr id="11" name="TextBox 10">
            <a:extLst>
              <a:ext uri="{FF2B5EF4-FFF2-40B4-BE49-F238E27FC236}">
                <a16:creationId xmlns:a16="http://schemas.microsoft.com/office/drawing/2014/main" id="{908B6202-7B69-71C1-5193-177835F9B633}"/>
              </a:ext>
            </a:extLst>
          </p:cNvPr>
          <p:cNvSpPr txBox="1"/>
          <p:nvPr/>
        </p:nvSpPr>
        <p:spPr>
          <a:xfrm>
            <a:off x="761999" y="6027698"/>
            <a:ext cx="51696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Bierstadt"/>
              </a:rPr>
              <a:t>Timeline of popular Transformer model releases</a:t>
            </a:r>
            <a:endParaRPr lang="en-US" dirty="0"/>
          </a:p>
        </p:txBody>
      </p:sp>
      <p:pic>
        <p:nvPicPr>
          <p:cNvPr id="7" name="Content Placeholder 6" descr="Number of parameters of recent Transformers models">
            <a:extLst>
              <a:ext uri="{FF2B5EF4-FFF2-40B4-BE49-F238E27FC236}">
                <a16:creationId xmlns:a16="http://schemas.microsoft.com/office/drawing/2014/main" id="{56299BA4-7D2D-56B4-1FC4-03E1ED12E3F3}"/>
              </a:ext>
            </a:extLst>
          </p:cNvPr>
          <p:cNvPicPr>
            <a:picLocks noGrp="1" noChangeAspect="1"/>
          </p:cNvPicPr>
          <p:nvPr>
            <p:ph idx="1"/>
          </p:nvPr>
        </p:nvPicPr>
        <p:blipFill>
          <a:blip r:embed="rId4"/>
          <a:stretch>
            <a:fillRect/>
          </a:stretch>
        </p:blipFill>
        <p:spPr>
          <a:xfrm>
            <a:off x="759184" y="2577670"/>
            <a:ext cx="6998459" cy="3262313"/>
          </a:xfrm>
        </p:spPr>
      </p:pic>
    </p:spTree>
    <p:extLst>
      <p:ext uri="{BB962C8B-B14F-4D97-AF65-F5344CB8AC3E}">
        <p14:creationId xmlns:p14="http://schemas.microsoft.com/office/powerpoint/2010/main" val="4145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2" fill="hold" grpId="0" nodeType="afterEffect">
                                  <p:stCondLst>
                                    <p:cond delay="50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1+#ppt_w/2"/>
                                          </p:val>
                                        </p:tav>
                                        <p:tav tm="100000">
                                          <p:val>
                                            <p:strVal val="#ppt_x"/>
                                          </p:val>
                                        </p:tav>
                                      </p:tavLst>
                                    </p:anim>
                                    <p:anim calcmode="lin" valueType="num">
                                      <p:cBhvr additive="base">
                                        <p:cTn id="11" dur="500" fill="hold"/>
                                        <p:tgtEl>
                                          <p:spTgt spid="1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50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1+#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Slide Background">
            <a:extLst>
              <a:ext uri="{FF2B5EF4-FFF2-40B4-BE49-F238E27FC236}">
                <a16:creationId xmlns:a16="http://schemas.microsoft.com/office/drawing/2014/main" id="{4FB7B5F4-E689-4ADE-880B-3E310AE76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 name="tint">
            <a:extLst>
              <a:ext uri="{FF2B5EF4-FFF2-40B4-BE49-F238E27FC236}">
                <a16:creationId xmlns:a16="http://schemas.microsoft.com/office/drawing/2014/main" id="{CE25830B-2829-4983-9DD8-DE9692B38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bg2">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5" name="Picture 4" descr="A screenshot of a math game&#10;&#10;Description automatically generated">
            <a:extLst>
              <a:ext uri="{FF2B5EF4-FFF2-40B4-BE49-F238E27FC236}">
                <a16:creationId xmlns:a16="http://schemas.microsoft.com/office/drawing/2014/main" id="{CD9FA080-CC0C-86DC-1268-A3CE4C7CEBBC}"/>
              </a:ext>
            </a:extLst>
          </p:cNvPr>
          <p:cNvPicPr>
            <a:picLocks noChangeAspect="1"/>
          </p:cNvPicPr>
          <p:nvPr/>
        </p:nvPicPr>
        <p:blipFill>
          <a:blip r:embed="rId3"/>
          <a:stretch>
            <a:fillRect/>
          </a:stretch>
        </p:blipFill>
        <p:spPr>
          <a:xfrm>
            <a:off x="1454942" y="386134"/>
            <a:ext cx="2919939" cy="3307779"/>
          </a:xfrm>
          <a:prstGeom prst="rect">
            <a:avLst/>
          </a:prstGeom>
        </p:spPr>
      </p:pic>
      <p:pic>
        <p:nvPicPr>
          <p:cNvPr id="4" name="Picture 3" descr="A white background with colorful squares and text&#10;&#10;Description automatically generated">
            <a:extLst>
              <a:ext uri="{FF2B5EF4-FFF2-40B4-BE49-F238E27FC236}">
                <a16:creationId xmlns:a16="http://schemas.microsoft.com/office/drawing/2014/main" id="{1BD90410-C5A5-5206-60B5-55458F1C26C6}"/>
              </a:ext>
            </a:extLst>
          </p:cNvPr>
          <p:cNvPicPr>
            <a:picLocks noChangeAspect="1"/>
          </p:cNvPicPr>
          <p:nvPr/>
        </p:nvPicPr>
        <p:blipFill>
          <a:blip r:embed="rId4"/>
          <a:stretch>
            <a:fillRect/>
          </a:stretch>
        </p:blipFill>
        <p:spPr>
          <a:xfrm>
            <a:off x="519587" y="3994825"/>
            <a:ext cx="4797850" cy="1871160"/>
          </a:xfrm>
          <a:prstGeom prst="rect">
            <a:avLst/>
          </a:prstGeom>
        </p:spPr>
      </p:pic>
      <p:sp useBgFill="1">
        <p:nvSpPr>
          <p:cNvPr id="59" name="Rectangle 58">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9259" y="0"/>
            <a:ext cx="6472741" cy="6858000"/>
          </a:xfrm>
          <a:prstGeom prst="rect">
            <a:avLst/>
          </a:prstGeom>
          <a:ln>
            <a:noFill/>
          </a:ln>
          <a:effectLst>
            <a:outerShdw blurRad="317500" dist="2540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AC1C90-F5C8-534A-C4B6-9B922A3069F5}"/>
              </a:ext>
            </a:extLst>
          </p:cNvPr>
          <p:cNvSpPr>
            <a:spLocks noGrp="1"/>
          </p:cNvSpPr>
          <p:nvPr>
            <p:ph type="title"/>
          </p:nvPr>
        </p:nvSpPr>
        <p:spPr>
          <a:xfrm>
            <a:off x="6257178" y="858983"/>
            <a:ext cx="4429020" cy="2021378"/>
          </a:xfrm>
        </p:spPr>
        <p:txBody>
          <a:bodyPr>
            <a:normAutofit/>
          </a:bodyPr>
          <a:lstStyle/>
          <a:p>
            <a:r>
              <a:rPr lang="en-US" sz="4800"/>
              <a:t>Attention Is All You Need!</a:t>
            </a:r>
          </a:p>
        </p:txBody>
      </p:sp>
      <p:sp>
        <p:nvSpPr>
          <p:cNvPr id="3" name="Content Placeholder 2">
            <a:extLst>
              <a:ext uri="{FF2B5EF4-FFF2-40B4-BE49-F238E27FC236}">
                <a16:creationId xmlns:a16="http://schemas.microsoft.com/office/drawing/2014/main" id="{52F386C2-EB39-D569-9798-97B333E6B808}"/>
              </a:ext>
            </a:extLst>
          </p:cNvPr>
          <p:cNvSpPr>
            <a:spLocks noGrp="1"/>
          </p:cNvSpPr>
          <p:nvPr>
            <p:ph idx="1"/>
          </p:nvPr>
        </p:nvSpPr>
        <p:spPr>
          <a:xfrm>
            <a:off x="6257178" y="3282696"/>
            <a:ext cx="4429020" cy="2957383"/>
          </a:xfrm>
        </p:spPr>
        <p:txBody>
          <a:bodyPr vert="horz" lIns="91440" tIns="45720" rIns="91440" bIns="45720" rtlCol="0" anchor="ctr">
            <a:normAutofit/>
          </a:bodyPr>
          <a:lstStyle/>
          <a:p>
            <a:pPr marL="342900" indent="-342900">
              <a:lnSpc>
                <a:spcPct val="100000"/>
              </a:lnSpc>
              <a:buChar char="•"/>
            </a:pPr>
            <a:r>
              <a:rPr lang="en-US" sz="1500" dirty="0">
                <a:latin typeface="Figtree"/>
                <a:ea typeface="Figtree"/>
                <a:cs typeface="Figtree"/>
              </a:rPr>
              <a:t>Attention is a mechanism used in neural networks to selectively focus on certain parts of the input when processing it.</a:t>
            </a:r>
            <a:endParaRPr lang="en-US" sz="1500" dirty="0"/>
          </a:p>
          <a:p>
            <a:pPr marL="342900" indent="-342900">
              <a:lnSpc>
                <a:spcPct val="100000"/>
              </a:lnSpc>
              <a:buChar char="•"/>
            </a:pPr>
            <a:r>
              <a:rPr lang="en-US" sz="1500" dirty="0">
                <a:latin typeface="Figtree"/>
                <a:ea typeface="Figtree"/>
                <a:cs typeface="Figtree"/>
              </a:rPr>
              <a:t>In natural language processing, attention is used to weigh the importance of different words or sub-phrases in a sentence when generating a prediction or output.</a:t>
            </a:r>
          </a:p>
          <a:p>
            <a:pPr marL="342900" indent="-342900">
              <a:lnSpc>
                <a:spcPct val="100000"/>
              </a:lnSpc>
              <a:buChar char="•"/>
            </a:pPr>
            <a:r>
              <a:rPr lang="en-US" sz="1500" dirty="0">
                <a:latin typeface="Figtree"/>
                <a:ea typeface="Figtree"/>
                <a:cs typeface="Figtree"/>
              </a:rPr>
              <a:t>Attention mechanisms have been shown to improve the performance of neural models on a variety of NLP tasks, such as machine translation, text classification, and sentiment analysis.</a:t>
            </a:r>
            <a:endParaRPr lang="en-US" sz="1500" dirty="0"/>
          </a:p>
        </p:txBody>
      </p:sp>
      <p:cxnSp>
        <p:nvCxnSpPr>
          <p:cNvPr id="60" name="Straight Connector 59">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BEFA20D-FEF6-221A-D3AC-6377AA147B5A}"/>
              </a:ext>
            </a:extLst>
          </p:cNvPr>
          <p:cNvSpPr txBox="1"/>
          <p:nvPr/>
        </p:nvSpPr>
        <p:spPr>
          <a:xfrm>
            <a:off x="1139072" y="5938886"/>
            <a:ext cx="3560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Self Attention in Matrix Form</a:t>
            </a:r>
          </a:p>
        </p:txBody>
      </p:sp>
      <p:cxnSp>
        <p:nvCxnSpPr>
          <p:cNvPr id="7" name="Straight Arrow Connector 6">
            <a:extLst>
              <a:ext uri="{FF2B5EF4-FFF2-40B4-BE49-F238E27FC236}">
                <a16:creationId xmlns:a16="http://schemas.microsoft.com/office/drawing/2014/main" id="{686152EC-4B31-2A88-9CEC-61D350DED9B9}"/>
              </a:ext>
            </a:extLst>
          </p:cNvPr>
          <p:cNvCxnSpPr/>
          <p:nvPr/>
        </p:nvCxnSpPr>
        <p:spPr>
          <a:xfrm flipH="1">
            <a:off x="2748168" y="3710817"/>
            <a:ext cx="1316" cy="307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708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165B-EA81-9A8A-9848-60B1C0F1F2B9}"/>
              </a:ext>
            </a:extLst>
          </p:cNvPr>
          <p:cNvSpPr>
            <a:spLocks noGrp="1"/>
          </p:cNvSpPr>
          <p:nvPr>
            <p:ph type="title"/>
          </p:nvPr>
        </p:nvSpPr>
        <p:spPr/>
        <p:txBody>
          <a:bodyPr>
            <a:normAutofit/>
          </a:bodyPr>
          <a:lstStyle/>
          <a:p>
            <a:r>
              <a:rPr lang="en-US" dirty="0"/>
              <a:t>What is BERT?</a:t>
            </a:r>
            <a:br>
              <a:rPr lang="en-US" dirty="0"/>
            </a:br>
            <a:r>
              <a:rPr lang="en-US" sz="1700" b="1" dirty="0">
                <a:solidFill>
                  <a:srgbClr val="242424"/>
                </a:solidFill>
                <a:ea typeface="+mj-lt"/>
                <a:cs typeface="+mj-lt"/>
              </a:rPr>
              <a:t>B</a:t>
            </a:r>
            <a:r>
              <a:rPr lang="en-US" sz="1700" dirty="0">
                <a:solidFill>
                  <a:srgbClr val="242424"/>
                </a:solidFill>
                <a:ea typeface="+mj-lt"/>
                <a:cs typeface="+mj-lt"/>
              </a:rPr>
              <a:t>idirectional </a:t>
            </a:r>
            <a:r>
              <a:rPr lang="en-US" sz="1700" b="1" dirty="0">
                <a:solidFill>
                  <a:srgbClr val="242424"/>
                </a:solidFill>
                <a:ea typeface="+mj-lt"/>
                <a:cs typeface="+mj-lt"/>
              </a:rPr>
              <a:t>E</a:t>
            </a:r>
            <a:r>
              <a:rPr lang="en-US" sz="1700" dirty="0">
                <a:solidFill>
                  <a:srgbClr val="242424"/>
                </a:solidFill>
                <a:ea typeface="+mj-lt"/>
                <a:cs typeface="+mj-lt"/>
              </a:rPr>
              <a:t>ncoder </a:t>
            </a:r>
            <a:r>
              <a:rPr lang="en-US" sz="1700" b="1" dirty="0">
                <a:solidFill>
                  <a:srgbClr val="242424"/>
                </a:solidFill>
                <a:ea typeface="+mj-lt"/>
                <a:cs typeface="+mj-lt"/>
              </a:rPr>
              <a:t>R</a:t>
            </a:r>
            <a:r>
              <a:rPr lang="en-US" sz="1700" dirty="0">
                <a:solidFill>
                  <a:srgbClr val="242424"/>
                </a:solidFill>
                <a:ea typeface="+mj-lt"/>
                <a:cs typeface="+mj-lt"/>
              </a:rPr>
              <a:t>epresentations </a:t>
            </a:r>
            <a:r>
              <a:rPr lang="en-US" sz="1500" dirty="0">
                <a:solidFill>
                  <a:srgbClr val="242424"/>
                </a:solidFill>
                <a:ea typeface="+mj-lt"/>
                <a:cs typeface="+mj-lt"/>
              </a:rPr>
              <a:t>from </a:t>
            </a:r>
            <a:r>
              <a:rPr lang="en-US" sz="1500" b="1" dirty="0">
                <a:solidFill>
                  <a:srgbClr val="242424"/>
                </a:solidFill>
                <a:ea typeface="+mj-lt"/>
                <a:cs typeface="+mj-lt"/>
              </a:rPr>
              <a:t>T</a:t>
            </a:r>
            <a:r>
              <a:rPr lang="en-US" sz="1500" dirty="0">
                <a:solidFill>
                  <a:srgbClr val="242424"/>
                </a:solidFill>
                <a:ea typeface="+mj-lt"/>
                <a:cs typeface="+mj-lt"/>
              </a:rPr>
              <a:t>ransformers</a:t>
            </a:r>
            <a:r>
              <a:rPr lang="en-US" sz="1700" dirty="0">
                <a:solidFill>
                  <a:srgbClr val="242424"/>
                </a:solidFill>
                <a:ea typeface="+mj-lt"/>
                <a:cs typeface="+mj-lt"/>
              </a:rPr>
              <a:t> !!</a:t>
            </a:r>
            <a:endParaRPr lang="en-US" dirty="0"/>
          </a:p>
        </p:txBody>
      </p:sp>
      <p:sp>
        <p:nvSpPr>
          <p:cNvPr id="3" name="Content Placeholder 2">
            <a:extLst>
              <a:ext uri="{FF2B5EF4-FFF2-40B4-BE49-F238E27FC236}">
                <a16:creationId xmlns:a16="http://schemas.microsoft.com/office/drawing/2014/main" id="{66CA2986-6C42-0192-BFE3-719A38DFC1D9}"/>
              </a:ext>
            </a:extLst>
          </p:cNvPr>
          <p:cNvSpPr>
            <a:spLocks noGrp="1"/>
          </p:cNvSpPr>
          <p:nvPr>
            <p:ph idx="1"/>
          </p:nvPr>
        </p:nvSpPr>
        <p:spPr>
          <a:solidFill>
            <a:schemeClr val="bg2"/>
          </a:solidFill>
        </p:spPr>
        <p:txBody>
          <a:bodyPr vert="horz" lIns="91440" tIns="45720" rIns="91440" bIns="45720" rtlCol="0" anchor="t">
            <a:normAutofit lnSpcReduction="10000"/>
          </a:bodyPr>
          <a:lstStyle/>
          <a:p>
            <a:pPr marL="285750" indent="-285750">
              <a:buFont typeface="Arial"/>
              <a:buChar char="•"/>
            </a:pPr>
            <a:r>
              <a:rPr lang="en-US" dirty="0">
                <a:ea typeface="+mn-lt"/>
                <a:cs typeface="+mn-lt"/>
              </a:rPr>
              <a:t>BERT is a pre-trained language model that uses a </a:t>
            </a:r>
            <a:r>
              <a:rPr lang="en-US" b="1" dirty="0">
                <a:ea typeface="+mn-lt"/>
                <a:cs typeface="+mn-lt"/>
              </a:rPr>
              <a:t>bidirectional transformer architecture</a:t>
            </a:r>
            <a:r>
              <a:rPr lang="en-US" dirty="0">
                <a:ea typeface="+mn-lt"/>
                <a:cs typeface="+mn-lt"/>
              </a:rPr>
              <a:t> to learn contextualized representations of text.</a:t>
            </a:r>
            <a:endParaRPr lang="en-US" dirty="0"/>
          </a:p>
          <a:p>
            <a:pPr marL="285750" indent="-285750">
              <a:buFont typeface="Arial"/>
              <a:buChar char="•"/>
            </a:pPr>
            <a:r>
              <a:rPr lang="en-US" dirty="0">
                <a:ea typeface="+mn-lt"/>
                <a:cs typeface="+mn-lt"/>
              </a:rPr>
              <a:t>By fine-tuning BERT on a hate speech detection task, we can improve the accuracy of the model compared to traditional machine learning approaches.</a:t>
            </a:r>
            <a:endParaRPr lang="en-US" dirty="0"/>
          </a:p>
          <a:p>
            <a:pPr marL="285750" indent="-285750">
              <a:buFont typeface="Arial"/>
              <a:buChar char="•"/>
            </a:pPr>
            <a:r>
              <a:rPr lang="en-US" dirty="0">
                <a:ea typeface="+mn-lt"/>
                <a:cs typeface="+mn-lt"/>
              </a:rPr>
              <a:t>BERT can be used for both </a:t>
            </a:r>
            <a:r>
              <a:rPr lang="en-US" b="1" dirty="0">
                <a:ea typeface="+mn-lt"/>
                <a:cs typeface="+mn-lt"/>
              </a:rPr>
              <a:t>text classification and sequence labeling tasks</a:t>
            </a:r>
            <a:r>
              <a:rPr lang="en-US" dirty="0">
                <a:ea typeface="+mn-lt"/>
                <a:cs typeface="+mn-lt"/>
              </a:rPr>
              <a:t>, making it a versatile model for hate speech detection.</a:t>
            </a:r>
          </a:p>
          <a:p>
            <a:pPr marL="342900" indent="-342900">
              <a:buFont typeface="Arial"/>
              <a:buChar char="•"/>
            </a:pPr>
            <a:r>
              <a:rPr lang="en-US" dirty="0">
                <a:ea typeface="+mn-lt"/>
                <a:cs typeface="+mn-lt"/>
              </a:rPr>
              <a:t>Pre-trained on large text corpora using unsupervised learning objectives, such as </a:t>
            </a:r>
            <a:r>
              <a:rPr lang="en-US" b="1" dirty="0">
                <a:ea typeface="+mn-lt"/>
                <a:cs typeface="+mn-lt"/>
              </a:rPr>
              <a:t>masked language modeling(MLM) and next sentence prediction(NSP)</a:t>
            </a:r>
            <a:r>
              <a:rPr lang="en-US" dirty="0">
                <a:ea typeface="+mn-lt"/>
                <a:cs typeface="+mn-lt"/>
              </a:rPr>
              <a:t>.</a:t>
            </a:r>
          </a:p>
          <a:p>
            <a:pPr marL="285750" indent="-285750">
              <a:buFont typeface="Arial"/>
              <a:buChar char="•"/>
            </a:pPr>
            <a:endParaRPr lang="en-US" dirty="0"/>
          </a:p>
        </p:txBody>
      </p:sp>
      <p:pic>
        <p:nvPicPr>
          <p:cNvPr id="4" name="Picture 3" descr="Original BERT models architecture">
            <a:extLst>
              <a:ext uri="{FF2B5EF4-FFF2-40B4-BE49-F238E27FC236}">
                <a16:creationId xmlns:a16="http://schemas.microsoft.com/office/drawing/2014/main" id="{ECB11944-D23F-04E7-A33C-3FD6D4C162E5}"/>
              </a:ext>
            </a:extLst>
          </p:cNvPr>
          <p:cNvPicPr>
            <a:picLocks noChangeAspect="1"/>
          </p:cNvPicPr>
          <p:nvPr/>
        </p:nvPicPr>
        <p:blipFill>
          <a:blip r:embed="rId3"/>
          <a:stretch>
            <a:fillRect/>
          </a:stretch>
        </p:blipFill>
        <p:spPr>
          <a:xfrm>
            <a:off x="779930" y="2722278"/>
            <a:ext cx="6164728" cy="3288559"/>
          </a:xfrm>
          <a:prstGeom prst="rect">
            <a:avLst/>
          </a:prstGeom>
        </p:spPr>
      </p:pic>
      <p:sp>
        <p:nvSpPr>
          <p:cNvPr id="5" name="TextBox 4">
            <a:extLst>
              <a:ext uri="{FF2B5EF4-FFF2-40B4-BE49-F238E27FC236}">
                <a16:creationId xmlns:a16="http://schemas.microsoft.com/office/drawing/2014/main" id="{3D426FEE-B417-B0F3-7910-0DE2B6BF4540}"/>
              </a:ext>
            </a:extLst>
          </p:cNvPr>
          <p:cNvSpPr txBox="1"/>
          <p:nvPr/>
        </p:nvSpPr>
        <p:spPr>
          <a:xfrm>
            <a:off x="6932705" y="2749175"/>
            <a:ext cx="4078941" cy="3139321"/>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endParaRPr lang="en-US" dirty="0"/>
          </a:p>
          <a:p>
            <a:endParaRPr lang="en-US" dirty="0"/>
          </a:p>
          <a:p>
            <a:endParaRPr lang="en-US" dirty="0"/>
          </a:p>
          <a:p>
            <a:r>
              <a:rPr lang="en-US" dirty="0"/>
              <a:t>   Available Model for BERT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6087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5077-98B8-82F3-05EA-20015C91CEE0}"/>
              </a:ext>
            </a:extLst>
          </p:cNvPr>
          <p:cNvSpPr>
            <a:spLocks noGrp="1"/>
          </p:cNvSpPr>
          <p:nvPr>
            <p:ph type="title"/>
          </p:nvPr>
        </p:nvSpPr>
        <p:spPr/>
        <p:txBody>
          <a:bodyPr>
            <a:normAutofit/>
          </a:bodyPr>
          <a:lstStyle/>
          <a:p>
            <a:r>
              <a:rPr lang="en-US" dirty="0"/>
              <a:t>What is DistilBERT: </a:t>
            </a:r>
            <a:r>
              <a:rPr lang="en-US" sz="2400" dirty="0">
                <a:solidFill>
                  <a:srgbClr val="000000"/>
                </a:solidFill>
                <a:ea typeface="+mj-lt"/>
                <a:cs typeface="+mj-lt"/>
              </a:rPr>
              <a:t>A Compact Transformer Model</a:t>
            </a:r>
          </a:p>
        </p:txBody>
      </p:sp>
      <p:sp>
        <p:nvSpPr>
          <p:cNvPr id="3" name="Content Placeholder 2">
            <a:extLst>
              <a:ext uri="{FF2B5EF4-FFF2-40B4-BE49-F238E27FC236}">
                <a16:creationId xmlns:a16="http://schemas.microsoft.com/office/drawing/2014/main" id="{72CB2A83-CC0E-90E8-43C8-B67820CDECDF}"/>
              </a:ext>
            </a:extLst>
          </p:cNvPr>
          <p:cNvSpPr>
            <a:spLocks noGrp="1"/>
          </p:cNvSpPr>
          <p:nvPr>
            <p:ph idx="1"/>
          </p:nvPr>
        </p:nvSpPr>
        <p:spPr>
          <a:solidFill>
            <a:schemeClr val="bg2"/>
          </a:solidFill>
        </p:spPr>
        <p:txBody>
          <a:bodyPr vert="horz" lIns="91440" tIns="45720" rIns="91440" bIns="45720" rtlCol="0" anchor="t">
            <a:normAutofit/>
          </a:bodyPr>
          <a:lstStyle/>
          <a:p>
            <a:pPr marL="285750" indent="-285750">
              <a:buFont typeface="Arial"/>
              <a:buChar char="•"/>
            </a:pPr>
            <a:r>
              <a:rPr lang="en-US" b="1" dirty="0">
                <a:ea typeface="+mn-lt"/>
                <a:cs typeface="+mn-lt"/>
              </a:rPr>
              <a:t>Distillation Approach</a:t>
            </a:r>
            <a:r>
              <a:rPr lang="en-US" dirty="0">
                <a:ea typeface="+mn-lt"/>
                <a:cs typeface="+mn-lt"/>
              </a:rPr>
              <a:t>: </a:t>
            </a:r>
            <a:r>
              <a:rPr lang="en-US" dirty="0" err="1">
                <a:ea typeface="+mn-lt"/>
                <a:cs typeface="+mn-lt"/>
              </a:rPr>
              <a:t>DistilBERT</a:t>
            </a:r>
            <a:r>
              <a:rPr lang="en-US" dirty="0">
                <a:ea typeface="+mn-lt"/>
                <a:cs typeface="+mn-lt"/>
              </a:rPr>
              <a:t> is crafted using knowledge distillation from a larger model (BERT).</a:t>
            </a:r>
          </a:p>
          <a:p>
            <a:pPr marL="285750" indent="-285750">
              <a:buFont typeface="Arial"/>
              <a:buChar char="•"/>
            </a:pPr>
            <a:r>
              <a:rPr lang="en-US" b="1" dirty="0">
                <a:ea typeface="+mn-lt"/>
                <a:cs typeface="+mn-lt"/>
              </a:rPr>
              <a:t>Efficiency Enhancement</a:t>
            </a:r>
            <a:r>
              <a:rPr lang="en-US" dirty="0">
                <a:ea typeface="+mn-lt"/>
                <a:cs typeface="+mn-lt"/>
              </a:rPr>
              <a:t>: Achieves a 40% reduction in parameters and runs 60% faster while retaining 97% of BERT's language understanding capabilities.</a:t>
            </a:r>
          </a:p>
          <a:p>
            <a:pPr marL="285750" indent="-285750">
              <a:buFont typeface="Arial"/>
              <a:buChar char="•"/>
            </a:pPr>
            <a:r>
              <a:rPr lang="en-US" b="1" dirty="0">
                <a:ea typeface="+mn-lt"/>
                <a:cs typeface="+mn-lt"/>
              </a:rPr>
              <a:t>Triple Loss Objective</a:t>
            </a:r>
            <a:r>
              <a:rPr lang="en-US" dirty="0">
                <a:ea typeface="+mn-lt"/>
                <a:cs typeface="+mn-lt"/>
              </a:rPr>
              <a:t>: Integrates language modeling, distillation, and cosine-distance losses during pretraining to preserve learned inductive biases.</a:t>
            </a:r>
          </a:p>
          <a:p>
            <a:endParaRPr lang="en-US" dirty="0"/>
          </a:p>
        </p:txBody>
      </p:sp>
      <p:pic>
        <p:nvPicPr>
          <p:cNvPr id="4" name="Picture 3" descr="A diagram of a process&#10;&#10;Description automatically generated">
            <a:extLst>
              <a:ext uri="{FF2B5EF4-FFF2-40B4-BE49-F238E27FC236}">
                <a16:creationId xmlns:a16="http://schemas.microsoft.com/office/drawing/2014/main" id="{E928A0A6-8FB9-2C3A-D7C2-D7B8142FF3E5}"/>
              </a:ext>
            </a:extLst>
          </p:cNvPr>
          <p:cNvPicPr>
            <a:picLocks noChangeAspect="1"/>
          </p:cNvPicPr>
          <p:nvPr/>
        </p:nvPicPr>
        <p:blipFill>
          <a:blip r:embed="rId3"/>
          <a:stretch>
            <a:fillRect/>
          </a:stretch>
        </p:blipFill>
        <p:spPr>
          <a:xfrm>
            <a:off x="848731" y="2656156"/>
            <a:ext cx="10204229" cy="3990167"/>
          </a:xfrm>
          <a:prstGeom prst="rect">
            <a:avLst/>
          </a:prstGeom>
        </p:spPr>
      </p:pic>
    </p:spTree>
    <p:extLst>
      <p:ext uri="{BB962C8B-B14F-4D97-AF65-F5344CB8AC3E}">
        <p14:creationId xmlns:p14="http://schemas.microsoft.com/office/powerpoint/2010/main" val="223607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4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4FB7B5F4-E689-4ADE-880B-3E310AE76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tint">
            <a:extLst>
              <a:ext uri="{FF2B5EF4-FFF2-40B4-BE49-F238E27FC236}">
                <a16:creationId xmlns:a16="http://schemas.microsoft.com/office/drawing/2014/main" id="{CE25830B-2829-4983-9DD8-DE9692B38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bg2">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6" name="Picture 5" descr="A line graph with a point&#10;&#10;Description automatically generated">
            <a:extLst>
              <a:ext uri="{FF2B5EF4-FFF2-40B4-BE49-F238E27FC236}">
                <a16:creationId xmlns:a16="http://schemas.microsoft.com/office/drawing/2014/main" id="{8B4E4A9E-91F0-5E17-7C5E-55003A8E0EE3}"/>
              </a:ext>
            </a:extLst>
          </p:cNvPr>
          <p:cNvPicPr>
            <a:picLocks noChangeAspect="1"/>
          </p:cNvPicPr>
          <p:nvPr/>
        </p:nvPicPr>
        <p:blipFill>
          <a:blip r:embed="rId3"/>
          <a:stretch>
            <a:fillRect/>
          </a:stretch>
        </p:blipFill>
        <p:spPr>
          <a:xfrm>
            <a:off x="523844" y="856271"/>
            <a:ext cx="4797850" cy="2398925"/>
          </a:xfrm>
          <a:prstGeom prst="rect">
            <a:avLst/>
          </a:prstGeom>
        </p:spPr>
      </p:pic>
      <p:pic>
        <p:nvPicPr>
          <p:cNvPr id="5" name="Picture 4">
            <a:extLst>
              <a:ext uri="{FF2B5EF4-FFF2-40B4-BE49-F238E27FC236}">
                <a16:creationId xmlns:a16="http://schemas.microsoft.com/office/drawing/2014/main" id="{F1DA64A2-7D5B-AE0E-41AC-7A40C7EE5BCA}"/>
              </a:ext>
            </a:extLst>
          </p:cNvPr>
          <p:cNvPicPr>
            <a:picLocks noChangeAspect="1"/>
          </p:cNvPicPr>
          <p:nvPr/>
        </p:nvPicPr>
        <p:blipFill>
          <a:blip r:embed="rId4"/>
          <a:stretch>
            <a:fillRect/>
          </a:stretch>
        </p:blipFill>
        <p:spPr>
          <a:xfrm>
            <a:off x="523844" y="3586205"/>
            <a:ext cx="4797850" cy="2398925"/>
          </a:xfrm>
          <a:prstGeom prst="rect">
            <a:avLst/>
          </a:prstGeom>
        </p:spPr>
      </p:pic>
      <p:sp useBgFill="1">
        <p:nvSpPr>
          <p:cNvPr id="16" name="Rectangle 15">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9259" y="0"/>
            <a:ext cx="6472741" cy="6858000"/>
          </a:xfrm>
          <a:prstGeom prst="rect">
            <a:avLst/>
          </a:prstGeom>
          <a:ln>
            <a:noFill/>
          </a:ln>
          <a:effectLst>
            <a:outerShdw blurRad="317500" dist="2540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4A364C-1545-5E69-6CD5-AE51B8B786C5}"/>
              </a:ext>
            </a:extLst>
          </p:cNvPr>
          <p:cNvSpPr>
            <a:spLocks noGrp="1"/>
          </p:cNvSpPr>
          <p:nvPr>
            <p:ph type="title"/>
          </p:nvPr>
        </p:nvSpPr>
        <p:spPr>
          <a:xfrm>
            <a:off x="5761569" y="858983"/>
            <a:ext cx="6052141" cy="1185037"/>
          </a:xfrm>
        </p:spPr>
        <p:txBody>
          <a:bodyPr vert="horz" lIns="91440" tIns="45720" rIns="91440" bIns="45720" rtlCol="0" anchor="ctr">
            <a:normAutofit/>
          </a:bodyPr>
          <a:lstStyle/>
          <a:p>
            <a:r>
              <a:rPr lang="en-US" dirty="0"/>
              <a:t>Experimentation Result</a:t>
            </a:r>
          </a:p>
        </p:txBody>
      </p:sp>
      <p:sp>
        <p:nvSpPr>
          <p:cNvPr id="7" name="TextBox 6">
            <a:extLst>
              <a:ext uri="{FF2B5EF4-FFF2-40B4-BE49-F238E27FC236}">
                <a16:creationId xmlns:a16="http://schemas.microsoft.com/office/drawing/2014/main" id="{BC6BE36F-7CD3-EED8-CCDE-CEDCBA5DDF1A}"/>
              </a:ext>
            </a:extLst>
          </p:cNvPr>
          <p:cNvSpPr txBox="1"/>
          <p:nvPr/>
        </p:nvSpPr>
        <p:spPr>
          <a:xfrm>
            <a:off x="5922641" y="2056062"/>
            <a:ext cx="6070726" cy="16068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Aft>
                <a:spcPts val="600"/>
              </a:spcAft>
            </a:pPr>
            <a:r>
              <a:rPr lang="en-US" sz="1500" b="1" dirty="0"/>
              <a:t>Best Model Fold: 3</a:t>
            </a:r>
          </a:p>
          <a:p>
            <a:pPr>
              <a:spcAft>
                <a:spcPts val="600"/>
              </a:spcAft>
            </a:pPr>
            <a:r>
              <a:rPr lang="en-US" sz="1500" dirty="0"/>
              <a:t>Epoch 1/2, </a:t>
            </a:r>
          </a:p>
          <a:p>
            <a:pPr lvl="1">
              <a:spcAft>
                <a:spcPts val="600"/>
              </a:spcAft>
            </a:pPr>
            <a:r>
              <a:rPr lang="en-US" sz="1500" dirty="0"/>
              <a:t>Train Loss: 0.26, Train Acc: 0.014, Val Loss: 0.16, Val Acc: 0.004</a:t>
            </a:r>
            <a:endParaRPr lang="en-US" dirty="0"/>
          </a:p>
          <a:p>
            <a:pPr>
              <a:spcAft>
                <a:spcPts val="600"/>
              </a:spcAft>
            </a:pPr>
            <a:r>
              <a:rPr lang="en-US" sz="1500" dirty="0"/>
              <a:t>Epoch 2/2, </a:t>
            </a:r>
          </a:p>
          <a:p>
            <a:pPr lvl="1">
              <a:spcAft>
                <a:spcPts val="600"/>
              </a:spcAft>
            </a:pPr>
            <a:r>
              <a:rPr lang="en-US" sz="1500" dirty="0"/>
              <a:t>Train Loss: 0.12, Train Acc: 0.011, Val Loss: 0.15, Val Acc: 0.004</a:t>
            </a:r>
            <a:endParaRPr lang="en-US" dirty="0"/>
          </a:p>
        </p:txBody>
      </p:sp>
      <p:cxnSp>
        <p:nvCxnSpPr>
          <p:cNvPr id="18" name="Straight Connector 17">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B23E7DE5-9C61-9B1B-247E-E516EFBE1F14}"/>
              </a:ext>
            </a:extLst>
          </p:cNvPr>
          <p:cNvGraphicFramePr>
            <a:graphicFrameLocks noGrp="1"/>
          </p:cNvGraphicFramePr>
          <p:nvPr>
            <p:extLst>
              <p:ext uri="{D42A27DB-BD31-4B8C-83A1-F6EECF244321}">
                <p14:modId xmlns:p14="http://schemas.microsoft.com/office/powerpoint/2010/main" val="110371653"/>
              </p:ext>
            </p:extLst>
          </p:nvPr>
        </p:nvGraphicFramePr>
        <p:xfrm>
          <a:off x="5841999" y="4355170"/>
          <a:ext cx="6161367" cy="1498876"/>
        </p:xfrm>
        <a:graphic>
          <a:graphicData uri="http://schemas.openxmlformats.org/drawingml/2006/table">
            <a:tbl>
              <a:tblPr firstRow="1" lastRow="1" bandRow="1">
                <a:tableStyleId>{8EC20E35-A176-4012-BC5E-935CFFF8708E}</a:tableStyleId>
              </a:tblPr>
              <a:tblGrid>
                <a:gridCol w="2053789">
                  <a:extLst>
                    <a:ext uri="{9D8B030D-6E8A-4147-A177-3AD203B41FA5}">
                      <a16:colId xmlns:a16="http://schemas.microsoft.com/office/drawing/2014/main" val="3796938318"/>
                    </a:ext>
                  </a:extLst>
                </a:gridCol>
                <a:gridCol w="2053789">
                  <a:extLst>
                    <a:ext uri="{9D8B030D-6E8A-4147-A177-3AD203B41FA5}">
                      <a16:colId xmlns:a16="http://schemas.microsoft.com/office/drawing/2014/main" val="1598267359"/>
                    </a:ext>
                  </a:extLst>
                </a:gridCol>
                <a:gridCol w="2053789">
                  <a:extLst>
                    <a:ext uri="{9D8B030D-6E8A-4147-A177-3AD203B41FA5}">
                      <a16:colId xmlns:a16="http://schemas.microsoft.com/office/drawing/2014/main" val="3084525593"/>
                    </a:ext>
                  </a:extLst>
                </a:gridCol>
              </a:tblGrid>
              <a:tr h="374719">
                <a:tc>
                  <a:txBody>
                    <a:bodyPr/>
                    <a:lstStyle/>
                    <a:p>
                      <a:r>
                        <a:rPr lang="en-US" dirty="0"/>
                        <a:t>Confusion Matrix</a:t>
                      </a:r>
                    </a:p>
                  </a:txBody>
                  <a:tcPr>
                    <a:solidFill>
                      <a:schemeClr val="tx2">
                        <a:lumMod val="90000"/>
                        <a:lumOff val="10000"/>
                      </a:schemeClr>
                    </a:solidFill>
                  </a:tcPr>
                </a:tc>
                <a:tc>
                  <a:txBody>
                    <a:bodyPr/>
                    <a:lstStyle/>
                    <a:p>
                      <a:r>
                        <a:rPr lang="en-US" dirty="0"/>
                        <a:t>Actual Positive</a:t>
                      </a:r>
                    </a:p>
                  </a:txBody>
                  <a:tcPr>
                    <a:solidFill>
                      <a:schemeClr val="tx2">
                        <a:lumMod val="75000"/>
                        <a:lumOff val="25000"/>
                      </a:schemeClr>
                    </a:solidFill>
                  </a:tcPr>
                </a:tc>
                <a:tc>
                  <a:txBody>
                    <a:bodyPr/>
                    <a:lstStyle/>
                    <a:p>
                      <a:r>
                        <a:rPr lang="en-US" dirty="0"/>
                        <a:t>Actual Negative</a:t>
                      </a:r>
                    </a:p>
                  </a:txBody>
                  <a:tcPr>
                    <a:solidFill>
                      <a:schemeClr val="tx2">
                        <a:lumMod val="75000"/>
                        <a:lumOff val="25000"/>
                      </a:schemeClr>
                    </a:solidFill>
                  </a:tcPr>
                </a:tc>
                <a:extLst>
                  <a:ext uri="{0D108BD9-81ED-4DB2-BD59-A6C34878D82A}">
                    <a16:rowId xmlns:a16="http://schemas.microsoft.com/office/drawing/2014/main" val="4281655422"/>
                  </a:ext>
                </a:extLst>
              </a:tr>
              <a:tr h="374719">
                <a:tc>
                  <a:txBody>
                    <a:bodyPr/>
                    <a:lstStyle/>
                    <a:p>
                      <a:pPr lvl="0">
                        <a:buNone/>
                      </a:pPr>
                      <a:r>
                        <a:rPr lang="en-US" dirty="0"/>
                        <a:t>Predicted Positive</a:t>
                      </a:r>
                    </a:p>
                  </a:txBody>
                  <a:tcPr>
                    <a:solidFill>
                      <a:schemeClr val="tx2">
                        <a:lumMod val="50000"/>
                        <a:lumOff val="50000"/>
                      </a:schemeClr>
                    </a:solidFill>
                  </a:tcPr>
                </a:tc>
                <a:tc>
                  <a:txBody>
                    <a:bodyPr/>
                    <a:lstStyle/>
                    <a:p>
                      <a:pPr lvl="0" algn="ctr">
                        <a:buNone/>
                      </a:pPr>
                      <a:r>
                        <a:rPr lang="en-US" dirty="0"/>
                        <a:t>229(TP)</a:t>
                      </a:r>
                    </a:p>
                  </a:txBody>
                  <a:tcPr>
                    <a:solidFill>
                      <a:schemeClr val="tx2">
                        <a:lumMod val="50000"/>
                        <a:lumOff val="50000"/>
                      </a:schemeClr>
                    </a:solidFill>
                  </a:tcPr>
                </a:tc>
                <a:tc>
                  <a:txBody>
                    <a:bodyPr/>
                    <a:lstStyle/>
                    <a:p>
                      <a:pPr lvl="0" algn="ctr">
                        <a:buNone/>
                      </a:pPr>
                      <a:r>
                        <a:rPr lang="en-US" dirty="0"/>
                        <a:t>10(FP)</a:t>
                      </a:r>
                    </a:p>
                  </a:txBody>
                  <a:tcPr>
                    <a:solidFill>
                      <a:schemeClr val="tx2">
                        <a:lumMod val="50000"/>
                        <a:lumOff val="50000"/>
                      </a:schemeClr>
                    </a:solidFill>
                  </a:tcPr>
                </a:tc>
                <a:extLst>
                  <a:ext uri="{0D108BD9-81ED-4DB2-BD59-A6C34878D82A}">
                    <a16:rowId xmlns:a16="http://schemas.microsoft.com/office/drawing/2014/main" val="2528293211"/>
                  </a:ext>
                </a:extLst>
              </a:tr>
              <a:tr h="374719">
                <a:tc>
                  <a:txBody>
                    <a:bodyPr/>
                    <a:lstStyle/>
                    <a:p>
                      <a:r>
                        <a:rPr lang="en-US" dirty="0"/>
                        <a:t>Predicted Negative</a:t>
                      </a:r>
                    </a:p>
                  </a:txBody>
                  <a:tcPr>
                    <a:solidFill>
                      <a:schemeClr val="tx2">
                        <a:lumMod val="25000"/>
                        <a:lumOff val="75000"/>
                      </a:schemeClr>
                    </a:solidFill>
                  </a:tcPr>
                </a:tc>
                <a:tc>
                  <a:txBody>
                    <a:bodyPr/>
                    <a:lstStyle/>
                    <a:p>
                      <a:pPr algn="ctr"/>
                      <a:r>
                        <a:rPr lang="en-US" dirty="0"/>
                        <a:t>12(FN)</a:t>
                      </a:r>
                    </a:p>
                  </a:txBody>
                  <a:tcPr>
                    <a:solidFill>
                      <a:schemeClr val="tx2">
                        <a:lumMod val="25000"/>
                        <a:lumOff val="75000"/>
                      </a:schemeClr>
                    </a:solidFill>
                  </a:tcPr>
                </a:tc>
                <a:tc>
                  <a:txBody>
                    <a:bodyPr/>
                    <a:lstStyle/>
                    <a:p>
                      <a:pPr algn="ctr"/>
                      <a:r>
                        <a:rPr lang="en-US" dirty="0"/>
                        <a:t>227(TN)</a:t>
                      </a:r>
                    </a:p>
                  </a:txBody>
                  <a:tcPr>
                    <a:solidFill>
                      <a:schemeClr val="tx2">
                        <a:lumMod val="25000"/>
                        <a:lumOff val="75000"/>
                      </a:schemeClr>
                    </a:solidFill>
                  </a:tcPr>
                </a:tc>
                <a:extLst>
                  <a:ext uri="{0D108BD9-81ED-4DB2-BD59-A6C34878D82A}">
                    <a16:rowId xmlns:a16="http://schemas.microsoft.com/office/drawing/2014/main" val="2739201739"/>
                  </a:ext>
                </a:extLst>
              </a:tr>
              <a:tr h="374719">
                <a:tc>
                  <a:txBody>
                    <a:bodyPr/>
                    <a:lstStyle/>
                    <a:p>
                      <a:r>
                        <a:rPr lang="en-US" dirty="0"/>
                        <a:t>ROC-AUC score</a:t>
                      </a:r>
                    </a:p>
                  </a:txBody>
                  <a:tcPr/>
                </a:tc>
                <a:tc gridSpan="2">
                  <a:txBody>
                    <a:bodyPr/>
                    <a:lstStyle/>
                    <a:p>
                      <a:pPr algn="ctr"/>
                      <a:r>
                        <a:rPr lang="en-US" dirty="0"/>
                        <a:t>0.95</a:t>
                      </a:r>
                    </a:p>
                  </a:txBody>
                  <a:tcPr/>
                </a:tc>
                <a:tc hMerge="1">
                  <a:txBody>
                    <a:bodyPr/>
                    <a:lstStyle/>
                    <a:p>
                      <a:endParaRPr lang="en-US"/>
                    </a:p>
                  </a:txBody>
                  <a:tcPr/>
                </a:tc>
                <a:extLst>
                  <a:ext uri="{0D108BD9-81ED-4DB2-BD59-A6C34878D82A}">
                    <a16:rowId xmlns:a16="http://schemas.microsoft.com/office/drawing/2014/main" val="1938427436"/>
                  </a:ext>
                </a:extLst>
              </a:tr>
            </a:tbl>
          </a:graphicData>
        </a:graphic>
      </p:graphicFrame>
    </p:spTree>
    <p:extLst>
      <p:ext uri="{BB962C8B-B14F-4D97-AF65-F5344CB8AC3E}">
        <p14:creationId xmlns:p14="http://schemas.microsoft.com/office/powerpoint/2010/main" val="3934832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6955-4AA0-64C2-BF16-0956F11D5886}"/>
              </a:ext>
            </a:extLst>
          </p:cNvPr>
          <p:cNvSpPr>
            <a:spLocks noGrp="1"/>
          </p:cNvSpPr>
          <p:nvPr>
            <p:ph type="title"/>
          </p:nvPr>
        </p:nvSpPr>
        <p:spPr/>
        <p:txBody>
          <a:bodyPr/>
          <a:lstStyle/>
          <a:p>
            <a:r>
              <a:rPr lang="en-US" dirty="0"/>
              <a:t>Future pending work(backlog)..</a:t>
            </a:r>
          </a:p>
        </p:txBody>
      </p:sp>
      <p:sp>
        <p:nvSpPr>
          <p:cNvPr id="3" name="Content Placeholder 2">
            <a:extLst>
              <a:ext uri="{FF2B5EF4-FFF2-40B4-BE49-F238E27FC236}">
                <a16:creationId xmlns:a16="http://schemas.microsoft.com/office/drawing/2014/main" id="{110ED05E-4567-ED88-AA53-A2165F808BCC}"/>
              </a:ext>
            </a:extLst>
          </p:cNvPr>
          <p:cNvSpPr>
            <a:spLocks noGrp="1"/>
          </p:cNvSpPr>
          <p:nvPr>
            <p:ph idx="1"/>
          </p:nvPr>
        </p:nvSpPr>
        <p:spPr/>
        <p:txBody>
          <a:bodyPr vert="horz" lIns="91440" tIns="45720" rIns="91440" bIns="45720" rtlCol="0" anchor="t">
            <a:normAutofit fontScale="92500" lnSpcReduction="10000"/>
          </a:bodyPr>
          <a:lstStyle/>
          <a:p>
            <a:pPr marL="342900" indent="-342900">
              <a:buChar char="•"/>
            </a:pPr>
            <a:r>
              <a:rPr lang="en-US" dirty="0"/>
              <a:t>Fully Customized Classification head after Sequence Encoding of Transformer.</a:t>
            </a:r>
          </a:p>
          <a:p>
            <a:pPr marL="342900" indent="-342900">
              <a:buChar char="•"/>
            </a:pPr>
            <a:r>
              <a:rPr lang="en-US" dirty="0"/>
              <a:t>Modify Code for extracting Best Parameter from </a:t>
            </a:r>
            <a:r>
              <a:rPr lang="en-US" dirty="0" err="1"/>
              <a:t>Kfold</a:t>
            </a:r>
            <a:r>
              <a:rPr lang="en-US" dirty="0"/>
              <a:t> and train model with full data.</a:t>
            </a:r>
          </a:p>
          <a:p>
            <a:pPr marL="342900" indent="-342900">
              <a:buChar char="•"/>
            </a:pPr>
            <a:r>
              <a:rPr lang="en-US" dirty="0"/>
              <a:t>API endpoint for Model finetuning, with train file upload functionality.</a:t>
            </a:r>
          </a:p>
          <a:p>
            <a:pPr marL="342900" indent="-342900">
              <a:buChar char="•"/>
            </a:pPr>
            <a:r>
              <a:rPr lang="en-US" dirty="0"/>
              <a:t>Custom/different loss for different use cases.</a:t>
            </a:r>
          </a:p>
          <a:p>
            <a:pPr marL="342900" indent="-342900">
              <a:buChar char="•"/>
            </a:pPr>
            <a:r>
              <a:rPr lang="en-US" dirty="0"/>
              <a:t>Handle for unbalance dataset -</a:t>
            </a:r>
          </a:p>
          <a:p>
            <a:pPr marL="571500" lvl="1" indent="-342900">
              <a:buFont typeface="Courier New" panose="020B0604020202020204" pitchFamily="34" charset="0"/>
              <a:buChar char="o"/>
            </a:pPr>
            <a:r>
              <a:rPr lang="en-US" dirty="0"/>
              <a:t>Up sample minority class.</a:t>
            </a:r>
          </a:p>
          <a:p>
            <a:pPr marL="571500" lvl="1" indent="-342900">
              <a:buFont typeface="Courier New" panose="020B0604020202020204" pitchFamily="34" charset="0"/>
              <a:buChar char="o"/>
            </a:pPr>
            <a:r>
              <a:rPr lang="en-US" dirty="0"/>
              <a:t>Down sample majority class</a:t>
            </a:r>
          </a:p>
          <a:p>
            <a:pPr marL="342900" indent="-342900">
              <a:buFont typeface="Arial" panose="020B0604020202020204" pitchFamily="34" charset="0"/>
              <a:buChar char="•"/>
            </a:pPr>
            <a:r>
              <a:rPr lang="en-US" dirty="0"/>
              <a:t>….</a:t>
            </a:r>
          </a:p>
        </p:txBody>
      </p:sp>
    </p:spTree>
    <p:extLst>
      <p:ext uri="{BB962C8B-B14F-4D97-AF65-F5344CB8AC3E}">
        <p14:creationId xmlns:p14="http://schemas.microsoft.com/office/powerpoint/2010/main" val="39415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568CD8-8D71-EDCC-025C-FC12E3BA549E}"/>
              </a:ext>
            </a:extLst>
          </p:cNvPr>
          <p:cNvSpPr>
            <a:spLocks noGrp="1"/>
          </p:cNvSpPr>
          <p:nvPr>
            <p:ph type="title"/>
          </p:nvPr>
        </p:nvSpPr>
        <p:spPr>
          <a:xfrm>
            <a:off x="761801" y="296712"/>
            <a:ext cx="9906199" cy="1157242"/>
          </a:xfrm>
        </p:spPr>
        <p:txBody>
          <a:bodyPr>
            <a:normAutofit/>
          </a:bodyPr>
          <a:lstStyle/>
          <a:p>
            <a:pPr algn="ctr">
              <a:lnSpc>
                <a:spcPct val="90000"/>
              </a:lnSpc>
            </a:pPr>
            <a:r>
              <a:rPr lang="en-US" sz="3700" dirty="0">
                <a:ea typeface="+mj-lt"/>
                <a:cs typeface="+mj-lt"/>
              </a:rPr>
              <a:t>Introduction and Key Points</a:t>
            </a:r>
            <a:endParaRPr lang="en-US" sz="3700" dirty="0"/>
          </a:p>
        </p:txBody>
      </p:sp>
      <p:cxnSp>
        <p:nvCxnSpPr>
          <p:cNvPr id="16" name="Straight Connector 15">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2">
            <a:extLst>
              <a:ext uri="{FF2B5EF4-FFF2-40B4-BE49-F238E27FC236}">
                <a16:creationId xmlns:a16="http://schemas.microsoft.com/office/drawing/2014/main" id="{81161093-77BF-EE06-59CB-E62FE2ADB673}"/>
              </a:ext>
            </a:extLst>
          </p:cNvPr>
          <p:cNvGraphicFramePr>
            <a:graphicFrameLocks noGrp="1"/>
          </p:cNvGraphicFramePr>
          <p:nvPr>
            <p:ph idx="1"/>
            <p:extLst>
              <p:ext uri="{D42A27DB-BD31-4B8C-83A1-F6EECF244321}">
                <p14:modId xmlns:p14="http://schemas.microsoft.com/office/powerpoint/2010/main" val="736992124"/>
              </p:ext>
            </p:extLst>
          </p:nvPr>
        </p:nvGraphicFramePr>
        <p:xfrm>
          <a:off x="762000" y="1929788"/>
          <a:ext cx="9906000" cy="4082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1472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34E6-9BD2-2C55-E185-3C7D2F0C72E2}"/>
              </a:ext>
            </a:extLst>
          </p:cNvPr>
          <p:cNvSpPr>
            <a:spLocks noGrp="1"/>
          </p:cNvSpPr>
          <p:nvPr>
            <p:ph type="title"/>
          </p:nvPr>
        </p:nvSpPr>
        <p:spPr/>
        <p:txBody>
          <a:bodyPr/>
          <a:lstStyle/>
          <a:p>
            <a:r>
              <a:rPr lang="en-US" dirty="0"/>
              <a:t>Possible Usage in Business logic</a:t>
            </a:r>
          </a:p>
        </p:txBody>
      </p:sp>
      <p:sp>
        <p:nvSpPr>
          <p:cNvPr id="3" name="Content Placeholder 2">
            <a:extLst>
              <a:ext uri="{FF2B5EF4-FFF2-40B4-BE49-F238E27FC236}">
                <a16:creationId xmlns:a16="http://schemas.microsoft.com/office/drawing/2014/main" id="{98325B62-E048-C95A-8192-84B1F5C2E166}"/>
              </a:ext>
            </a:extLst>
          </p:cNvPr>
          <p:cNvSpPr>
            <a:spLocks noGrp="1"/>
          </p:cNvSpPr>
          <p:nvPr>
            <p:ph idx="1"/>
          </p:nvPr>
        </p:nvSpPr>
        <p:spPr/>
        <p:txBody>
          <a:bodyPr vert="horz" lIns="91440" tIns="45720" rIns="91440" bIns="45720" rtlCol="0" anchor="t">
            <a:normAutofit fontScale="85000" lnSpcReduction="10000"/>
          </a:bodyPr>
          <a:lstStyle/>
          <a:p>
            <a:r>
              <a:rPr lang="en-US" b="1" dirty="0">
                <a:latin typeface="Figtree"/>
                <a:ea typeface="Figtree"/>
                <a:cs typeface="Figtree"/>
              </a:rPr>
              <a:t>Personalization: </a:t>
            </a:r>
            <a:endParaRPr lang="en-US" b="1">
              <a:latin typeface="Bierstadt"/>
              <a:ea typeface="Figtree"/>
              <a:cs typeface="Figtree"/>
            </a:endParaRPr>
          </a:p>
          <a:p>
            <a:pPr lvl="1"/>
            <a:r>
              <a:rPr lang="en-US" dirty="0">
                <a:latin typeface="Figtree"/>
                <a:ea typeface="Figtree"/>
                <a:cs typeface="Figtree"/>
              </a:rPr>
              <a:t>DHL Express can use machine learning and AI to personalize customer experiences based on their feedback and interactions with the company. By combining hate speech classification with other personalization models, such as recommendation engines or customer segmentation, DHL Express can create more tailored and relevant experiences for each customer, while also ensuring that all interactions are respectful and appropriate.</a:t>
            </a:r>
          </a:p>
          <a:p>
            <a:r>
              <a:rPr lang="en-US" b="1" dirty="0">
                <a:ea typeface="+mn-lt"/>
                <a:cs typeface="+mn-lt"/>
              </a:rPr>
              <a:t>Predictive Analytics: </a:t>
            </a:r>
          </a:p>
          <a:p>
            <a:pPr lvl="1"/>
            <a:r>
              <a:rPr lang="en-US" dirty="0">
                <a:ea typeface="+mn-lt"/>
                <a:cs typeface="+mn-lt"/>
              </a:rPr>
              <a:t>DHL Express can use predictive analytics to identify customers who are at risk of becoming dissatisfied or churned based on their feedback and interactions with the company. By combining hate speech classification with other predictive models, such as customer lifetime value or churn prediction, DHL Express can proactively reach out to at-risk customers and take steps to address their concerns before they become major issues.</a:t>
            </a:r>
            <a:endParaRPr lang="en-US"/>
          </a:p>
          <a:p>
            <a:pPr lvl="1"/>
            <a:endParaRPr lang="en-US" dirty="0">
              <a:latin typeface="Figtree"/>
            </a:endParaRPr>
          </a:p>
        </p:txBody>
      </p:sp>
    </p:spTree>
    <p:extLst>
      <p:ext uri="{BB962C8B-B14F-4D97-AF65-F5344CB8AC3E}">
        <p14:creationId xmlns:p14="http://schemas.microsoft.com/office/powerpoint/2010/main" val="4034968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8" name="Slide Background">
            <a:extLst>
              <a:ext uri="{FF2B5EF4-FFF2-40B4-BE49-F238E27FC236}">
                <a16:creationId xmlns:a16="http://schemas.microsoft.com/office/drawing/2014/main" id="{56927B1C-2055-4F66-A747-7DB82B79E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9" name="Rectangle 28">
            <a:extLst>
              <a:ext uri="{FF2B5EF4-FFF2-40B4-BE49-F238E27FC236}">
                <a16:creationId xmlns:a16="http://schemas.microsoft.com/office/drawing/2014/main" id="{BA92B251-4A53-4024-BFEB-4894511C7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69106" cy="6858000"/>
          </a:xfrm>
          <a:prstGeom prst="rect">
            <a:avLst/>
          </a:prstGeom>
          <a:ln>
            <a:noFill/>
          </a:ln>
          <a:effectLst>
            <a:outerShdw blurRad="381000" dist="2540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D2E4F6-E77A-F781-08B2-AA622DCCF170}"/>
              </a:ext>
            </a:extLst>
          </p:cNvPr>
          <p:cNvSpPr>
            <a:spLocks noGrp="1"/>
          </p:cNvSpPr>
          <p:nvPr>
            <p:ph type="title"/>
          </p:nvPr>
        </p:nvSpPr>
        <p:spPr>
          <a:xfrm>
            <a:off x="760607" y="1537935"/>
            <a:ext cx="4582492" cy="1891064"/>
          </a:xfrm>
        </p:spPr>
        <p:txBody>
          <a:bodyPr vert="horz" lIns="91440" tIns="45720" rIns="91440" bIns="45720" rtlCol="0" anchor="b">
            <a:normAutofit/>
          </a:bodyPr>
          <a:lstStyle/>
          <a:p>
            <a:r>
              <a:rPr lang="en-US" sz="4800"/>
              <a:t>Thankyou</a:t>
            </a:r>
          </a:p>
        </p:txBody>
      </p:sp>
      <p:cxnSp>
        <p:nvCxnSpPr>
          <p:cNvPr id="31" name="Straight Connector 30">
            <a:extLst>
              <a:ext uri="{FF2B5EF4-FFF2-40B4-BE49-F238E27FC236}">
                <a16:creationId xmlns:a16="http://schemas.microsoft.com/office/drawing/2014/main" id="{48A448B8-5E47-4A21-B872-FCB55ADBF2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847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52B219-5F36-6937-47A1-6BBA66ED66F4}"/>
              </a:ext>
            </a:extLst>
          </p:cNvPr>
          <p:cNvSpPr>
            <a:spLocks noGrp="1"/>
          </p:cNvSpPr>
          <p:nvPr>
            <p:ph type="title"/>
          </p:nvPr>
        </p:nvSpPr>
        <p:spPr>
          <a:xfrm>
            <a:off x="761801" y="296712"/>
            <a:ext cx="9906199" cy="1157242"/>
          </a:xfrm>
        </p:spPr>
        <p:txBody>
          <a:bodyPr>
            <a:normAutofit/>
          </a:bodyPr>
          <a:lstStyle/>
          <a:p>
            <a:pPr algn="ctr"/>
            <a:r>
              <a:rPr lang="en-US" dirty="0">
                <a:ea typeface="+mj-lt"/>
                <a:cs typeface="+mj-lt"/>
              </a:rPr>
              <a:t>Problem and Impact</a:t>
            </a:r>
            <a:endParaRPr lang="en-US"/>
          </a:p>
        </p:txBody>
      </p:sp>
      <p:cxnSp>
        <p:nvCxnSpPr>
          <p:cNvPr id="31" name="Straight Connector 30">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DBD4E83-A8FC-BE51-9606-80BDD658A774}"/>
              </a:ext>
            </a:extLst>
          </p:cNvPr>
          <p:cNvGraphicFramePr>
            <a:graphicFrameLocks noGrp="1"/>
          </p:cNvGraphicFramePr>
          <p:nvPr>
            <p:ph idx="1"/>
            <p:extLst>
              <p:ext uri="{D42A27DB-BD31-4B8C-83A1-F6EECF244321}">
                <p14:modId xmlns:p14="http://schemas.microsoft.com/office/powerpoint/2010/main" val="3104669553"/>
              </p:ext>
            </p:extLst>
          </p:nvPr>
        </p:nvGraphicFramePr>
        <p:xfrm>
          <a:off x="762000" y="1929788"/>
          <a:ext cx="9906000" cy="4082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65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B2FDCF-4A6A-5246-398A-CA183E2865B1}"/>
              </a:ext>
            </a:extLst>
          </p:cNvPr>
          <p:cNvSpPr>
            <a:spLocks noGrp="1"/>
          </p:cNvSpPr>
          <p:nvPr>
            <p:ph type="title"/>
          </p:nvPr>
        </p:nvSpPr>
        <p:spPr>
          <a:xfrm>
            <a:off x="761801" y="296712"/>
            <a:ext cx="9906199" cy="1157242"/>
          </a:xfrm>
        </p:spPr>
        <p:txBody>
          <a:bodyPr>
            <a:normAutofit/>
          </a:bodyPr>
          <a:lstStyle/>
          <a:p>
            <a:pPr algn="ctr"/>
            <a:r>
              <a:rPr lang="en-US" sz="4100">
                <a:ea typeface="+mj-lt"/>
                <a:cs typeface="+mj-lt"/>
              </a:rPr>
              <a:t>NLP Techniques for Hate Speech Detection</a:t>
            </a:r>
          </a:p>
        </p:txBody>
      </p:sp>
      <p:cxnSp>
        <p:nvCxnSpPr>
          <p:cNvPr id="39" name="Straight Connector 38">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5E3BC3A-B77A-B9C3-6A75-D8C8B582861F}"/>
              </a:ext>
            </a:extLst>
          </p:cNvPr>
          <p:cNvGraphicFramePr>
            <a:graphicFrameLocks noGrp="1"/>
          </p:cNvGraphicFramePr>
          <p:nvPr>
            <p:ph idx="1"/>
            <p:extLst>
              <p:ext uri="{D42A27DB-BD31-4B8C-83A1-F6EECF244321}">
                <p14:modId xmlns:p14="http://schemas.microsoft.com/office/powerpoint/2010/main" val="1052760371"/>
              </p:ext>
            </p:extLst>
          </p:nvPr>
        </p:nvGraphicFramePr>
        <p:xfrm>
          <a:off x="762000" y="1929788"/>
          <a:ext cx="10349024" cy="4164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545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D819-3113-7475-B365-CBC78B5BA2BA}"/>
              </a:ext>
            </a:extLst>
          </p:cNvPr>
          <p:cNvSpPr>
            <a:spLocks noGrp="1"/>
          </p:cNvSpPr>
          <p:nvPr>
            <p:ph type="title"/>
          </p:nvPr>
        </p:nvSpPr>
        <p:spPr/>
        <p:txBody>
          <a:bodyPr/>
          <a:lstStyle/>
          <a:p>
            <a:r>
              <a:rPr lang="en-US" dirty="0">
                <a:ea typeface="+mj-lt"/>
                <a:cs typeface="+mj-lt"/>
              </a:rPr>
              <a:t>Applications</a:t>
            </a:r>
            <a:endParaRPr lang="en-US" dirty="0"/>
          </a:p>
        </p:txBody>
      </p:sp>
      <p:sp>
        <p:nvSpPr>
          <p:cNvPr id="3" name="Content Placeholder 2">
            <a:extLst>
              <a:ext uri="{FF2B5EF4-FFF2-40B4-BE49-F238E27FC236}">
                <a16:creationId xmlns:a16="http://schemas.microsoft.com/office/drawing/2014/main" id="{D0156605-6D5D-0927-69E8-E5DEA33CF02F}"/>
              </a:ext>
            </a:extLst>
          </p:cNvPr>
          <p:cNvSpPr>
            <a:spLocks noGrp="1"/>
          </p:cNvSpPr>
          <p:nvPr>
            <p:ph idx="1"/>
          </p:nvPr>
        </p:nvSpPr>
        <p:spPr/>
        <p:txBody>
          <a:bodyPr vert="horz" lIns="91440" tIns="45720" rIns="91440" bIns="45720" rtlCol="0" anchor="t">
            <a:normAutofit fontScale="85000" lnSpcReduction="20000"/>
          </a:bodyPr>
          <a:lstStyle/>
          <a:p>
            <a:pPr marL="285750" indent="-285750">
              <a:buFont typeface="Arial"/>
              <a:buChar char="•"/>
            </a:pPr>
            <a:r>
              <a:rPr lang="en-US" dirty="0">
                <a:ea typeface="+mn-lt"/>
                <a:cs typeface="+mn-lt"/>
              </a:rPr>
              <a:t>NLP techniques for hate speech detection have been applied in various real-world scenarios, demonstrating their potential for addressing online hate speech.</a:t>
            </a:r>
            <a:endParaRPr lang="en-US" dirty="0"/>
          </a:p>
          <a:p>
            <a:pPr marL="285750" indent="-285750">
              <a:buFont typeface="Arial"/>
              <a:buChar char="•"/>
            </a:pPr>
            <a:r>
              <a:rPr lang="en-US" dirty="0">
                <a:ea typeface="+mn-lt"/>
                <a:cs typeface="+mn-lt"/>
              </a:rPr>
              <a:t>Some case studies and applications include:</a:t>
            </a:r>
            <a:endParaRPr lang="en-US" dirty="0"/>
          </a:p>
          <a:p>
            <a:pPr marL="571500" lvl="1" indent="-342900">
              <a:buFont typeface="Courier New"/>
              <a:buChar char="o"/>
            </a:pPr>
            <a:r>
              <a:rPr lang="en-US" b="1" dirty="0">
                <a:ea typeface="+mn-lt"/>
                <a:cs typeface="+mn-lt"/>
              </a:rPr>
              <a:t>Moderating comments on social media platforms:</a:t>
            </a:r>
            <a:r>
              <a:rPr lang="en-US" dirty="0">
                <a:ea typeface="+mn-lt"/>
                <a:cs typeface="+mn-lt"/>
              </a:rPr>
              <a:t> NLP models can be employed to automatically detect and flag potentially harmful content, enabling platforms to maintain a safer environment for their users.</a:t>
            </a:r>
            <a:endParaRPr lang="en-US" dirty="0"/>
          </a:p>
          <a:p>
            <a:pPr marL="571500" lvl="1" indent="-342900">
              <a:buFont typeface="Courier New"/>
              <a:buChar char="o"/>
            </a:pPr>
            <a:r>
              <a:rPr lang="en-US" b="1" dirty="0">
                <a:ea typeface="+mn-lt"/>
                <a:cs typeface="+mn-lt"/>
              </a:rPr>
              <a:t>Identifying hate speech in code-mixed languages:</a:t>
            </a:r>
            <a:r>
              <a:rPr lang="en-US" dirty="0">
                <a:ea typeface="+mn-lt"/>
                <a:cs typeface="+mn-lt"/>
              </a:rPr>
              <a:t> Techniques such as transfer learning and multilingual models can be used to detect hate speech in languages where resources are limited, or no annotated data is available.</a:t>
            </a:r>
            <a:endParaRPr lang="en-US" dirty="0"/>
          </a:p>
          <a:p>
            <a:pPr marL="571500" lvl="1" indent="-342900">
              <a:buFont typeface="Courier New"/>
              <a:buChar char="o"/>
            </a:pPr>
            <a:r>
              <a:rPr lang="en-US" b="1" dirty="0">
                <a:ea typeface="+mn-lt"/>
                <a:cs typeface="+mn-lt"/>
              </a:rPr>
              <a:t>Analyzing the impact of counter-speech initiatives</a:t>
            </a:r>
            <a:r>
              <a:rPr lang="en-US" dirty="0">
                <a:ea typeface="+mn-lt"/>
                <a:cs typeface="+mn-lt"/>
              </a:rPr>
              <a:t>: NLP can be used to study the effectiveness of counter-speech strategies and assess their potential for reducing the prevalence of online hate speech.</a:t>
            </a:r>
            <a:endParaRPr lang="en-US" dirty="0"/>
          </a:p>
          <a:p>
            <a:endParaRPr lang="en-US" dirty="0"/>
          </a:p>
        </p:txBody>
      </p:sp>
    </p:spTree>
    <p:extLst>
      <p:ext uri="{BB962C8B-B14F-4D97-AF65-F5344CB8AC3E}">
        <p14:creationId xmlns:p14="http://schemas.microsoft.com/office/powerpoint/2010/main" val="250004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39DEF503-AFED-40B5-99E5-87975B0D7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nt">
            <a:extLst>
              <a:ext uri="{FF2B5EF4-FFF2-40B4-BE49-F238E27FC236}">
                <a16:creationId xmlns:a16="http://schemas.microsoft.com/office/drawing/2014/main" id="{B38BFBE2-9AD8-4542-8FAC-02614711B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8A8629BE-0179-4699-B176-6397C0043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3" cy="3657602"/>
          </a:xfrm>
          <a:prstGeom prst="rect">
            <a:avLst/>
          </a:prstGeom>
          <a:ln>
            <a:noFill/>
          </a:ln>
          <a:effectLst>
            <a:outerShdw blurRad="228600" dist="1524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AEFC8D-CC88-DDE5-C43E-EBB1DEDA16CF}"/>
              </a:ext>
            </a:extLst>
          </p:cNvPr>
          <p:cNvSpPr>
            <a:spLocks noGrp="1"/>
          </p:cNvSpPr>
          <p:nvPr>
            <p:ph type="ctrTitle"/>
          </p:nvPr>
        </p:nvSpPr>
        <p:spPr>
          <a:xfrm>
            <a:off x="761802" y="738334"/>
            <a:ext cx="9296597" cy="2561984"/>
          </a:xfrm>
        </p:spPr>
        <p:txBody>
          <a:bodyPr>
            <a:normAutofit/>
          </a:bodyPr>
          <a:lstStyle/>
          <a:p>
            <a:r>
              <a:rPr lang="en-US"/>
              <a:t>Let's Dive in more details about current technology landscape to handle hate speech</a:t>
            </a:r>
          </a:p>
        </p:txBody>
      </p:sp>
      <p:sp>
        <p:nvSpPr>
          <p:cNvPr id="3" name="Subtitle 2">
            <a:extLst>
              <a:ext uri="{FF2B5EF4-FFF2-40B4-BE49-F238E27FC236}">
                <a16:creationId xmlns:a16="http://schemas.microsoft.com/office/drawing/2014/main" id="{2A1FD4DC-7DBD-DA6A-6D3F-AE9F9A441F20}"/>
              </a:ext>
            </a:extLst>
          </p:cNvPr>
          <p:cNvSpPr>
            <a:spLocks noGrp="1"/>
          </p:cNvSpPr>
          <p:nvPr>
            <p:ph type="subTitle" idx="1"/>
          </p:nvPr>
        </p:nvSpPr>
        <p:spPr>
          <a:xfrm>
            <a:off x="761803" y="3960115"/>
            <a:ext cx="9296596" cy="2067936"/>
          </a:xfrm>
        </p:spPr>
        <p:txBody>
          <a:bodyPr>
            <a:normAutofit/>
          </a:bodyPr>
          <a:lstStyle/>
          <a:p>
            <a:r>
              <a:rPr lang="en-US" dirty="0"/>
              <a:t>Techniques used in Market.</a:t>
            </a:r>
            <a:endParaRPr lang="en-US"/>
          </a:p>
        </p:txBody>
      </p:sp>
      <p:cxnSp>
        <p:nvCxnSpPr>
          <p:cNvPr id="23" name="Straight Connector 22">
            <a:extLst>
              <a:ext uri="{FF2B5EF4-FFF2-40B4-BE49-F238E27FC236}">
                <a16:creationId xmlns:a16="http://schemas.microsoft.com/office/drawing/2014/main" id="{2E5D4690-002A-4B9A-A715-6B47306217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1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C7DC0-439E-7124-4A91-E58B46815A70}"/>
              </a:ext>
            </a:extLst>
          </p:cNvPr>
          <p:cNvSpPr>
            <a:spLocks noGrp="1"/>
          </p:cNvSpPr>
          <p:nvPr>
            <p:ph type="title"/>
          </p:nvPr>
        </p:nvSpPr>
        <p:spPr>
          <a:xfrm>
            <a:off x="761802" y="858982"/>
            <a:ext cx="3451060" cy="5152933"/>
          </a:xfrm>
        </p:spPr>
        <p:txBody>
          <a:bodyPr>
            <a:normAutofit/>
          </a:bodyPr>
          <a:lstStyle/>
          <a:p>
            <a:pPr algn="ctr"/>
            <a:r>
              <a:rPr lang="en-US" sz="4100" dirty="0">
                <a:ea typeface="+mj-lt"/>
                <a:cs typeface="+mj-lt"/>
              </a:rPr>
              <a:t>Text Classification using Machine Learning Algorithms</a:t>
            </a:r>
            <a:endParaRPr lang="en-US" sz="4100" dirty="0"/>
          </a:p>
        </p:txBody>
      </p:sp>
      <p:sp useBgFill="1">
        <p:nvSpPr>
          <p:cNvPr id="11" name="Rectangle 1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29E929E-BF41-1D68-FD8D-11ACD5E992B9}"/>
              </a:ext>
            </a:extLst>
          </p:cNvPr>
          <p:cNvGraphicFramePr>
            <a:graphicFrameLocks noGrp="1"/>
          </p:cNvGraphicFramePr>
          <p:nvPr>
            <p:ph idx="1"/>
            <p:extLst>
              <p:ext uri="{D42A27DB-BD31-4B8C-83A1-F6EECF244321}">
                <p14:modId xmlns:p14="http://schemas.microsoft.com/office/powerpoint/2010/main" val="1644008628"/>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624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09E69-9453-B7D7-6AAB-F35972F254A6}"/>
              </a:ext>
            </a:extLst>
          </p:cNvPr>
          <p:cNvSpPr>
            <a:spLocks noGrp="1"/>
          </p:cNvSpPr>
          <p:nvPr>
            <p:ph type="title"/>
          </p:nvPr>
        </p:nvSpPr>
        <p:spPr>
          <a:xfrm>
            <a:off x="761802" y="858982"/>
            <a:ext cx="3451060" cy="5152933"/>
          </a:xfrm>
        </p:spPr>
        <p:txBody>
          <a:bodyPr>
            <a:normAutofit/>
          </a:bodyPr>
          <a:lstStyle/>
          <a:p>
            <a:pPr algn="ctr"/>
            <a:r>
              <a:rPr lang="en-US" dirty="0">
                <a:ea typeface="+mj-lt"/>
                <a:cs typeface="+mj-lt"/>
              </a:rPr>
              <a:t>Word Embeddings for Representing Text Data</a:t>
            </a:r>
            <a:endParaRPr lang="en-US" dirty="0"/>
          </a:p>
        </p:txBody>
      </p:sp>
      <p:sp useBgFill="1">
        <p:nvSpPr>
          <p:cNvPr id="11" name="Rectangle 1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CF8EAC5-EB24-B4CB-6612-90188A13574E}"/>
              </a:ext>
            </a:extLst>
          </p:cNvPr>
          <p:cNvGraphicFramePr>
            <a:graphicFrameLocks noGrp="1"/>
          </p:cNvGraphicFramePr>
          <p:nvPr>
            <p:ph idx="1"/>
            <p:extLst>
              <p:ext uri="{D42A27DB-BD31-4B8C-83A1-F6EECF244321}">
                <p14:modId xmlns:p14="http://schemas.microsoft.com/office/powerpoint/2010/main" val="2746583827"/>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567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D2B59-7B6E-967F-71FE-88002B7FB32E}"/>
              </a:ext>
            </a:extLst>
          </p:cNvPr>
          <p:cNvSpPr>
            <a:spLocks noGrp="1"/>
          </p:cNvSpPr>
          <p:nvPr>
            <p:ph type="title"/>
          </p:nvPr>
        </p:nvSpPr>
        <p:spPr>
          <a:xfrm>
            <a:off x="761802" y="858982"/>
            <a:ext cx="3451060" cy="5152933"/>
          </a:xfrm>
        </p:spPr>
        <p:txBody>
          <a:bodyPr>
            <a:normAutofit/>
          </a:bodyPr>
          <a:lstStyle/>
          <a:p>
            <a:pPr algn="ctr"/>
            <a:r>
              <a:rPr lang="en-US" dirty="0">
                <a:ea typeface="+mj-lt"/>
                <a:cs typeface="+mj-lt"/>
              </a:rPr>
              <a:t>Contextual Embeddings using Transformer-based Models</a:t>
            </a:r>
            <a:endParaRPr lang="en-US" dirty="0"/>
          </a:p>
        </p:txBody>
      </p:sp>
      <p:sp useBgFill="1">
        <p:nvSpPr>
          <p:cNvPr id="11" name="Rectangle 1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9D7BDF8-1C6A-E0B5-5959-488DC22C96FB}"/>
              </a:ext>
            </a:extLst>
          </p:cNvPr>
          <p:cNvGraphicFramePr>
            <a:graphicFrameLocks noGrp="1"/>
          </p:cNvGraphicFramePr>
          <p:nvPr>
            <p:ph idx="1"/>
            <p:extLst>
              <p:ext uri="{D42A27DB-BD31-4B8C-83A1-F6EECF244321}">
                <p14:modId xmlns:p14="http://schemas.microsoft.com/office/powerpoint/2010/main" val="1366044456"/>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1381305"/>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23A3C"/>
      </a:dk2>
      <a:lt2>
        <a:srgbClr val="E2E8E8"/>
      </a:lt2>
      <a:accent1>
        <a:srgbClr val="E0827D"/>
      </a:accent1>
      <a:accent2>
        <a:srgbClr val="D79458"/>
      </a:accent2>
      <a:accent3>
        <a:srgbClr val="AFA661"/>
      </a:accent3>
      <a:accent4>
        <a:srgbClr val="90AD4D"/>
      </a:accent4>
      <a:accent5>
        <a:srgbClr val="75B45D"/>
      </a:accent5>
      <a:accent6>
        <a:srgbClr val="51B75F"/>
      </a:accent6>
      <a:hlink>
        <a:srgbClr val="578D90"/>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12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BevelVTI</vt:lpstr>
      <vt:lpstr>Hate Speech analysis for DHL express</vt:lpstr>
      <vt:lpstr>Introduction and Key Points</vt:lpstr>
      <vt:lpstr>Problem and Impact</vt:lpstr>
      <vt:lpstr>NLP Techniques for Hate Speech Detection</vt:lpstr>
      <vt:lpstr>Applications</vt:lpstr>
      <vt:lpstr>Let's Dive in more details about current technology landscape to handle hate speech</vt:lpstr>
      <vt:lpstr>Text Classification using Machine Learning Algorithms</vt:lpstr>
      <vt:lpstr>Word Embeddings for Representing Text Data</vt:lpstr>
      <vt:lpstr>Contextual Embeddings using Transformer-based Models</vt:lpstr>
      <vt:lpstr>Adversarial Techniques for Data Augmentation and Model Robustness</vt:lpstr>
      <vt:lpstr>Neural Models for Hate Speech Detection</vt:lpstr>
      <vt:lpstr>Dig Deeper into our Implementation</vt:lpstr>
      <vt:lpstr>Our Setup</vt:lpstr>
      <vt:lpstr>At Core of our Models lies...</vt:lpstr>
      <vt:lpstr>Attention Is All You Need!</vt:lpstr>
      <vt:lpstr>What is BERT? Bidirectional Encoder Representations from Transformers !!</vt:lpstr>
      <vt:lpstr>What is DistilBERT: A Compact Transformer Model</vt:lpstr>
      <vt:lpstr>Experimentation Result</vt:lpstr>
      <vt:lpstr>Future pending work(backlog)..</vt:lpstr>
      <vt:lpstr>Possible Usage in Business logic</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660</cp:revision>
  <dcterms:created xsi:type="dcterms:W3CDTF">2024-04-20T05:07:37Z</dcterms:created>
  <dcterms:modified xsi:type="dcterms:W3CDTF">2024-04-21T04:45:34Z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bf19a95-ee19-4fb3-98a3-10fae769437f_Enabled">
    <vt:lpwstr>true</vt:lpwstr>
  </property>
  <property fmtid="{D5CDD505-2E9C-101B-9397-08002B2CF9AE}" pid="3" name="MSIP_Label_8bf19a95-ee19-4fb3-98a3-10fae769437f_SetDate">
    <vt:lpwstr>2024-04-20T05:07:42Z</vt:lpwstr>
  </property>
  <property fmtid="{D5CDD505-2E9C-101B-9397-08002B2CF9AE}" pid="4" name="MSIP_Label_8bf19a95-ee19-4fb3-98a3-10fae769437f_Method">
    <vt:lpwstr>Standard</vt:lpwstr>
  </property>
  <property fmtid="{D5CDD505-2E9C-101B-9397-08002B2CF9AE}" pid="5" name="MSIP_Label_8bf19a95-ee19-4fb3-98a3-10fae769437f_Name">
    <vt:lpwstr>Confidential</vt:lpwstr>
  </property>
  <property fmtid="{D5CDD505-2E9C-101B-9397-08002B2CF9AE}" pid="6" name="MSIP_Label_8bf19a95-ee19-4fb3-98a3-10fae769437f_SiteId">
    <vt:lpwstr>9dae36f4-0de6-4a4e-a718-3dc11e509f38</vt:lpwstr>
  </property>
  <property fmtid="{D5CDD505-2E9C-101B-9397-08002B2CF9AE}" pid="7" name="MSIP_Label_8bf19a95-ee19-4fb3-98a3-10fae769437f_ActionId">
    <vt:lpwstr>4ab09eb0-7078-44b9-94dd-7ad1bb6aff97</vt:lpwstr>
  </property>
  <property fmtid="{D5CDD505-2E9C-101B-9397-08002B2CF9AE}" pid="8" name="MSIP_Label_8bf19a95-ee19-4fb3-98a3-10fae769437f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Information Classification: CONFIDENTIAL (sensitive business information, the level of protection is dictated by legal agreements)</vt:lpwstr>
  </property>
</Properties>
</file>