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17"/>
  </p:notesMasterIdLst>
  <p:sldIdLst>
    <p:sldId id="256" r:id="rId2"/>
    <p:sldId id="257" r:id="rId3"/>
    <p:sldId id="259" r:id="rId4"/>
    <p:sldId id="258" r:id="rId5"/>
    <p:sldId id="260" r:id="rId6"/>
    <p:sldId id="270" r:id="rId7"/>
    <p:sldId id="271" r:id="rId8"/>
    <p:sldId id="272" r:id="rId9"/>
    <p:sldId id="273" r:id="rId10"/>
    <p:sldId id="274" r:id="rId11"/>
    <p:sldId id="275" r:id="rId12"/>
    <p:sldId id="264" r:id="rId13"/>
    <p:sldId id="265" r:id="rId14"/>
    <p:sldId id="268" r:id="rId15"/>
    <p:sldId id="269" r:id="rId16"/>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452" y="3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990A1D-3BFB-429D-8FAB-F6E2874F18D5}" type="datetimeFigureOut">
              <a:rPr lang="en-IN" smtClean="0"/>
              <a:pPr/>
              <a:t>15-4-25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755691-1A5F-421F-BA7D-7B8BE347ACB4}" type="slidenum">
              <a:rPr lang="en-IN" smtClean="0"/>
              <a:pPr/>
              <a:t>‹#›</a:t>
            </a:fld>
            <a:endParaRPr lang="en-IN"/>
          </a:p>
        </p:txBody>
      </p:sp>
    </p:spTree>
    <p:extLst>
      <p:ext uri="{BB962C8B-B14F-4D97-AF65-F5344CB8AC3E}">
        <p14:creationId xmlns:p14="http://schemas.microsoft.com/office/powerpoint/2010/main" val="2061004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BD08050B-B76E-4317-84C3-54818903D078}" type="datetime1">
              <a:rPr lang="en-IN" smtClean="0"/>
              <a:pPr/>
              <a:t>15-4-25</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en-IN" smtClean="0"/>
              <a:t>TE &lt;Class&gt;</a:t>
            </a:r>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8B6C2354-2165-45A8-8C10-36D2E0F89CEA}"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965F32E-BF90-4668-8592-130D483AC2AF}" type="datetime1">
              <a:rPr lang="en-IN" smtClean="0"/>
              <a:pPr/>
              <a:t>15-4-25</a:t>
            </a:fld>
            <a:endParaRPr lang="en-IN"/>
          </a:p>
        </p:txBody>
      </p:sp>
      <p:sp>
        <p:nvSpPr>
          <p:cNvPr id="5" name="Footer Placeholder 4"/>
          <p:cNvSpPr>
            <a:spLocks noGrp="1"/>
          </p:cNvSpPr>
          <p:nvPr>
            <p:ph type="ftr" sz="quarter" idx="11"/>
          </p:nvPr>
        </p:nvSpPr>
        <p:spPr/>
        <p:txBody>
          <a:bodyPr/>
          <a:lstStyle/>
          <a:p>
            <a:r>
              <a:rPr lang="en-IN" smtClean="0"/>
              <a:t>TE &lt;Class&gt;</a:t>
            </a:r>
            <a:endParaRPr lang="en-IN"/>
          </a:p>
        </p:txBody>
      </p:sp>
      <p:sp>
        <p:nvSpPr>
          <p:cNvPr id="6" name="Slide Number Placeholder 5"/>
          <p:cNvSpPr>
            <a:spLocks noGrp="1"/>
          </p:cNvSpPr>
          <p:nvPr>
            <p:ph type="sldNum" sz="quarter" idx="12"/>
          </p:nvPr>
        </p:nvSpPr>
        <p:spPr/>
        <p:txBody>
          <a:bodyPr/>
          <a:lstStyle/>
          <a:p>
            <a:fld id="{8B6C2354-2165-45A8-8C10-36D2E0F89CEA}"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D02DFB9-CEBB-4345-B731-1A8429723D72}" type="datetime1">
              <a:rPr lang="en-IN" smtClean="0"/>
              <a:pPr/>
              <a:t>15-4-25</a:t>
            </a:fld>
            <a:endParaRPr lang="en-IN"/>
          </a:p>
        </p:txBody>
      </p:sp>
      <p:sp>
        <p:nvSpPr>
          <p:cNvPr id="5" name="Footer Placeholder 4"/>
          <p:cNvSpPr>
            <a:spLocks noGrp="1"/>
          </p:cNvSpPr>
          <p:nvPr>
            <p:ph type="ftr" sz="quarter" idx="11"/>
          </p:nvPr>
        </p:nvSpPr>
        <p:spPr/>
        <p:txBody>
          <a:bodyPr/>
          <a:lstStyle/>
          <a:p>
            <a:r>
              <a:rPr lang="en-IN" smtClean="0"/>
              <a:t>TE &lt;Class&gt;</a:t>
            </a:r>
            <a:endParaRPr lang="en-IN"/>
          </a:p>
        </p:txBody>
      </p:sp>
      <p:sp>
        <p:nvSpPr>
          <p:cNvPr id="6" name="Slide Number Placeholder 5"/>
          <p:cNvSpPr>
            <a:spLocks noGrp="1"/>
          </p:cNvSpPr>
          <p:nvPr>
            <p:ph type="sldNum" sz="quarter" idx="12"/>
          </p:nvPr>
        </p:nvSpPr>
        <p:spPr/>
        <p:txBody>
          <a:bodyPr/>
          <a:lstStyle/>
          <a:p>
            <a:fld id="{8B6C2354-2165-45A8-8C10-36D2E0F89CEA}"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7674083B-1E38-49C4-99F7-48CE4C3FBFAB}" type="datetime1">
              <a:rPr lang="en-IN" smtClean="0"/>
              <a:pPr/>
              <a:t>15-4-25</a:t>
            </a:fld>
            <a:endParaRPr lang="en-IN"/>
          </a:p>
        </p:txBody>
      </p:sp>
      <p:sp>
        <p:nvSpPr>
          <p:cNvPr id="9" name="Slide Number Placeholder 8"/>
          <p:cNvSpPr>
            <a:spLocks noGrp="1"/>
          </p:cNvSpPr>
          <p:nvPr>
            <p:ph type="sldNum" sz="quarter" idx="15"/>
          </p:nvPr>
        </p:nvSpPr>
        <p:spPr/>
        <p:txBody>
          <a:bodyPr rtlCol="0"/>
          <a:lstStyle/>
          <a:p>
            <a:fld id="{8B6C2354-2165-45A8-8C10-36D2E0F89CEA}" type="slidenum">
              <a:rPr lang="en-IN" smtClean="0"/>
              <a:pPr/>
              <a:t>‹#›</a:t>
            </a:fld>
            <a:endParaRPr lang="en-IN"/>
          </a:p>
        </p:txBody>
      </p:sp>
      <p:sp>
        <p:nvSpPr>
          <p:cNvPr id="10" name="Footer Placeholder 9"/>
          <p:cNvSpPr>
            <a:spLocks noGrp="1"/>
          </p:cNvSpPr>
          <p:nvPr>
            <p:ph type="ftr" sz="quarter" idx="16"/>
          </p:nvPr>
        </p:nvSpPr>
        <p:spPr/>
        <p:txBody>
          <a:bodyPr rtlCol="0"/>
          <a:lstStyle/>
          <a:p>
            <a:r>
              <a:rPr lang="en-IN" smtClean="0"/>
              <a:t>TE &lt;Class&gt;</a:t>
            </a:r>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30E72A0F-B031-4EFC-81C4-351589013D47}" type="datetime1">
              <a:rPr lang="en-IN" smtClean="0"/>
              <a:pPr/>
              <a:t>15-4-25</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IN" smtClean="0"/>
              <a:t>TE &lt;Class&gt;</a:t>
            </a:r>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8B6C2354-2165-45A8-8C10-36D2E0F89CEA}"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CB0A414-AFE0-4B6D-81E4-9F07340409F3}" type="datetime1">
              <a:rPr lang="en-IN" smtClean="0"/>
              <a:pPr/>
              <a:t>15-4-25</a:t>
            </a:fld>
            <a:endParaRPr lang="en-IN"/>
          </a:p>
        </p:txBody>
      </p:sp>
      <p:sp>
        <p:nvSpPr>
          <p:cNvPr id="6" name="Footer Placeholder 5"/>
          <p:cNvSpPr>
            <a:spLocks noGrp="1"/>
          </p:cNvSpPr>
          <p:nvPr>
            <p:ph type="ftr" sz="quarter" idx="11"/>
          </p:nvPr>
        </p:nvSpPr>
        <p:spPr/>
        <p:txBody>
          <a:bodyPr/>
          <a:lstStyle/>
          <a:p>
            <a:r>
              <a:rPr lang="en-IN" smtClean="0"/>
              <a:t>TE &lt;Class&gt;</a:t>
            </a:r>
            <a:endParaRPr lang="en-IN"/>
          </a:p>
        </p:txBody>
      </p:sp>
      <p:sp>
        <p:nvSpPr>
          <p:cNvPr id="7" name="Slide Number Placeholder 6"/>
          <p:cNvSpPr>
            <a:spLocks noGrp="1"/>
          </p:cNvSpPr>
          <p:nvPr>
            <p:ph type="sldNum" sz="quarter" idx="12"/>
          </p:nvPr>
        </p:nvSpPr>
        <p:spPr/>
        <p:txBody>
          <a:bodyPr/>
          <a:lstStyle/>
          <a:p>
            <a:fld id="{8B6C2354-2165-45A8-8C10-36D2E0F89CEA}" type="slidenum">
              <a:rPr lang="en-IN" smtClean="0"/>
              <a:pPr/>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BC0FE794-B376-4CEE-9516-17C8F82FD97B}" type="datetime1">
              <a:rPr lang="en-IN" smtClean="0"/>
              <a:pPr/>
              <a:t>15-4-25</a:t>
            </a:fld>
            <a:endParaRPr lang="en-IN"/>
          </a:p>
        </p:txBody>
      </p:sp>
      <p:sp>
        <p:nvSpPr>
          <p:cNvPr id="8" name="Footer Placeholder 7"/>
          <p:cNvSpPr>
            <a:spLocks noGrp="1"/>
          </p:cNvSpPr>
          <p:nvPr>
            <p:ph type="ftr" sz="quarter" idx="11"/>
          </p:nvPr>
        </p:nvSpPr>
        <p:spPr/>
        <p:txBody>
          <a:bodyPr/>
          <a:lstStyle/>
          <a:p>
            <a:r>
              <a:rPr lang="en-IN" smtClean="0"/>
              <a:t>TE &lt;Class&gt;</a:t>
            </a:r>
            <a:endParaRPr lang="en-IN"/>
          </a:p>
        </p:txBody>
      </p:sp>
      <p:sp>
        <p:nvSpPr>
          <p:cNvPr id="9" name="Slide Number Placeholder 8"/>
          <p:cNvSpPr>
            <a:spLocks noGrp="1"/>
          </p:cNvSpPr>
          <p:nvPr>
            <p:ph type="sldNum" sz="quarter" idx="12"/>
          </p:nvPr>
        </p:nvSpPr>
        <p:spPr/>
        <p:txBody>
          <a:bodyPr/>
          <a:lstStyle/>
          <a:p>
            <a:fld id="{8B6C2354-2165-45A8-8C10-36D2E0F89CEA}" type="slidenum">
              <a:rPr lang="en-IN" smtClean="0"/>
              <a:pPr/>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404ECB00-9448-40F6-8362-A95229BD74FE}" type="datetime1">
              <a:rPr lang="en-IN" smtClean="0"/>
              <a:pPr/>
              <a:t>15-4-25</a:t>
            </a:fld>
            <a:endParaRPr lang="en-IN"/>
          </a:p>
        </p:txBody>
      </p:sp>
      <p:sp>
        <p:nvSpPr>
          <p:cNvPr id="7" name="Slide Number Placeholder 6"/>
          <p:cNvSpPr>
            <a:spLocks noGrp="1"/>
          </p:cNvSpPr>
          <p:nvPr>
            <p:ph type="sldNum" sz="quarter" idx="11"/>
          </p:nvPr>
        </p:nvSpPr>
        <p:spPr/>
        <p:txBody>
          <a:bodyPr rtlCol="0"/>
          <a:lstStyle/>
          <a:p>
            <a:fld id="{8B6C2354-2165-45A8-8C10-36D2E0F89CEA}" type="slidenum">
              <a:rPr lang="en-IN" smtClean="0"/>
              <a:pPr/>
              <a:t>‹#›</a:t>
            </a:fld>
            <a:endParaRPr lang="en-IN"/>
          </a:p>
        </p:txBody>
      </p:sp>
      <p:sp>
        <p:nvSpPr>
          <p:cNvPr id="8" name="Footer Placeholder 7"/>
          <p:cNvSpPr>
            <a:spLocks noGrp="1"/>
          </p:cNvSpPr>
          <p:nvPr>
            <p:ph type="ftr" sz="quarter" idx="12"/>
          </p:nvPr>
        </p:nvSpPr>
        <p:spPr/>
        <p:txBody>
          <a:bodyPr rtlCol="0"/>
          <a:lstStyle/>
          <a:p>
            <a:r>
              <a:rPr lang="en-IN" smtClean="0"/>
              <a:t>TE &lt;Class&gt;</a:t>
            </a:r>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FD581C-CB8E-4B17-8D6F-0D6B0EEC405C}" type="datetime1">
              <a:rPr lang="en-IN" smtClean="0"/>
              <a:pPr/>
              <a:t>15-4-25</a:t>
            </a:fld>
            <a:endParaRPr lang="en-IN"/>
          </a:p>
        </p:txBody>
      </p:sp>
      <p:sp>
        <p:nvSpPr>
          <p:cNvPr id="3" name="Footer Placeholder 2"/>
          <p:cNvSpPr>
            <a:spLocks noGrp="1"/>
          </p:cNvSpPr>
          <p:nvPr>
            <p:ph type="ftr" sz="quarter" idx="11"/>
          </p:nvPr>
        </p:nvSpPr>
        <p:spPr/>
        <p:txBody>
          <a:bodyPr/>
          <a:lstStyle/>
          <a:p>
            <a:r>
              <a:rPr lang="en-IN" smtClean="0"/>
              <a:t>TE &lt;Class&gt;</a:t>
            </a:r>
            <a:endParaRPr lang="en-IN"/>
          </a:p>
        </p:txBody>
      </p:sp>
      <p:sp>
        <p:nvSpPr>
          <p:cNvPr id="4" name="Slide Number Placeholder 3"/>
          <p:cNvSpPr>
            <a:spLocks noGrp="1"/>
          </p:cNvSpPr>
          <p:nvPr>
            <p:ph type="sldNum" sz="quarter" idx="12"/>
          </p:nvPr>
        </p:nvSpPr>
        <p:spPr/>
        <p:txBody>
          <a:bodyPr/>
          <a:lstStyle/>
          <a:p>
            <a:fld id="{8B6C2354-2165-45A8-8C10-36D2E0F89CE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0D0E187F-F26D-473D-AD78-CD292715EAF8}" type="datetime1">
              <a:rPr lang="en-IN" smtClean="0"/>
              <a:pPr/>
              <a:t>15-4-25</a:t>
            </a:fld>
            <a:endParaRPr lang="en-IN"/>
          </a:p>
        </p:txBody>
      </p:sp>
      <p:sp>
        <p:nvSpPr>
          <p:cNvPr id="22" name="Slide Number Placeholder 21"/>
          <p:cNvSpPr>
            <a:spLocks noGrp="1"/>
          </p:cNvSpPr>
          <p:nvPr>
            <p:ph type="sldNum" sz="quarter" idx="15"/>
          </p:nvPr>
        </p:nvSpPr>
        <p:spPr/>
        <p:txBody>
          <a:bodyPr rtlCol="0"/>
          <a:lstStyle/>
          <a:p>
            <a:fld id="{8B6C2354-2165-45A8-8C10-36D2E0F89CEA}" type="slidenum">
              <a:rPr lang="en-IN" smtClean="0"/>
              <a:pPr/>
              <a:t>‹#›</a:t>
            </a:fld>
            <a:endParaRPr lang="en-IN"/>
          </a:p>
        </p:txBody>
      </p:sp>
      <p:sp>
        <p:nvSpPr>
          <p:cNvPr id="23" name="Footer Placeholder 22"/>
          <p:cNvSpPr>
            <a:spLocks noGrp="1"/>
          </p:cNvSpPr>
          <p:nvPr>
            <p:ph type="ftr" sz="quarter" idx="16"/>
          </p:nvPr>
        </p:nvSpPr>
        <p:spPr/>
        <p:txBody>
          <a:bodyPr rtlCol="0"/>
          <a:lstStyle/>
          <a:p>
            <a:r>
              <a:rPr lang="en-IN" smtClean="0"/>
              <a:t>TE &lt;Class&gt;</a:t>
            </a:r>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CAB591EB-9463-4A4A-B919-24175CAE0048}" type="datetime1">
              <a:rPr lang="en-IN" smtClean="0"/>
              <a:pPr/>
              <a:t>15-4-25</a:t>
            </a:fld>
            <a:endParaRPr lang="en-IN"/>
          </a:p>
        </p:txBody>
      </p:sp>
      <p:sp>
        <p:nvSpPr>
          <p:cNvPr id="18" name="Slide Number Placeholder 17"/>
          <p:cNvSpPr>
            <a:spLocks noGrp="1"/>
          </p:cNvSpPr>
          <p:nvPr>
            <p:ph type="sldNum" sz="quarter" idx="11"/>
          </p:nvPr>
        </p:nvSpPr>
        <p:spPr/>
        <p:txBody>
          <a:bodyPr rtlCol="0"/>
          <a:lstStyle/>
          <a:p>
            <a:fld id="{8B6C2354-2165-45A8-8C10-36D2E0F89CEA}" type="slidenum">
              <a:rPr lang="en-IN" smtClean="0"/>
              <a:pPr/>
              <a:t>‹#›</a:t>
            </a:fld>
            <a:endParaRPr lang="en-IN"/>
          </a:p>
        </p:txBody>
      </p:sp>
      <p:sp>
        <p:nvSpPr>
          <p:cNvPr id="21" name="Footer Placeholder 20"/>
          <p:cNvSpPr>
            <a:spLocks noGrp="1"/>
          </p:cNvSpPr>
          <p:nvPr>
            <p:ph type="ftr" sz="quarter" idx="12"/>
          </p:nvPr>
        </p:nvSpPr>
        <p:spPr/>
        <p:txBody>
          <a:bodyPr rtlCol="0"/>
          <a:lstStyle/>
          <a:p>
            <a:r>
              <a:rPr lang="en-IN" smtClean="0"/>
              <a:t>TE &lt;Class&gt;</a:t>
            </a:r>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5DA2426-60CC-4F6B-A1A0-13641339C825}" type="datetime1">
              <a:rPr lang="en-IN" smtClean="0"/>
              <a:pPr/>
              <a:t>15-4-25</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n-IN" smtClean="0"/>
              <a:t>TE &lt;Class&gt;</a:t>
            </a:r>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8B6C2354-2165-45A8-8C10-36D2E0F89CEA}"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libjournals.mtsu.edu/index.php/jfee/article/download/1490/1069/4101" TargetMode="External"/><Relationship Id="rId2" Type="http://schemas.openxmlformats.org/officeDocument/2006/relationships/hyperlink" Target="https://www.researchgate.net/publication/235598499_RFIDBased_Students_Attendance_Management_System" TargetMode="External"/><Relationship Id="rId1" Type="http://schemas.openxmlformats.org/officeDocument/2006/relationships/slideLayout" Target="../slideLayouts/slideLayout2.xml"/><Relationship Id="rId5" Type="http://schemas.openxmlformats.org/officeDocument/2006/relationships/hyperlink" Target="https://www.tescaglobal.com/" TargetMode="External"/><Relationship Id="rId4" Type="http://schemas.openxmlformats.org/officeDocument/2006/relationships/hyperlink" Target="https://arxiv.org/abs/2308.02591"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09720" y="397407"/>
            <a:ext cx="7191436" cy="836736"/>
          </a:xfrm>
        </p:spPr>
        <p:txBody>
          <a:bodyPr>
            <a:normAutofit fontScale="90000"/>
          </a:bodyPr>
          <a:lstStyle/>
          <a:p>
            <a:pPr algn="ctr"/>
            <a:r>
              <a:rPr lang="en-US" sz="2000" b="1" dirty="0" smtClean="0">
                <a:solidFill>
                  <a:srgbClr val="FF0000"/>
                </a:solidFill>
              </a:rPr>
              <a:t>SCTR’s Pune Institute of Computer Technology, Pune</a:t>
            </a:r>
            <a:r>
              <a:rPr lang="en-US" sz="4000" b="1" dirty="0" smtClean="0">
                <a:solidFill>
                  <a:srgbClr val="FF0000"/>
                </a:solidFill>
              </a:rPr>
              <a:t/>
            </a:r>
            <a:br>
              <a:rPr lang="en-US" sz="4000" b="1" dirty="0" smtClean="0">
                <a:solidFill>
                  <a:srgbClr val="FF0000"/>
                </a:solidFill>
              </a:rPr>
            </a:br>
            <a:r>
              <a:rPr lang="en-US" sz="2200" b="1" dirty="0" smtClean="0"/>
              <a:t>electronics and Telecommunication engineering</a:t>
            </a:r>
            <a:endParaRPr lang="en-IN" b="1" dirty="0"/>
          </a:p>
        </p:txBody>
      </p:sp>
      <p:sp>
        <p:nvSpPr>
          <p:cNvPr id="3" name="Subtitle 2"/>
          <p:cNvSpPr>
            <a:spLocks noGrp="1"/>
          </p:cNvSpPr>
          <p:nvPr>
            <p:ph type="subTitle" idx="1"/>
          </p:nvPr>
        </p:nvSpPr>
        <p:spPr>
          <a:xfrm>
            <a:off x="2063370" y="4839869"/>
            <a:ext cx="6400800" cy="1752600"/>
          </a:xfrm>
        </p:spPr>
        <p:txBody>
          <a:bodyPr>
            <a:normAutofit/>
          </a:bodyPr>
          <a:lstStyle/>
          <a:p>
            <a:pPr lvl="2" algn="l"/>
            <a:r>
              <a:rPr lang="en-US" sz="2000" b="1" dirty="0" smtClean="0">
                <a:solidFill>
                  <a:schemeClr val="tx1"/>
                </a:solidFill>
              </a:rPr>
              <a:t>By:</a:t>
            </a:r>
          </a:p>
          <a:p>
            <a:pPr lvl="2" algn="l"/>
            <a:r>
              <a:rPr lang="en-US" sz="2000" b="1" dirty="0" smtClean="0">
                <a:solidFill>
                  <a:schemeClr val="tx1"/>
                </a:solidFill>
              </a:rPr>
              <a:t>1) Vedant Narawadkar	(32151)</a:t>
            </a:r>
          </a:p>
          <a:p>
            <a:pPr lvl="2" algn="l"/>
            <a:r>
              <a:rPr lang="en-US" sz="2000" b="1" dirty="0" smtClean="0">
                <a:solidFill>
                  <a:schemeClr val="tx1"/>
                </a:solidFill>
              </a:rPr>
              <a:t>2) Nikhil </a:t>
            </a:r>
            <a:r>
              <a:rPr lang="en-US" sz="2000" b="1" dirty="0" err="1" smtClean="0">
                <a:solidFill>
                  <a:schemeClr val="tx1"/>
                </a:solidFill>
              </a:rPr>
              <a:t>Mahamuni</a:t>
            </a:r>
            <a:r>
              <a:rPr lang="en-US" sz="2000" b="1" dirty="0" smtClean="0">
                <a:solidFill>
                  <a:schemeClr val="tx1"/>
                </a:solidFill>
              </a:rPr>
              <a:t>		(32152)</a:t>
            </a:r>
            <a:endParaRPr lang="en-US" sz="2000" b="1" dirty="0"/>
          </a:p>
          <a:p>
            <a:pPr lvl="2" algn="l"/>
            <a:r>
              <a:rPr lang="en-US" sz="2000" b="1" dirty="0" smtClean="0">
                <a:solidFill>
                  <a:schemeClr val="tx1"/>
                </a:solidFill>
              </a:rPr>
              <a:t>3) </a:t>
            </a:r>
            <a:r>
              <a:rPr lang="en-US" sz="2000" b="1" dirty="0" err="1" smtClean="0"/>
              <a:t>Saurav</a:t>
            </a:r>
            <a:r>
              <a:rPr lang="en-US" sz="2000" b="1" dirty="0" smtClean="0"/>
              <a:t> Kumar		(32165)</a:t>
            </a:r>
            <a:endParaRPr lang="en-IN" sz="2000" b="1" dirty="0">
              <a:solidFill>
                <a:schemeClr val="tx1"/>
              </a:solidFill>
            </a:endParaRPr>
          </a:p>
        </p:txBody>
      </p:sp>
      <p:sp>
        <p:nvSpPr>
          <p:cNvPr id="4" name="TextBox 3"/>
          <p:cNvSpPr txBox="1"/>
          <p:nvPr/>
        </p:nvSpPr>
        <p:spPr>
          <a:xfrm>
            <a:off x="1805933" y="1921407"/>
            <a:ext cx="6915675" cy="1077218"/>
          </a:xfrm>
          <a:prstGeom prst="rect">
            <a:avLst/>
          </a:prstGeom>
          <a:noFill/>
        </p:spPr>
        <p:txBody>
          <a:bodyPr wrap="none" rtlCol="0">
            <a:spAutoFit/>
          </a:bodyPr>
          <a:lstStyle/>
          <a:p>
            <a:pPr algn="ctr"/>
            <a:r>
              <a:rPr lang="en-US" sz="3200" b="1" dirty="0" smtClean="0"/>
              <a:t>“</a:t>
            </a:r>
            <a:r>
              <a:rPr lang="en-US" sz="3200" b="1" dirty="0" err="1" smtClean="0"/>
              <a:t>SmartTrack</a:t>
            </a:r>
            <a:r>
              <a:rPr lang="en-US" sz="3200" b="1" dirty="0" smtClean="0"/>
              <a:t> – </a:t>
            </a:r>
          </a:p>
          <a:p>
            <a:pPr algn="ctr"/>
            <a:r>
              <a:rPr lang="en-US" sz="3200" b="1" dirty="0" smtClean="0"/>
              <a:t>Efficient </a:t>
            </a:r>
            <a:r>
              <a:rPr lang="en-US" sz="3200" b="1" dirty="0" err="1" smtClean="0"/>
              <a:t>Attendence</a:t>
            </a:r>
            <a:r>
              <a:rPr lang="en-US" sz="3200" b="1" dirty="0" smtClean="0"/>
              <a:t> Solutions”</a:t>
            </a:r>
            <a:endParaRPr lang="en-IN" sz="3200" b="1" dirty="0"/>
          </a:p>
        </p:txBody>
      </p:sp>
      <p:sp>
        <p:nvSpPr>
          <p:cNvPr id="5" name="Subtitle 2"/>
          <p:cNvSpPr txBox="1">
            <a:spLocks/>
          </p:cNvSpPr>
          <p:nvPr/>
        </p:nvSpPr>
        <p:spPr>
          <a:xfrm>
            <a:off x="2063370" y="3685889"/>
            <a:ext cx="6400800" cy="466716"/>
          </a:xfrm>
          <a:prstGeom prst="rect">
            <a:avLst/>
          </a:prstGeom>
        </p:spPr>
        <p:txBody>
          <a:bodyPr vert="horz">
            <a:normAutofit fontScale="92500" lnSpcReduction="10000"/>
          </a:bodyPr>
          <a:lstStyle/>
          <a:p>
            <a:pPr marL="0" marR="0" lvl="0" indent="0" algn="ctr" defTabSz="914400" rtl="0" eaLnBrk="1" fontAlgn="auto" latinLnBrk="0" hangingPunct="1">
              <a:lnSpc>
                <a:spcPct val="100000"/>
              </a:lnSpc>
              <a:spcBef>
                <a:spcPts val="600"/>
              </a:spcBef>
              <a:spcAft>
                <a:spcPts val="0"/>
              </a:spcAft>
              <a:buClr>
                <a:schemeClr val="accent1"/>
              </a:buClr>
              <a:buSzPct val="70000"/>
              <a:buFont typeface="Wingdings"/>
              <a:buNone/>
              <a:tabLst/>
              <a:defRPr/>
            </a:pPr>
            <a:r>
              <a:rPr kumimoji="0" lang="en-US" sz="2800" b="1" i="0" u="none" strike="noStrike" kern="1200" cap="none" spc="0" normalizeH="0" baseline="0" noProof="0" dirty="0" smtClean="0">
                <a:ln>
                  <a:noFill/>
                </a:ln>
                <a:solidFill>
                  <a:schemeClr val="tx1"/>
                </a:solidFill>
                <a:effectLst/>
                <a:uLnTx/>
                <a:uFillTx/>
                <a:latin typeface="+mn-lt"/>
                <a:ea typeface="+mn-ea"/>
                <a:cs typeface="+mn-cs"/>
              </a:rPr>
              <a:t>Guide:  Ms. </a:t>
            </a:r>
            <a:r>
              <a:rPr lang="en-US" sz="2800" b="1" dirty="0" smtClean="0"/>
              <a:t>P. B. </a:t>
            </a:r>
            <a:r>
              <a:rPr lang="en-US" sz="2800" b="1" dirty="0" err="1" smtClean="0"/>
              <a:t>Tathe</a:t>
            </a:r>
            <a:endParaRPr kumimoji="0" lang="en-IN" sz="2600" b="0" i="0" u="none" strike="noStrike" kern="1200" cap="none" spc="0" normalizeH="0" baseline="0" noProof="0" dirty="0">
              <a:ln>
                <a:noFill/>
              </a:ln>
              <a:solidFill>
                <a:schemeClr val="tx1"/>
              </a:solidFill>
              <a:effectLst/>
              <a:uLnTx/>
              <a:uFillTx/>
              <a:latin typeface="+mn-lt"/>
              <a:ea typeface="+mn-ea"/>
              <a:cs typeface="+mn-cs"/>
            </a:endParaRPr>
          </a:p>
        </p:txBody>
      </p:sp>
      <p:pic>
        <p:nvPicPr>
          <p:cNvPr id="7" name="Picture 6" descr="pict_logo.jpg"/>
          <p:cNvPicPr>
            <a:picLocks noChangeAspect="1"/>
          </p:cNvPicPr>
          <p:nvPr/>
        </p:nvPicPr>
        <p:blipFill>
          <a:blip r:embed="rId2"/>
          <a:stretch>
            <a:fillRect/>
          </a:stretch>
        </p:blipFill>
        <p:spPr>
          <a:xfrm>
            <a:off x="285720" y="116632"/>
            <a:ext cx="1524000" cy="1524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307480"/>
            <a:ext cx="7467600" cy="838414"/>
          </a:xfrm>
        </p:spPr>
        <p:txBody>
          <a:bodyPr>
            <a:noAutofit/>
          </a:bodyPr>
          <a:lstStyle/>
          <a:p>
            <a:pPr algn="ctr"/>
            <a:r>
              <a:rPr lang="en-US" sz="3600" dirty="0" smtClean="0">
                <a:solidFill>
                  <a:srgbClr val="FF0000"/>
                </a:solidFill>
              </a:rPr>
              <a:t>Project photos</a:t>
            </a:r>
            <a:endParaRPr lang="en-IN" sz="3600" dirty="0">
              <a:solidFill>
                <a:srgbClr val="FF0000"/>
              </a:solidFill>
            </a:endParaRPr>
          </a:p>
        </p:txBody>
      </p:sp>
      <p:sp>
        <p:nvSpPr>
          <p:cNvPr id="5" name="Slide Number Placeholder 4"/>
          <p:cNvSpPr>
            <a:spLocks noGrp="1"/>
          </p:cNvSpPr>
          <p:nvPr>
            <p:ph type="sldNum" sz="quarter" idx="15"/>
          </p:nvPr>
        </p:nvSpPr>
        <p:spPr/>
        <p:txBody>
          <a:bodyPr/>
          <a:lstStyle/>
          <a:p>
            <a:fld id="{8B6C2354-2165-45A8-8C10-36D2E0F89CEA}" type="slidenum">
              <a:rPr lang="en-IN" smtClean="0"/>
              <a:pPr/>
              <a:t>10</a:t>
            </a:fld>
            <a:endParaRPr lang="en-IN"/>
          </a:p>
        </p:txBody>
      </p:sp>
      <p:sp>
        <p:nvSpPr>
          <p:cNvPr id="9" name="Date Placeholder 3"/>
          <p:cNvSpPr txBox="1">
            <a:spLocks/>
          </p:cNvSpPr>
          <p:nvPr/>
        </p:nvSpPr>
        <p:spPr>
          <a:xfrm>
            <a:off x="179512" y="6473952"/>
            <a:ext cx="1008112" cy="384048"/>
          </a:xfrm>
          <a:prstGeom prst="rect">
            <a:avLst/>
          </a:prstGeom>
        </p:spPr>
        <p:txBody>
          <a:bodyPr vert="horz" rtlCol="0" anchor="ctr" anchorCtr="0"/>
          <a:lstStyle>
            <a:defPPr>
              <a:defRPr lang="en-US"/>
            </a:defPPr>
            <a:lvl1pPr marL="0" algn="r" defTabSz="914400" rtl="0" eaLnBrk="1" latinLnBrk="0" hangingPunct="1">
              <a:defRPr kumimoji="0"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74083B-1E38-49C4-99F7-48CE4C3FBFAB}" type="datetime1">
              <a:rPr lang="en-IN" smtClean="0"/>
              <a:pPr/>
              <a:t>15-4-25</a:t>
            </a:fld>
            <a:endParaRPr lang="en-IN" dirty="0"/>
          </a:p>
        </p:txBody>
      </p:sp>
      <p:pic>
        <p:nvPicPr>
          <p:cNvPr id="8" name="Picture 7"/>
          <p:cNvPicPr/>
          <p:nvPr/>
        </p:nvPicPr>
        <p:blipFill>
          <a:blip r:embed="rId2"/>
          <a:stretch>
            <a:fillRect/>
          </a:stretch>
        </p:blipFill>
        <p:spPr>
          <a:xfrm>
            <a:off x="792975" y="1584633"/>
            <a:ext cx="4959644" cy="2225289"/>
          </a:xfrm>
          <a:prstGeom prst="rect">
            <a:avLst/>
          </a:prstGeom>
        </p:spPr>
      </p:pic>
      <p:pic>
        <p:nvPicPr>
          <p:cNvPr id="10" name="Picture 9"/>
          <p:cNvPicPr/>
          <p:nvPr/>
        </p:nvPicPr>
        <p:blipFill>
          <a:blip r:embed="rId3"/>
          <a:stretch>
            <a:fillRect/>
          </a:stretch>
        </p:blipFill>
        <p:spPr>
          <a:xfrm>
            <a:off x="2776604" y="3423712"/>
            <a:ext cx="5374564" cy="2570942"/>
          </a:xfrm>
          <a:prstGeom prst="rect">
            <a:avLst/>
          </a:prstGeom>
        </p:spPr>
      </p:pic>
    </p:spTree>
    <p:extLst>
      <p:ext uri="{BB962C8B-B14F-4D97-AF65-F5344CB8AC3E}">
        <p14:creationId xmlns:p14="http://schemas.microsoft.com/office/powerpoint/2010/main" val="19000243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307480"/>
            <a:ext cx="7467600" cy="838414"/>
          </a:xfrm>
        </p:spPr>
        <p:txBody>
          <a:bodyPr>
            <a:noAutofit/>
          </a:bodyPr>
          <a:lstStyle/>
          <a:p>
            <a:pPr algn="ctr"/>
            <a:r>
              <a:rPr lang="en-US" sz="3600" dirty="0" smtClean="0">
                <a:solidFill>
                  <a:srgbClr val="FF0000"/>
                </a:solidFill>
              </a:rPr>
              <a:t>Project photos</a:t>
            </a:r>
            <a:endParaRPr lang="en-IN" sz="3600" dirty="0">
              <a:solidFill>
                <a:srgbClr val="FF0000"/>
              </a:solidFill>
            </a:endParaRPr>
          </a:p>
        </p:txBody>
      </p:sp>
      <p:sp>
        <p:nvSpPr>
          <p:cNvPr id="5" name="Slide Number Placeholder 4"/>
          <p:cNvSpPr>
            <a:spLocks noGrp="1"/>
          </p:cNvSpPr>
          <p:nvPr>
            <p:ph type="sldNum" sz="quarter" idx="15"/>
          </p:nvPr>
        </p:nvSpPr>
        <p:spPr/>
        <p:txBody>
          <a:bodyPr/>
          <a:lstStyle/>
          <a:p>
            <a:fld id="{8B6C2354-2165-45A8-8C10-36D2E0F89CEA}" type="slidenum">
              <a:rPr lang="en-IN" smtClean="0"/>
              <a:pPr/>
              <a:t>11</a:t>
            </a:fld>
            <a:endParaRPr lang="en-IN"/>
          </a:p>
        </p:txBody>
      </p:sp>
      <p:sp>
        <p:nvSpPr>
          <p:cNvPr id="9" name="Date Placeholder 3"/>
          <p:cNvSpPr txBox="1">
            <a:spLocks/>
          </p:cNvSpPr>
          <p:nvPr/>
        </p:nvSpPr>
        <p:spPr>
          <a:xfrm>
            <a:off x="179512" y="6473952"/>
            <a:ext cx="1008112" cy="384048"/>
          </a:xfrm>
          <a:prstGeom prst="rect">
            <a:avLst/>
          </a:prstGeom>
        </p:spPr>
        <p:txBody>
          <a:bodyPr vert="horz" rtlCol="0" anchor="ctr" anchorCtr="0"/>
          <a:lstStyle>
            <a:defPPr>
              <a:defRPr lang="en-US"/>
            </a:defPPr>
            <a:lvl1pPr marL="0" algn="r" defTabSz="914400" rtl="0" eaLnBrk="1" latinLnBrk="0" hangingPunct="1">
              <a:defRPr kumimoji="0"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74083B-1E38-49C4-99F7-48CE4C3FBFAB}" type="datetime1">
              <a:rPr lang="en-IN" smtClean="0"/>
              <a:pPr/>
              <a:t>15-4-25</a:t>
            </a:fld>
            <a:endParaRPr lang="en-IN" dirty="0"/>
          </a:p>
        </p:txBody>
      </p:sp>
      <p:pic>
        <p:nvPicPr>
          <p:cNvPr id="7" name="Picture 6"/>
          <p:cNvPicPr/>
          <p:nvPr/>
        </p:nvPicPr>
        <p:blipFill>
          <a:blip r:embed="rId2"/>
          <a:stretch>
            <a:fillRect/>
          </a:stretch>
        </p:blipFill>
        <p:spPr>
          <a:xfrm>
            <a:off x="1187624" y="2173401"/>
            <a:ext cx="6742145" cy="3273044"/>
          </a:xfrm>
          <a:prstGeom prst="rect">
            <a:avLst/>
          </a:prstGeom>
        </p:spPr>
      </p:pic>
    </p:spTree>
    <p:extLst>
      <p:ext uri="{BB962C8B-B14F-4D97-AF65-F5344CB8AC3E}">
        <p14:creationId xmlns:p14="http://schemas.microsoft.com/office/powerpoint/2010/main" val="34129026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3152"/>
            <a:ext cx="7467600" cy="969582"/>
          </a:xfrm>
        </p:spPr>
        <p:txBody>
          <a:bodyPr>
            <a:normAutofit/>
          </a:bodyPr>
          <a:lstStyle/>
          <a:p>
            <a:pPr algn="ctr"/>
            <a:r>
              <a:rPr lang="en-US" dirty="0"/>
              <a:t>R</a:t>
            </a:r>
            <a:r>
              <a:rPr lang="en-US" dirty="0" smtClean="0"/>
              <a:t>esources Required</a:t>
            </a:r>
            <a:endParaRPr lang="en-IN" dirty="0"/>
          </a:p>
        </p:txBody>
      </p:sp>
      <p:sp>
        <p:nvSpPr>
          <p:cNvPr id="3" name="Content Placeholder 2"/>
          <p:cNvSpPr>
            <a:spLocks noGrp="1"/>
          </p:cNvSpPr>
          <p:nvPr>
            <p:ph sz="quarter" idx="1"/>
          </p:nvPr>
        </p:nvSpPr>
        <p:spPr>
          <a:xfrm>
            <a:off x="457200" y="1340358"/>
            <a:ext cx="8065008" cy="5005578"/>
          </a:xfrm>
        </p:spPr>
        <p:txBody>
          <a:bodyPr>
            <a:normAutofit lnSpcReduction="10000"/>
          </a:bodyPr>
          <a:lstStyle/>
          <a:p>
            <a:pPr marL="0" indent="0">
              <a:buNone/>
            </a:pPr>
            <a:r>
              <a:rPr lang="en-US" sz="1800" b="1" dirty="0" smtClean="0"/>
              <a:t>Hardware:</a:t>
            </a:r>
          </a:p>
          <a:p>
            <a:pPr marL="0" indent="0">
              <a:buNone/>
            </a:pPr>
            <a:endParaRPr lang="en-US" sz="1500" b="1" dirty="0" smtClean="0"/>
          </a:p>
          <a:p>
            <a:pPr marL="0" indent="0">
              <a:buNone/>
            </a:pPr>
            <a:r>
              <a:rPr lang="en-US" sz="1500" b="1" dirty="0" smtClean="0"/>
              <a:t>RFID </a:t>
            </a:r>
            <a:r>
              <a:rPr lang="en-US" sz="1500" b="1" dirty="0"/>
              <a:t>Module:</a:t>
            </a:r>
            <a:endParaRPr lang="en-US" sz="1500" dirty="0"/>
          </a:p>
          <a:p>
            <a:pPr marL="365760" lvl="1" indent="0">
              <a:buNone/>
            </a:pPr>
            <a:r>
              <a:rPr lang="en-US" sz="1500" b="1" dirty="0"/>
              <a:t>RC522</a:t>
            </a:r>
            <a:r>
              <a:rPr lang="en-US" sz="1500" dirty="0"/>
              <a:t> is a popular, low-cost RFID module.</a:t>
            </a:r>
          </a:p>
          <a:p>
            <a:pPr marL="365760" lvl="1" indent="0">
              <a:buNone/>
            </a:pPr>
            <a:r>
              <a:rPr lang="en-US" sz="1500" dirty="0"/>
              <a:t>It comes with an RFID reader and supports 13.56 MHz RFID cards.</a:t>
            </a:r>
          </a:p>
          <a:p>
            <a:pPr marL="0" indent="0">
              <a:buNone/>
            </a:pPr>
            <a:endParaRPr lang="en-US" sz="1500" b="1" dirty="0" smtClean="0"/>
          </a:p>
          <a:p>
            <a:pPr marL="0" indent="0">
              <a:buNone/>
            </a:pPr>
            <a:r>
              <a:rPr lang="en-US" sz="1500" b="1" dirty="0" smtClean="0"/>
              <a:t>RFID </a:t>
            </a:r>
            <a:r>
              <a:rPr lang="en-US" sz="1500" b="1" dirty="0"/>
              <a:t>Cards:</a:t>
            </a:r>
            <a:endParaRPr lang="en-US" sz="1500" dirty="0"/>
          </a:p>
          <a:p>
            <a:pPr marL="365760" lvl="1" indent="0">
              <a:buNone/>
            </a:pPr>
            <a:r>
              <a:rPr lang="en-US" sz="1500" dirty="0" smtClean="0"/>
              <a:t>Each student (4 total) </a:t>
            </a:r>
            <a:r>
              <a:rPr lang="en-US" sz="1500" dirty="0"/>
              <a:t>will have an RFID card (cheap and reusable</a:t>
            </a:r>
            <a:r>
              <a:rPr lang="en-US" sz="1500" dirty="0" smtClean="0"/>
              <a:t>). </a:t>
            </a:r>
            <a:endParaRPr lang="en-US" sz="1500" dirty="0"/>
          </a:p>
          <a:p>
            <a:pPr marL="0" indent="0">
              <a:buNone/>
            </a:pPr>
            <a:endParaRPr lang="en-US" sz="1500" b="1" dirty="0" smtClean="0"/>
          </a:p>
          <a:p>
            <a:pPr marL="0" indent="0">
              <a:buNone/>
            </a:pPr>
            <a:r>
              <a:rPr lang="en-US" sz="1500" b="1" dirty="0" smtClean="0"/>
              <a:t>Microcontroller</a:t>
            </a:r>
            <a:r>
              <a:rPr lang="en-US" sz="1500" b="1" dirty="0"/>
              <a:t>:</a:t>
            </a:r>
            <a:endParaRPr lang="en-US" sz="1500" dirty="0"/>
          </a:p>
          <a:p>
            <a:pPr marL="365760" lvl="1" indent="0">
              <a:buNone/>
            </a:pPr>
            <a:r>
              <a:rPr lang="en-US" sz="1500" b="1" dirty="0"/>
              <a:t>ESP32</a:t>
            </a:r>
            <a:r>
              <a:rPr lang="en-US" sz="1500" dirty="0"/>
              <a:t> (preferred due to built-in Wi-Fi and Bluetooth).</a:t>
            </a:r>
          </a:p>
          <a:p>
            <a:pPr marL="0" indent="0">
              <a:buNone/>
            </a:pPr>
            <a:endParaRPr lang="en-US" sz="1500" b="1" dirty="0" smtClean="0"/>
          </a:p>
          <a:p>
            <a:pPr marL="0" indent="0">
              <a:buNone/>
            </a:pPr>
            <a:r>
              <a:rPr lang="en-US" sz="1500" b="1" dirty="0" smtClean="0"/>
              <a:t>Power </a:t>
            </a:r>
            <a:r>
              <a:rPr lang="en-US" sz="1500" b="1" dirty="0"/>
              <a:t>Supply:</a:t>
            </a:r>
            <a:endParaRPr lang="en-US" sz="1500" dirty="0"/>
          </a:p>
          <a:p>
            <a:pPr marL="365760" lvl="1" indent="0">
              <a:buNone/>
            </a:pPr>
            <a:r>
              <a:rPr lang="en-US" sz="1500" dirty="0"/>
              <a:t>USB power or a 5V adapter for </a:t>
            </a:r>
            <a:r>
              <a:rPr lang="en-US" sz="1500" dirty="0" smtClean="0"/>
              <a:t>the ESP32.</a:t>
            </a:r>
            <a:endParaRPr lang="en-US" sz="1500" dirty="0"/>
          </a:p>
          <a:p>
            <a:pPr marL="0" indent="0">
              <a:buNone/>
            </a:pPr>
            <a:endParaRPr lang="en-US" sz="1500" b="1" dirty="0" smtClean="0"/>
          </a:p>
          <a:p>
            <a:pPr marL="0" indent="0">
              <a:buNone/>
            </a:pPr>
            <a:r>
              <a:rPr lang="en-US" sz="1500" b="1" dirty="0" smtClean="0"/>
              <a:t>Cables </a:t>
            </a:r>
            <a:r>
              <a:rPr lang="en-US" sz="1500" b="1" dirty="0"/>
              <a:t>and Connectors:</a:t>
            </a:r>
            <a:endParaRPr lang="en-US" sz="1500" dirty="0"/>
          </a:p>
          <a:p>
            <a:pPr marL="365760" lvl="1" indent="0">
              <a:buNone/>
            </a:pPr>
            <a:r>
              <a:rPr lang="en-US" sz="1500" dirty="0"/>
              <a:t>Jumper wires for connections.</a:t>
            </a:r>
          </a:p>
          <a:p>
            <a:pPr marL="0" indent="0" algn="just">
              <a:buNone/>
            </a:pPr>
            <a:endParaRPr lang="en-US" sz="1500" dirty="0" smtClean="0"/>
          </a:p>
        </p:txBody>
      </p:sp>
      <p:sp>
        <p:nvSpPr>
          <p:cNvPr id="5" name="Slide Number Placeholder 4"/>
          <p:cNvSpPr>
            <a:spLocks noGrp="1"/>
          </p:cNvSpPr>
          <p:nvPr>
            <p:ph type="sldNum" sz="quarter" idx="15"/>
          </p:nvPr>
        </p:nvSpPr>
        <p:spPr/>
        <p:txBody>
          <a:bodyPr/>
          <a:lstStyle/>
          <a:p>
            <a:fld id="{8B6C2354-2165-45A8-8C10-36D2E0F89CEA}" type="slidenum">
              <a:rPr lang="en-IN" smtClean="0"/>
              <a:pPr/>
              <a:t>12</a:t>
            </a:fld>
            <a:endParaRPr lang="en-I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49490"/>
          </a:xfrm>
        </p:spPr>
        <p:txBody>
          <a:bodyPr/>
          <a:lstStyle/>
          <a:p>
            <a:pPr algn="ctr"/>
            <a:r>
              <a:rPr lang="en-US" dirty="0"/>
              <a:t>R</a:t>
            </a:r>
            <a:r>
              <a:rPr lang="en-US" dirty="0" smtClean="0"/>
              <a:t>esources Required</a:t>
            </a:r>
            <a:endParaRPr lang="en-IN" dirty="0"/>
          </a:p>
        </p:txBody>
      </p:sp>
      <p:sp>
        <p:nvSpPr>
          <p:cNvPr id="5" name="Slide Number Placeholder 4"/>
          <p:cNvSpPr>
            <a:spLocks noGrp="1"/>
          </p:cNvSpPr>
          <p:nvPr>
            <p:ph type="sldNum" sz="quarter" idx="15"/>
          </p:nvPr>
        </p:nvSpPr>
        <p:spPr/>
        <p:txBody>
          <a:bodyPr/>
          <a:lstStyle/>
          <a:p>
            <a:fld id="{8B6C2354-2165-45A8-8C10-36D2E0F89CEA}" type="slidenum">
              <a:rPr lang="en-IN" smtClean="0"/>
              <a:pPr/>
              <a:t>13</a:t>
            </a:fld>
            <a:endParaRPr lang="en-IN"/>
          </a:p>
        </p:txBody>
      </p:sp>
      <p:sp>
        <p:nvSpPr>
          <p:cNvPr id="4" name="Rectangle 1"/>
          <p:cNvSpPr>
            <a:spLocks noGrp="1" noChangeArrowheads="1"/>
          </p:cNvSpPr>
          <p:nvPr>
            <p:ph sz="quarter" idx="1"/>
          </p:nvPr>
        </p:nvSpPr>
        <p:spPr bwMode="auto">
          <a:xfrm>
            <a:off x="457200" y="1327287"/>
            <a:ext cx="804672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sz="1800" b="1" i="0" u="none" strike="noStrike" cap="none" normalizeH="0" baseline="0" dirty="0" err="1" smtClean="0">
                <a:ln>
                  <a:noFill/>
                </a:ln>
                <a:solidFill>
                  <a:schemeClr val="tx1"/>
                </a:solidFill>
                <a:effectLst/>
                <a:latin typeface="+mj-lt"/>
              </a:rPr>
              <a:t>Softwares</a:t>
            </a:r>
            <a:r>
              <a:rPr kumimoji="0" lang="en-US" sz="1800" b="1" i="0" u="none" strike="noStrike" cap="none" normalizeH="0" dirty="0" smtClean="0">
                <a:ln>
                  <a:noFill/>
                </a:ln>
                <a:solidFill>
                  <a:schemeClr val="tx1"/>
                </a:solidFill>
                <a:effectLst/>
                <a:latin typeface="+mj-lt"/>
              </a:rPr>
              <a:t> with Versions:</a:t>
            </a:r>
            <a:endParaRPr kumimoji="0" lang="en-US" sz="1800" b="1"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endParaRPr lang="en-US" sz="1400" b="1" dirty="0">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sz="1400" b="1" i="0" u="none" strike="noStrike" cap="none" normalizeH="0" baseline="0" dirty="0" err="1" smtClean="0">
                <a:ln>
                  <a:noFill/>
                </a:ln>
                <a:solidFill>
                  <a:schemeClr val="tx1"/>
                </a:solidFill>
                <a:effectLst/>
                <a:latin typeface="+mj-lt"/>
              </a:rPr>
              <a:t>Arduino</a:t>
            </a:r>
            <a:r>
              <a:rPr kumimoji="0" lang="en-US" sz="1400" b="1" i="0" u="none" strike="noStrike" cap="none" normalizeH="0" baseline="0" dirty="0" smtClean="0">
                <a:ln>
                  <a:noFill/>
                </a:ln>
                <a:solidFill>
                  <a:schemeClr val="tx1"/>
                </a:solidFill>
                <a:effectLst/>
                <a:latin typeface="+mj-lt"/>
              </a:rPr>
              <a:t> IDE (Version 1.8.19 or newer)</a:t>
            </a:r>
            <a:endParaRPr kumimoji="0" lang="en-US" sz="14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lang="en-US" sz="1400" dirty="0">
                <a:latin typeface="+mj-lt"/>
              </a:rPr>
              <a:t>	</a:t>
            </a:r>
            <a:r>
              <a:rPr kumimoji="0" lang="en-US" sz="1400" b="0" i="0" u="none" strike="noStrike" cap="none" normalizeH="0" baseline="0" dirty="0" smtClean="0">
                <a:ln>
                  <a:noFill/>
                </a:ln>
                <a:solidFill>
                  <a:schemeClr val="tx1"/>
                </a:solidFill>
                <a:effectLst/>
                <a:latin typeface="+mj-lt"/>
              </a:rPr>
              <a:t>Used for programming ESP32 microcontroller to interface with RFID module.</a:t>
            </a:r>
          </a:p>
          <a:p>
            <a:pPr marL="0" marR="0" lvl="0" indent="0" algn="l" defTabSz="914400" rtl="0" eaLnBrk="0" fontAlgn="base" latinLnBrk="0" hangingPunct="0">
              <a:lnSpc>
                <a:spcPct val="100000"/>
              </a:lnSpc>
              <a:spcBef>
                <a:spcPct val="0"/>
              </a:spcBef>
              <a:spcAft>
                <a:spcPct val="0"/>
              </a:spcAft>
              <a:buClrTx/>
              <a:buSzTx/>
              <a:buNone/>
              <a:tabLst/>
            </a:pPr>
            <a:endParaRPr kumimoji="0" lang="en-US" sz="1400" b="1"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sz="1400" b="1" i="0" u="none" strike="noStrike" cap="none" normalizeH="0" baseline="0" dirty="0" smtClean="0">
                <a:ln>
                  <a:noFill/>
                </a:ln>
                <a:solidFill>
                  <a:schemeClr val="tx1"/>
                </a:solidFill>
                <a:effectLst/>
                <a:latin typeface="+mj-lt"/>
              </a:rPr>
              <a:t>ESP32 Board Manager (Latest Version)</a:t>
            </a:r>
            <a:endParaRPr kumimoji="0" lang="en-US" sz="14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sz="1400" b="0" i="0" u="none" strike="noStrike" cap="none" normalizeH="0" baseline="0" dirty="0" smtClean="0">
                <a:ln>
                  <a:noFill/>
                </a:ln>
                <a:solidFill>
                  <a:schemeClr val="tx1"/>
                </a:solidFill>
                <a:effectLst/>
                <a:latin typeface="+mj-lt"/>
              </a:rPr>
              <a:t>	Installed in the </a:t>
            </a:r>
            <a:r>
              <a:rPr kumimoji="0" lang="en-US" sz="1400" b="0" i="0" u="none" strike="noStrike" cap="none" normalizeH="0" baseline="0" dirty="0" err="1" smtClean="0">
                <a:ln>
                  <a:noFill/>
                </a:ln>
                <a:solidFill>
                  <a:schemeClr val="tx1"/>
                </a:solidFill>
                <a:effectLst/>
                <a:latin typeface="+mj-lt"/>
              </a:rPr>
              <a:t>Arduino</a:t>
            </a:r>
            <a:r>
              <a:rPr kumimoji="0" lang="en-US" sz="1400" b="0" i="0" u="none" strike="noStrike" cap="none" normalizeH="0" baseline="0" dirty="0" smtClean="0">
                <a:ln>
                  <a:noFill/>
                </a:ln>
                <a:solidFill>
                  <a:schemeClr val="tx1"/>
                </a:solidFill>
                <a:effectLst/>
                <a:latin typeface="+mj-lt"/>
              </a:rPr>
              <a:t> IDE to enable programming and uploading code.</a:t>
            </a:r>
          </a:p>
          <a:p>
            <a:pPr marL="0" marR="0" lvl="0" indent="0" algn="l" defTabSz="914400" rtl="0" eaLnBrk="0" fontAlgn="base" latinLnBrk="0" hangingPunct="0">
              <a:lnSpc>
                <a:spcPct val="100000"/>
              </a:lnSpc>
              <a:spcBef>
                <a:spcPct val="0"/>
              </a:spcBef>
              <a:spcAft>
                <a:spcPct val="0"/>
              </a:spcAft>
              <a:buClrTx/>
              <a:buSzTx/>
              <a:buNone/>
              <a:tabLst/>
            </a:pPr>
            <a:endParaRPr kumimoji="0" lang="en-US" sz="1400" b="1"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sz="1400" b="1" i="0" u="none" strike="noStrike" cap="none" normalizeH="0" baseline="0" dirty="0" smtClean="0">
                <a:ln>
                  <a:noFill/>
                </a:ln>
                <a:solidFill>
                  <a:schemeClr val="tx1"/>
                </a:solidFill>
                <a:effectLst/>
                <a:latin typeface="+mj-lt"/>
              </a:rPr>
              <a:t>Firebase </a:t>
            </a:r>
            <a:r>
              <a:rPr kumimoji="0" lang="en-US" sz="1400" b="1" i="0" u="none" strike="noStrike" cap="none" normalizeH="0" baseline="0" dirty="0" err="1" smtClean="0">
                <a:ln>
                  <a:noFill/>
                </a:ln>
                <a:solidFill>
                  <a:schemeClr val="tx1"/>
                </a:solidFill>
                <a:effectLst/>
                <a:latin typeface="+mj-lt"/>
              </a:rPr>
              <a:t>Realtime</a:t>
            </a:r>
            <a:r>
              <a:rPr kumimoji="0" lang="en-US" sz="1400" b="1" i="0" u="none" strike="noStrike" cap="none" normalizeH="0" baseline="0" dirty="0" smtClean="0">
                <a:ln>
                  <a:noFill/>
                </a:ln>
                <a:solidFill>
                  <a:schemeClr val="tx1"/>
                </a:solidFill>
                <a:effectLst/>
                <a:latin typeface="+mj-lt"/>
              </a:rPr>
              <a:t> Database</a:t>
            </a:r>
            <a:r>
              <a:rPr kumimoji="0" lang="en-US" sz="1400" b="0" i="0" u="none" strike="noStrike" cap="none" normalizeH="0" baseline="0" dirty="0" smtClean="0">
                <a:ln>
                  <a:noFill/>
                </a:ln>
                <a:solidFill>
                  <a:schemeClr val="tx1"/>
                </a:solidFill>
                <a:effectLst/>
                <a:latin typeface="+mj-lt"/>
              </a:rPr>
              <a:t>: </a:t>
            </a:r>
          </a:p>
          <a:p>
            <a:pPr marL="0" marR="0" lvl="0" indent="0" algn="l" defTabSz="914400" rtl="0" eaLnBrk="0" fontAlgn="base" latinLnBrk="0" hangingPunct="0">
              <a:lnSpc>
                <a:spcPct val="100000"/>
              </a:lnSpc>
              <a:spcBef>
                <a:spcPct val="0"/>
              </a:spcBef>
              <a:spcAft>
                <a:spcPct val="0"/>
              </a:spcAft>
              <a:buClrTx/>
              <a:buSzTx/>
              <a:buNone/>
              <a:tabLst/>
            </a:pPr>
            <a:r>
              <a:rPr lang="en-US" sz="1400" dirty="0">
                <a:latin typeface="+mj-lt"/>
              </a:rPr>
              <a:t>	</a:t>
            </a:r>
            <a:r>
              <a:rPr kumimoji="0" lang="en-US" sz="1400" b="0" i="0" u="none" strike="noStrike" cap="none" normalizeH="0" baseline="0" dirty="0" smtClean="0">
                <a:ln>
                  <a:noFill/>
                </a:ln>
                <a:solidFill>
                  <a:schemeClr val="tx1"/>
                </a:solidFill>
                <a:effectLst/>
                <a:latin typeface="+mj-lt"/>
              </a:rPr>
              <a:t>For storing and managing attendance data.</a:t>
            </a:r>
          </a:p>
          <a:p>
            <a:pPr marL="0" marR="0" lvl="0" indent="0" algn="l" defTabSz="914400" rtl="0" eaLnBrk="0" fontAlgn="base" latinLnBrk="0" hangingPunct="0">
              <a:lnSpc>
                <a:spcPct val="100000"/>
              </a:lnSpc>
              <a:spcBef>
                <a:spcPct val="0"/>
              </a:spcBef>
              <a:spcAft>
                <a:spcPct val="0"/>
              </a:spcAft>
              <a:buClrTx/>
              <a:buSzTx/>
              <a:buNone/>
              <a:tabLst/>
            </a:pPr>
            <a:endParaRPr kumimoji="0" lang="en-US" sz="1400" b="1"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sz="1400" b="1" i="0" u="none" strike="noStrike" cap="none" normalizeH="0" baseline="0" dirty="0" smtClean="0">
                <a:ln>
                  <a:noFill/>
                </a:ln>
                <a:solidFill>
                  <a:schemeClr val="tx1"/>
                </a:solidFill>
                <a:effectLst/>
                <a:latin typeface="+mj-lt"/>
              </a:rPr>
              <a:t>Next.js (Version 13 or newer)</a:t>
            </a:r>
            <a:endParaRPr kumimoji="0" lang="en-US" sz="14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sz="1400" b="0" i="0" u="none" strike="noStrike" cap="none" normalizeH="0" baseline="0" dirty="0" smtClean="0">
                <a:ln>
                  <a:noFill/>
                </a:ln>
                <a:solidFill>
                  <a:schemeClr val="tx1"/>
                </a:solidFill>
                <a:effectLst/>
                <a:latin typeface="+mj-lt"/>
              </a:rPr>
              <a:t>	Framework for creating the web application to display attendance records.</a:t>
            </a:r>
          </a:p>
          <a:p>
            <a:pPr marL="0" marR="0" lvl="0" indent="0" algn="l" defTabSz="914400" rtl="0" eaLnBrk="0" fontAlgn="base" latinLnBrk="0" hangingPunct="0">
              <a:lnSpc>
                <a:spcPct val="100000"/>
              </a:lnSpc>
              <a:spcBef>
                <a:spcPct val="0"/>
              </a:spcBef>
              <a:spcAft>
                <a:spcPct val="0"/>
              </a:spcAft>
              <a:buClrTx/>
              <a:buSzTx/>
              <a:buNone/>
              <a:tabLst/>
            </a:pPr>
            <a:endParaRPr kumimoji="0" lang="en-US" sz="1400" b="1"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sz="1400" b="1" i="0" u="none" strike="noStrike" cap="none" normalizeH="0" baseline="0" dirty="0" smtClean="0">
                <a:ln>
                  <a:noFill/>
                </a:ln>
                <a:solidFill>
                  <a:schemeClr val="tx1"/>
                </a:solidFill>
                <a:effectLst/>
                <a:latin typeface="+mj-lt"/>
              </a:rPr>
              <a:t>Visual Studio Code (Version 1.80 or newer)</a:t>
            </a:r>
            <a:endParaRPr kumimoji="0" lang="en-US" sz="14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sz="1400" b="0" i="0" u="none" strike="noStrike" cap="none" normalizeH="0" baseline="0" dirty="0" smtClean="0">
                <a:ln>
                  <a:noFill/>
                </a:ln>
                <a:solidFill>
                  <a:schemeClr val="tx1"/>
                </a:solidFill>
                <a:effectLst/>
                <a:latin typeface="+mj-lt"/>
              </a:rPr>
              <a:t>	Code editor for developing ESP32 sketches and the web interface.</a:t>
            </a:r>
          </a:p>
          <a:p>
            <a:pPr marL="0" marR="0" lvl="0" indent="0" algn="l" defTabSz="914400" rtl="0" eaLnBrk="0" fontAlgn="base" latinLnBrk="0" hangingPunct="0">
              <a:lnSpc>
                <a:spcPct val="100000"/>
              </a:lnSpc>
              <a:spcBef>
                <a:spcPct val="0"/>
              </a:spcBef>
              <a:spcAft>
                <a:spcPct val="0"/>
              </a:spcAft>
              <a:buClrTx/>
              <a:buSzTx/>
              <a:buNone/>
              <a:tabLst/>
            </a:pPr>
            <a:endParaRPr kumimoji="0" lang="en-US" sz="1400" b="1"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sz="1400" b="1" i="0" u="none" strike="noStrike" cap="none" normalizeH="0" baseline="0" dirty="0" smtClean="0">
                <a:ln>
                  <a:noFill/>
                </a:ln>
                <a:solidFill>
                  <a:schemeClr val="tx1"/>
                </a:solidFill>
                <a:effectLst/>
                <a:latin typeface="+mj-lt"/>
              </a:rPr>
              <a:t>Firebase CLI (Version 12 or newer)</a:t>
            </a:r>
            <a:endParaRPr kumimoji="0" lang="en-US" sz="14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sz="1400" b="0" i="0" u="none" strike="noStrike" cap="none" normalizeH="0" baseline="0" dirty="0" smtClean="0">
                <a:ln>
                  <a:noFill/>
                </a:ln>
                <a:solidFill>
                  <a:schemeClr val="tx1"/>
                </a:solidFill>
                <a:effectLst/>
                <a:latin typeface="+mj-lt"/>
              </a:rPr>
              <a:t>	For deploying the Next.js application to Firebase Hosting.</a:t>
            </a:r>
          </a:p>
          <a:p>
            <a:pPr marL="0" marR="0" lvl="0" indent="0" algn="l" defTabSz="914400" rtl="0" eaLnBrk="0" fontAlgn="base" latinLnBrk="0" hangingPunct="0">
              <a:lnSpc>
                <a:spcPct val="100000"/>
              </a:lnSpc>
              <a:spcBef>
                <a:spcPct val="0"/>
              </a:spcBef>
              <a:spcAft>
                <a:spcPct val="0"/>
              </a:spcAft>
              <a:buClrTx/>
              <a:buSzTx/>
              <a:buNone/>
              <a:tabLst/>
            </a:pPr>
            <a:endParaRPr kumimoji="0" lang="en-US" sz="1400" b="1"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sz="1400" b="1" i="0" u="none" strike="noStrike" cap="none" normalizeH="0" baseline="0" dirty="0" smtClean="0">
                <a:ln>
                  <a:noFill/>
                </a:ln>
                <a:solidFill>
                  <a:schemeClr val="tx1"/>
                </a:solidFill>
                <a:effectLst/>
                <a:latin typeface="+mj-lt"/>
              </a:rPr>
              <a:t>Browser (Latest Version)</a:t>
            </a:r>
            <a:endParaRPr kumimoji="0" lang="en-US" sz="1400" b="0"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None/>
              <a:tabLst/>
            </a:pPr>
            <a:r>
              <a:rPr kumimoji="0" lang="en-US" sz="1400" b="0" i="0" u="none" strike="noStrike" cap="none" normalizeH="0" baseline="0" dirty="0" smtClean="0">
                <a:ln>
                  <a:noFill/>
                </a:ln>
                <a:solidFill>
                  <a:schemeClr val="tx1"/>
                </a:solidFill>
                <a:effectLst/>
                <a:latin typeface="+mj-lt"/>
              </a:rPr>
              <a:t>	Google Chrome or Mozilla Firefox for testing the web application.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420744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758"/>
            <a:ext cx="7467600" cy="822642"/>
          </a:xfrm>
        </p:spPr>
        <p:txBody>
          <a:bodyPr/>
          <a:lstStyle/>
          <a:p>
            <a:pPr algn="ctr"/>
            <a:r>
              <a:rPr lang="en-US" dirty="0" smtClean="0"/>
              <a:t>References</a:t>
            </a:r>
            <a:endParaRPr lang="en-IN" dirty="0"/>
          </a:p>
        </p:txBody>
      </p:sp>
      <p:sp>
        <p:nvSpPr>
          <p:cNvPr id="3" name="Content Placeholder 2"/>
          <p:cNvSpPr>
            <a:spLocks noGrp="1"/>
          </p:cNvSpPr>
          <p:nvPr>
            <p:ph sz="quarter" idx="1"/>
          </p:nvPr>
        </p:nvSpPr>
        <p:spPr>
          <a:xfrm>
            <a:off x="457200" y="1257300"/>
            <a:ext cx="7467600" cy="4873752"/>
          </a:xfrm>
        </p:spPr>
        <p:txBody>
          <a:bodyPr>
            <a:normAutofit/>
          </a:bodyPr>
          <a:lstStyle/>
          <a:p>
            <a:pPr marL="0" indent="0">
              <a:buNone/>
            </a:pPr>
            <a:r>
              <a:rPr lang="en-US" sz="1400" b="1" dirty="0" smtClean="0"/>
              <a:t>[1] Title</a:t>
            </a:r>
            <a:r>
              <a:rPr lang="en-US" sz="1400" dirty="0"/>
              <a:t>: “RFID Based Attendance System</a:t>
            </a:r>
            <a:r>
              <a:rPr lang="en-US" sz="1400" dirty="0" smtClean="0"/>
              <a:t>”, </a:t>
            </a:r>
            <a:r>
              <a:rPr lang="en-US" sz="1400" b="1" dirty="0" smtClean="0"/>
              <a:t>Publication</a:t>
            </a:r>
            <a:r>
              <a:rPr lang="en-US" sz="1400" dirty="0"/>
              <a:t>: </a:t>
            </a:r>
            <a:r>
              <a:rPr lang="en-US" sz="1400" dirty="0" err="1" smtClean="0"/>
              <a:t>ResearchGate</a:t>
            </a:r>
            <a:r>
              <a:rPr lang="en-US" sz="1400" dirty="0" smtClean="0"/>
              <a:t>, </a:t>
            </a:r>
            <a:r>
              <a:rPr lang="en-US" sz="1400" b="1" dirty="0" smtClean="0"/>
              <a:t>Year</a:t>
            </a:r>
            <a:r>
              <a:rPr lang="en-US" sz="1400" dirty="0"/>
              <a:t>: </a:t>
            </a:r>
            <a:r>
              <a:rPr lang="en-US" sz="1400" dirty="0" smtClean="0"/>
              <a:t>2019</a:t>
            </a:r>
            <a:r>
              <a:rPr lang="en-US" sz="1400" dirty="0"/>
              <a:t/>
            </a:r>
            <a:br>
              <a:rPr lang="en-US" sz="1400" dirty="0"/>
            </a:br>
            <a:r>
              <a:rPr lang="en-US" sz="1400" dirty="0">
                <a:hlinkClick r:id="rId2"/>
              </a:rPr>
              <a:t>https://</a:t>
            </a:r>
            <a:r>
              <a:rPr lang="en-US" sz="1400" dirty="0" smtClean="0">
                <a:hlinkClick r:id="rId2"/>
              </a:rPr>
              <a:t>www.researchgate.net/publication/235598499_RFIDBased_Students_Attendance_Management_System</a:t>
            </a:r>
            <a:endParaRPr lang="en-US" sz="1400" dirty="0" smtClean="0"/>
          </a:p>
          <a:p>
            <a:pPr marL="0" indent="0">
              <a:buNone/>
            </a:pPr>
            <a:endParaRPr lang="en-US" sz="1400" dirty="0" smtClean="0"/>
          </a:p>
          <a:p>
            <a:pPr marL="0" indent="0">
              <a:buNone/>
            </a:pPr>
            <a:r>
              <a:rPr lang="en-US" sz="1400" b="1" dirty="0" smtClean="0"/>
              <a:t>[2] Title</a:t>
            </a:r>
            <a:r>
              <a:rPr lang="en-US" sz="1400" dirty="0"/>
              <a:t>: “Using RFID Technology to Track Attendance</a:t>
            </a:r>
            <a:r>
              <a:rPr lang="en-US" sz="1400" dirty="0" smtClean="0"/>
              <a:t>”, </a:t>
            </a:r>
            <a:r>
              <a:rPr lang="en-US" sz="1400" b="1" dirty="0" smtClean="0"/>
              <a:t>Publication</a:t>
            </a:r>
            <a:r>
              <a:rPr lang="en-US" sz="1400" dirty="0"/>
              <a:t>: Journal of Financial </a:t>
            </a:r>
            <a:r>
              <a:rPr lang="en-US" sz="1400" dirty="0" smtClean="0"/>
              <a:t>Education, </a:t>
            </a:r>
            <a:r>
              <a:rPr lang="en-US" sz="1400" b="1" dirty="0" smtClean="0"/>
              <a:t>Year</a:t>
            </a:r>
            <a:r>
              <a:rPr lang="en-US" sz="1400" dirty="0"/>
              <a:t>: </a:t>
            </a:r>
            <a:r>
              <a:rPr lang="en-US" sz="1400" dirty="0" smtClean="0"/>
              <a:t>2012</a:t>
            </a:r>
            <a:r>
              <a:rPr lang="en-US" sz="1400" dirty="0"/>
              <a:t/>
            </a:r>
            <a:br>
              <a:rPr lang="en-US" sz="1400" dirty="0"/>
            </a:br>
            <a:r>
              <a:rPr lang="en-US" sz="1400" dirty="0">
                <a:hlinkClick r:id="rId3"/>
              </a:rPr>
              <a:t>https://</a:t>
            </a:r>
            <a:r>
              <a:rPr lang="en-US" sz="1400" dirty="0" smtClean="0">
                <a:hlinkClick r:id="rId3"/>
              </a:rPr>
              <a:t>libjournals.mtsu.edu/index.php/jfee/article/download/1490/1069/4101</a:t>
            </a:r>
            <a:endParaRPr lang="en-US" sz="1400" dirty="0" smtClean="0"/>
          </a:p>
          <a:p>
            <a:pPr marL="0" indent="0">
              <a:buNone/>
            </a:pPr>
            <a:endParaRPr lang="en-US" sz="1400" dirty="0"/>
          </a:p>
          <a:p>
            <a:pPr marL="0" indent="0">
              <a:buNone/>
            </a:pPr>
            <a:r>
              <a:rPr lang="en-IN" sz="1400" b="1" dirty="0" smtClean="0"/>
              <a:t>[3] Authors</a:t>
            </a:r>
            <a:r>
              <a:rPr lang="en-IN" sz="1400" dirty="0"/>
              <a:t>: </a:t>
            </a:r>
            <a:r>
              <a:rPr lang="en-IN" sz="1400" dirty="0" err="1"/>
              <a:t>Kashif</a:t>
            </a:r>
            <a:r>
              <a:rPr lang="en-IN" sz="1400" dirty="0"/>
              <a:t> </a:t>
            </a:r>
            <a:r>
              <a:rPr lang="en-IN" sz="1400" dirty="0" err="1"/>
              <a:t>Ishaq</a:t>
            </a:r>
            <a:r>
              <a:rPr lang="en-IN" sz="1400" dirty="0"/>
              <a:t>, </a:t>
            </a:r>
            <a:r>
              <a:rPr lang="en-IN" sz="1400" dirty="0" err="1"/>
              <a:t>Samra</a:t>
            </a:r>
            <a:r>
              <a:rPr lang="en-IN" sz="1400" dirty="0"/>
              <a:t> </a:t>
            </a:r>
            <a:r>
              <a:rPr lang="en-IN" sz="1400" dirty="0" err="1" smtClean="0"/>
              <a:t>Bibi</a:t>
            </a:r>
            <a:r>
              <a:rPr lang="en-IN" sz="1400" dirty="0" smtClean="0"/>
              <a:t>, </a:t>
            </a:r>
            <a:r>
              <a:rPr lang="en-IN" sz="1400" b="1" dirty="0" smtClean="0"/>
              <a:t>Title</a:t>
            </a:r>
            <a:r>
              <a:rPr lang="en-IN" sz="1400" dirty="0"/>
              <a:t>: “</a:t>
            </a:r>
            <a:r>
              <a:rPr lang="en-IN" sz="1400" dirty="0" err="1"/>
              <a:t>IoT</a:t>
            </a:r>
            <a:r>
              <a:rPr lang="en-IN" sz="1400" dirty="0"/>
              <a:t> Based Smart Attendance System Using RFID: A Systematic Literature Review</a:t>
            </a:r>
            <a:r>
              <a:rPr lang="en-IN" sz="1400" dirty="0" smtClean="0"/>
              <a:t>”, </a:t>
            </a:r>
            <a:r>
              <a:rPr lang="en-IN" sz="1400" b="1" dirty="0" smtClean="0"/>
              <a:t>Publication</a:t>
            </a:r>
            <a:r>
              <a:rPr lang="en-IN" sz="1400" dirty="0"/>
              <a:t>: </a:t>
            </a:r>
            <a:r>
              <a:rPr lang="en-IN" sz="1400" dirty="0" err="1" smtClean="0"/>
              <a:t>arXiv</a:t>
            </a:r>
            <a:r>
              <a:rPr lang="en-IN" sz="1400" dirty="0" smtClean="0"/>
              <a:t>, </a:t>
            </a:r>
            <a:r>
              <a:rPr lang="en-IN" sz="1400" b="1" dirty="0" smtClean="0"/>
              <a:t>Year</a:t>
            </a:r>
            <a:r>
              <a:rPr lang="en-IN" sz="1400" dirty="0"/>
              <a:t>: </a:t>
            </a:r>
            <a:r>
              <a:rPr lang="en-IN" sz="1400" dirty="0" smtClean="0"/>
              <a:t>2023</a:t>
            </a:r>
            <a:r>
              <a:rPr lang="en-IN" sz="1400" dirty="0"/>
              <a:t/>
            </a:r>
            <a:br>
              <a:rPr lang="en-IN" sz="1400" dirty="0"/>
            </a:br>
            <a:r>
              <a:rPr lang="en-IN" sz="1400" dirty="0">
                <a:hlinkClick r:id="rId4"/>
              </a:rPr>
              <a:t>https://</a:t>
            </a:r>
            <a:r>
              <a:rPr lang="en-IN" sz="1400" dirty="0" smtClean="0">
                <a:hlinkClick r:id="rId4"/>
              </a:rPr>
              <a:t>arxiv.org/abs/2308.02591</a:t>
            </a:r>
            <a:endParaRPr lang="en-IN" sz="1400" dirty="0" smtClean="0"/>
          </a:p>
          <a:p>
            <a:pPr marL="0" indent="0">
              <a:buNone/>
            </a:pPr>
            <a:endParaRPr lang="en-US" sz="1400" dirty="0"/>
          </a:p>
          <a:p>
            <a:pPr marL="0" indent="0">
              <a:buNone/>
            </a:pPr>
            <a:r>
              <a:rPr lang="en-US" sz="1400" b="1" dirty="0" smtClean="0"/>
              <a:t>[4] Book: Authors</a:t>
            </a:r>
            <a:r>
              <a:rPr lang="en-US" sz="1400" dirty="0"/>
              <a:t>: </a:t>
            </a:r>
            <a:r>
              <a:rPr lang="en-US" sz="1400" dirty="0" err="1"/>
              <a:t>Shibu</a:t>
            </a:r>
            <a:r>
              <a:rPr lang="en-US" sz="1400" dirty="0"/>
              <a:t> K. V</a:t>
            </a:r>
            <a:r>
              <a:rPr lang="en-US" sz="1400" dirty="0" smtClean="0"/>
              <a:t>., </a:t>
            </a:r>
            <a:r>
              <a:rPr lang="en-US" sz="1400" b="1" dirty="0" smtClean="0"/>
              <a:t>Title</a:t>
            </a:r>
            <a:r>
              <a:rPr lang="en-US" sz="1400" dirty="0"/>
              <a:t>: "Introduction to Embedded Systems</a:t>
            </a:r>
            <a:r>
              <a:rPr lang="en-US" sz="1400" dirty="0" smtClean="0"/>
              <a:t>", </a:t>
            </a:r>
            <a:r>
              <a:rPr lang="en-US" sz="1400" b="1" dirty="0" smtClean="0"/>
              <a:t>Edition</a:t>
            </a:r>
            <a:r>
              <a:rPr lang="en-US" sz="1400" dirty="0"/>
              <a:t>: 1st </a:t>
            </a:r>
            <a:r>
              <a:rPr lang="en-US" sz="1400" dirty="0" smtClean="0"/>
              <a:t>Edition, </a:t>
            </a:r>
            <a:r>
              <a:rPr lang="en-US" sz="1400" b="1" dirty="0" smtClean="0"/>
              <a:t>Year</a:t>
            </a:r>
            <a:r>
              <a:rPr lang="en-US" sz="1400" dirty="0"/>
              <a:t>: </a:t>
            </a:r>
            <a:r>
              <a:rPr lang="en-US" sz="1400" dirty="0" smtClean="0"/>
              <a:t>2019, </a:t>
            </a:r>
            <a:r>
              <a:rPr lang="en-US" sz="1400" b="1" dirty="0" smtClean="0"/>
              <a:t>Publisher</a:t>
            </a:r>
            <a:r>
              <a:rPr lang="en-US" sz="1400" dirty="0"/>
              <a:t>: Tata </a:t>
            </a:r>
            <a:r>
              <a:rPr lang="en-US" sz="1400" dirty="0" smtClean="0"/>
              <a:t>McGraw-Hill, </a:t>
            </a:r>
            <a:r>
              <a:rPr lang="en-US" sz="1400" b="1" dirty="0" smtClean="0"/>
              <a:t>Page </a:t>
            </a:r>
            <a:r>
              <a:rPr lang="en-US" sz="1400" b="1" dirty="0"/>
              <a:t>No.</a:t>
            </a:r>
            <a:r>
              <a:rPr lang="en-US" sz="1400" dirty="0"/>
              <a:t>: </a:t>
            </a:r>
            <a:r>
              <a:rPr lang="en-US" sz="1400" dirty="0" smtClean="0"/>
              <a:t>204-209.</a:t>
            </a:r>
          </a:p>
          <a:p>
            <a:pPr marL="0" indent="0">
              <a:buNone/>
            </a:pPr>
            <a:endParaRPr lang="en-US" sz="1400" dirty="0"/>
          </a:p>
          <a:p>
            <a:pPr marL="0" indent="0">
              <a:buNone/>
            </a:pPr>
            <a:r>
              <a:rPr lang="en-US" sz="1400" b="1" dirty="0" smtClean="0"/>
              <a:t>[5] Title</a:t>
            </a:r>
            <a:r>
              <a:rPr lang="en-US" sz="1400" dirty="0"/>
              <a:t>: </a:t>
            </a:r>
            <a:r>
              <a:rPr lang="en-US" sz="1400" dirty="0" smtClean="0"/>
              <a:t>“How </a:t>
            </a:r>
            <a:r>
              <a:rPr lang="en-US" sz="1400" dirty="0"/>
              <a:t>RFID Works in Attendance </a:t>
            </a:r>
            <a:r>
              <a:rPr lang="en-US" sz="1400" dirty="0" smtClean="0"/>
              <a:t>Systems”, </a:t>
            </a:r>
            <a:r>
              <a:rPr lang="en-US" sz="1400" b="1" dirty="0" smtClean="0"/>
              <a:t>Year</a:t>
            </a:r>
            <a:r>
              <a:rPr lang="en-US" sz="1400" dirty="0"/>
              <a:t>: </a:t>
            </a:r>
            <a:r>
              <a:rPr lang="en-US" sz="1400" dirty="0" smtClean="0"/>
              <a:t>2021, </a:t>
            </a:r>
            <a:r>
              <a:rPr lang="en-US" sz="1400" b="1" dirty="0" smtClean="0"/>
              <a:t>Summary</a:t>
            </a:r>
            <a:r>
              <a:rPr lang="en-US" sz="1400" dirty="0"/>
              <a:t>: This page explains the working mechanism of RFID-based attendance systems and how they can be used for real-time student attendance tracking</a:t>
            </a:r>
            <a:r>
              <a:rPr lang="en-US" sz="1400" dirty="0" smtClean="0"/>
              <a:t>.</a:t>
            </a:r>
          </a:p>
          <a:p>
            <a:pPr marL="0" indent="0">
              <a:buNone/>
            </a:pPr>
            <a:r>
              <a:rPr lang="en-IN" sz="1400" dirty="0">
                <a:hlinkClick r:id="rId5"/>
              </a:rPr>
              <a:t>https://www.tescaglobal.com</a:t>
            </a:r>
            <a:r>
              <a:rPr lang="en-IN" sz="1400" dirty="0" smtClean="0">
                <a:hlinkClick r:id="rId5"/>
              </a:rPr>
              <a:t>/</a:t>
            </a:r>
            <a:endParaRPr lang="en-IN" sz="1400" dirty="0" smtClean="0"/>
          </a:p>
        </p:txBody>
      </p:sp>
      <p:sp>
        <p:nvSpPr>
          <p:cNvPr id="5" name="Slide Number Placeholder 4"/>
          <p:cNvSpPr>
            <a:spLocks noGrp="1"/>
          </p:cNvSpPr>
          <p:nvPr>
            <p:ph type="sldNum" sz="quarter" idx="15"/>
          </p:nvPr>
        </p:nvSpPr>
        <p:spPr/>
        <p:txBody>
          <a:bodyPr/>
          <a:lstStyle/>
          <a:p>
            <a:fld id="{8B6C2354-2165-45A8-8C10-36D2E0F89CEA}" type="slidenum">
              <a:rPr lang="en-IN" smtClean="0"/>
              <a:pPr/>
              <a:t>14</a:t>
            </a:fld>
            <a:endParaRPr lang="en-IN"/>
          </a:p>
        </p:txBody>
      </p:sp>
      <p:sp>
        <p:nvSpPr>
          <p:cNvPr id="7" name="Date Placeholder 3"/>
          <p:cNvSpPr txBox="1">
            <a:spLocks/>
          </p:cNvSpPr>
          <p:nvPr/>
        </p:nvSpPr>
        <p:spPr>
          <a:xfrm>
            <a:off x="179512" y="6473952"/>
            <a:ext cx="1008112" cy="384048"/>
          </a:xfrm>
          <a:prstGeom prst="rect">
            <a:avLst/>
          </a:prstGeom>
        </p:spPr>
        <p:txBody>
          <a:bodyPr vert="horz" rtlCol="0" anchor="ctr" anchorCtr="0"/>
          <a:lstStyle>
            <a:defPPr>
              <a:defRPr lang="en-US"/>
            </a:defPPr>
            <a:lvl1pPr marL="0" algn="r" defTabSz="914400" rtl="0" eaLnBrk="1" latinLnBrk="0" hangingPunct="1">
              <a:defRPr kumimoji="0"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74083B-1E38-49C4-99F7-48CE4C3FBFAB}" type="datetime1">
              <a:rPr lang="en-IN" smtClean="0"/>
              <a:pPr/>
              <a:t>15-4-25</a:t>
            </a:fld>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5"/>
          </p:nvPr>
        </p:nvSpPr>
        <p:spPr/>
        <p:txBody>
          <a:bodyPr/>
          <a:lstStyle/>
          <a:p>
            <a:fld id="{8B6C2354-2165-45A8-8C10-36D2E0F89CEA}" type="slidenum">
              <a:rPr lang="en-IN" smtClean="0"/>
              <a:pPr/>
              <a:t>15</a:t>
            </a:fld>
            <a:endParaRPr lang="en-IN"/>
          </a:p>
        </p:txBody>
      </p:sp>
      <p:sp>
        <p:nvSpPr>
          <p:cNvPr id="7" name="Rectangle 6"/>
          <p:cNvSpPr/>
          <p:nvPr/>
        </p:nvSpPr>
        <p:spPr>
          <a:xfrm>
            <a:off x="2301306" y="2518594"/>
            <a:ext cx="4141794" cy="1754326"/>
          </a:xfrm>
          <a:prstGeom prst="rect">
            <a:avLst/>
          </a:prstGeom>
          <a:noFill/>
        </p:spPr>
        <p:txBody>
          <a:bodyPr wrap="square" lIns="91440" tIns="45720" rIns="91440" bIns="45720">
            <a:spAutoFit/>
          </a:bodyPr>
          <a:lstStyle/>
          <a:p>
            <a:pPr algn="ctr"/>
            <a:r>
              <a:rPr lang="en-US" sz="5400" b="1" cap="none"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Thank You!</a:t>
            </a:r>
            <a:endParaRPr lang="en-US" sz="54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 name="Date Placeholder 3"/>
          <p:cNvSpPr txBox="1">
            <a:spLocks/>
          </p:cNvSpPr>
          <p:nvPr/>
        </p:nvSpPr>
        <p:spPr>
          <a:xfrm>
            <a:off x="179512" y="6473952"/>
            <a:ext cx="1008112" cy="384048"/>
          </a:xfrm>
          <a:prstGeom prst="rect">
            <a:avLst/>
          </a:prstGeom>
        </p:spPr>
        <p:txBody>
          <a:bodyPr vert="horz" rtlCol="0" anchor="ctr" anchorCtr="0"/>
          <a:lstStyle>
            <a:defPPr>
              <a:defRPr lang="en-US"/>
            </a:defPPr>
            <a:lvl1pPr marL="0" algn="r" defTabSz="914400" rtl="0" eaLnBrk="1" latinLnBrk="0" hangingPunct="1">
              <a:defRPr kumimoji="0"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74083B-1E38-49C4-99F7-48CE4C3FBFAB}" type="datetime1">
              <a:rPr lang="en-IN" smtClean="0"/>
              <a:pPr/>
              <a:t>15-4-25</a:t>
            </a:fld>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996" y="447079"/>
            <a:ext cx="7467600" cy="418058"/>
          </a:xfrm>
        </p:spPr>
        <p:txBody>
          <a:bodyPr>
            <a:noAutofit/>
          </a:bodyPr>
          <a:lstStyle/>
          <a:p>
            <a:pPr algn="ctr"/>
            <a:r>
              <a:rPr lang="en-US" dirty="0" smtClean="0"/>
              <a:t>Introduction</a:t>
            </a:r>
            <a:endParaRPr lang="en-US" dirty="0"/>
          </a:p>
        </p:txBody>
      </p:sp>
      <p:sp>
        <p:nvSpPr>
          <p:cNvPr id="3" name="Content Placeholder 2"/>
          <p:cNvSpPr>
            <a:spLocks noGrp="1"/>
          </p:cNvSpPr>
          <p:nvPr>
            <p:ph sz="quarter" idx="1"/>
          </p:nvPr>
        </p:nvSpPr>
        <p:spPr>
          <a:xfrm>
            <a:off x="457200" y="1037577"/>
            <a:ext cx="8121192" cy="5091494"/>
          </a:xfrm>
        </p:spPr>
        <p:txBody>
          <a:bodyPr>
            <a:normAutofit fontScale="62500" lnSpcReduction="20000"/>
          </a:bodyPr>
          <a:lstStyle/>
          <a:p>
            <a:r>
              <a:rPr lang="en-US" sz="3200" dirty="0" smtClean="0"/>
              <a:t>Motivation</a:t>
            </a:r>
            <a:r>
              <a:rPr lang="en-US" sz="2200" dirty="0" smtClean="0"/>
              <a:t>:</a:t>
            </a:r>
          </a:p>
          <a:p>
            <a:pPr marL="0" indent="0">
              <a:buNone/>
            </a:pPr>
            <a:endParaRPr lang="en-US" sz="2200" dirty="0" smtClean="0"/>
          </a:p>
          <a:p>
            <a:pPr marL="0" lvl="0" indent="0" eaLnBrk="0" fontAlgn="base" hangingPunct="0">
              <a:spcBef>
                <a:spcPct val="0"/>
              </a:spcBef>
              <a:spcAft>
                <a:spcPct val="0"/>
              </a:spcAft>
              <a:buClrTx/>
              <a:buSzTx/>
              <a:buNone/>
            </a:pPr>
            <a:r>
              <a:rPr lang="en-US" sz="2200" b="1" dirty="0"/>
              <a:t>Addressing Manual Attendance </a:t>
            </a:r>
            <a:r>
              <a:rPr lang="en-US" sz="2200" b="1" dirty="0" smtClean="0"/>
              <a:t>Challenges</a:t>
            </a:r>
            <a:endParaRPr lang="en-US" sz="2200" dirty="0" smtClean="0"/>
          </a:p>
          <a:p>
            <a:pPr marL="365760" lvl="1" indent="0" eaLnBrk="0" fontAlgn="base" hangingPunct="0">
              <a:spcBef>
                <a:spcPct val="0"/>
              </a:spcBef>
              <a:spcAft>
                <a:spcPct val="0"/>
              </a:spcAft>
              <a:buClrTx/>
              <a:buSzTx/>
              <a:buNone/>
            </a:pPr>
            <a:r>
              <a:rPr lang="en-US" sz="2200" dirty="0" smtClean="0"/>
              <a:t>Traditional </a:t>
            </a:r>
            <a:r>
              <a:rPr lang="en-US" sz="2200" dirty="0"/>
              <a:t>attendance systems are time-consuming and prone to human errors, such as missed entries or duplicates.</a:t>
            </a:r>
          </a:p>
          <a:p>
            <a:pPr marL="0" lvl="0" indent="0" eaLnBrk="0" fontAlgn="base" hangingPunct="0">
              <a:spcBef>
                <a:spcPct val="0"/>
              </a:spcBef>
              <a:spcAft>
                <a:spcPct val="0"/>
              </a:spcAft>
              <a:buClrTx/>
              <a:buSzTx/>
              <a:buNone/>
            </a:pPr>
            <a:endParaRPr lang="en-US" sz="2200" b="1" dirty="0" smtClean="0"/>
          </a:p>
          <a:p>
            <a:pPr marL="0" lvl="0" indent="0" eaLnBrk="0" fontAlgn="base" hangingPunct="0">
              <a:spcBef>
                <a:spcPct val="0"/>
              </a:spcBef>
              <a:spcAft>
                <a:spcPct val="0"/>
              </a:spcAft>
              <a:buClrTx/>
              <a:buSzTx/>
              <a:buNone/>
            </a:pPr>
            <a:r>
              <a:rPr lang="en-US" sz="2200" b="1" dirty="0" smtClean="0"/>
              <a:t>Streamlining </a:t>
            </a:r>
            <a:r>
              <a:rPr lang="en-US" sz="2200" b="1" dirty="0"/>
              <a:t>the </a:t>
            </a:r>
            <a:r>
              <a:rPr lang="en-US" sz="2200" b="1" dirty="0" smtClean="0"/>
              <a:t>Process</a:t>
            </a:r>
            <a:endParaRPr lang="en-US" sz="2200" dirty="0" smtClean="0"/>
          </a:p>
          <a:p>
            <a:pPr marL="365760" lvl="1" indent="0" eaLnBrk="0" fontAlgn="base" hangingPunct="0">
              <a:spcBef>
                <a:spcPct val="0"/>
              </a:spcBef>
              <a:spcAft>
                <a:spcPct val="0"/>
              </a:spcAft>
              <a:buClrTx/>
              <a:buSzTx/>
              <a:buNone/>
            </a:pPr>
            <a:r>
              <a:rPr lang="en-US" sz="2200" dirty="0" smtClean="0"/>
              <a:t>Automating </a:t>
            </a:r>
            <a:r>
              <a:rPr lang="en-US" sz="2200" dirty="0"/>
              <a:t>attendance tracking saves time for teachers and students.</a:t>
            </a:r>
          </a:p>
          <a:p>
            <a:pPr marL="365760" lvl="1" indent="0" eaLnBrk="0" fontAlgn="base" hangingPunct="0">
              <a:spcBef>
                <a:spcPct val="0"/>
              </a:spcBef>
              <a:spcAft>
                <a:spcPct val="0"/>
              </a:spcAft>
              <a:buClrTx/>
              <a:buSzTx/>
              <a:buNone/>
            </a:pPr>
            <a:r>
              <a:rPr lang="en-US" sz="2200" dirty="0"/>
              <a:t>A quick and seamless solution eliminates the need for roll calls or paper-based records.</a:t>
            </a:r>
          </a:p>
          <a:p>
            <a:pPr marL="0" lvl="0" indent="0" eaLnBrk="0" fontAlgn="base" hangingPunct="0">
              <a:spcBef>
                <a:spcPct val="0"/>
              </a:spcBef>
              <a:spcAft>
                <a:spcPct val="0"/>
              </a:spcAft>
              <a:buClrTx/>
              <a:buSzTx/>
              <a:buNone/>
            </a:pPr>
            <a:endParaRPr lang="en-US" sz="2200" b="1" dirty="0" smtClean="0"/>
          </a:p>
          <a:p>
            <a:pPr marL="0" lvl="0" indent="0" eaLnBrk="0" fontAlgn="base" hangingPunct="0">
              <a:spcBef>
                <a:spcPct val="0"/>
              </a:spcBef>
              <a:spcAft>
                <a:spcPct val="0"/>
              </a:spcAft>
              <a:buClrTx/>
              <a:buSzTx/>
              <a:buNone/>
            </a:pPr>
            <a:r>
              <a:rPr lang="en-US" sz="2200" b="1" dirty="0" smtClean="0"/>
              <a:t>RFID </a:t>
            </a:r>
            <a:r>
              <a:rPr lang="en-US" sz="2200" b="1" dirty="0"/>
              <a:t>Technology: Cost-Effective and </a:t>
            </a:r>
            <a:r>
              <a:rPr lang="en-US" sz="2200" b="1" dirty="0" smtClean="0"/>
              <a:t>Reliable</a:t>
            </a:r>
            <a:endParaRPr lang="en-US" sz="2200" dirty="0" smtClean="0"/>
          </a:p>
          <a:p>
            <a:pPr marL="365760" lvl="1" indent="0" eaLnBrk="0" fontAlgn="base" hangingPunct="0">
              <a:spcBef>
                <a:spcPct val="0"/>
              </a:spcBef>
              <a:spcAft>
                <a:spcPct val="0"/>
              </a:spcAft>
              <a:buClrTx/>
              <a:buSzTx/>
              <a:buNone/>
            </a:pPr>
            <a:r>
              <a:rPr lang="en-US" sz="2200" dirty="0" smtClean="0"/>
              <a:t>RFID </a:t>
            </a:r>
            <a:r>
              <a:rPr lang="en-US" sz="2200" dirty="0"/>
              <a:t>modules and cards are affordable, durable, and easy to use, making them an ideal choice for educational institutions.</a:t>
            </a:r>
          </a:p>
          <a:p>
            <a:pPr marL="365760" lvl="1" indent="0" eaLnBrk="0" fontAlgn="base" hangingPunct="0">
              <a:spcBef>
                <a:spcPct val="0"/>
              </a:spcBef>
              <a:spcAft>
                <a:spcPct val="0"/>
              </a:spcAft>
              <a:buClrTx/>
              <a:buSzTx/>
              <a:buNone/>
            </a:pPr>
            <a:r>
              <a:rPr lang="en-US" sz="2200" dirty="0"/>
              <a:t>They provide a faster and contactless way to log attendance compared to biometric systems.</a:t>
            </a:r>
          </a:p>
          <a:p>
            <a:pPr marL="0" lvl="0" indent="0" eaLnBrk="0" fontAlgn="base" hangingPunct="0">
              <a:spcBef>
                <a:spcPct val="0"/>
              </a:spcBef>
              <a:spcAft>
                <a:spcPct val="0"/>
              </a:spcAft>
              <a:buClrTx/>
              <a:buSzTx/>
              <a:buNone/>
            </a:pPr>
            <a:endParaRPr lang="en-US" sz="2200" b="1" dirty="0" smtClean="0"/>
          </a:p>
          <a:p>
            <a:pPr marL="0" lvl="0" indent="0" eaLnBrk="0" fontAlgn="base" hangingPunct="0">
              <a:spcBef>
                <a:spcPct val="0"/>
              </a:spcBef>
              <a:spcAft>
                <a:spcPct val="0"/>
              </a:spcAft>
              <a:buClrTx/>
              <a:buSzTx/>
              <a:buNone/>
            </a:pPr>
            <a:r>
              <a:rPr lang="en-US" sz="2200" b="1" dirty="0" smtClean="0"/>
              <a:t>Real-Time </a:t>
            </a:r>
            <a:r>
              <a:rPr lang="en-US" sz="2200" b="1" dirty="0"/>
              <a:t>Data Access and </a:t>
            </a:r>
            <a:r>
              <a:rPr lang="en-US" sz="2200" b="1" dirty="0" smtClean="0"/>
              <a:t>Storage</a:t>
            </a:r>
            <a:endParaRPr lang="en-US" sz="2200" dirty="0" smtClean="0"/>
          </a:p>
          <a:p>
            <a:pPr marL="365760" lvl="1" indent="0" eaLnBrk="0" fontAlgn="base" hangingPunct="0">
              <a:spcBef>
                <a:spcPct val="0"/>
              </a:spcBef>
              <a:spcAft>
                <a:spcPct val="0"/>
              </a:spcAft>
              <a:buClrTx/>
              <a:buSzTx/>
              <a:buNone/>
            </a:pPr>
            <a:r>
              <a:rPr lang="en-US" sz="2200" dirty="0" smtClean="0"/>
              <a:t>Leveraging </a:t>
            </a:r>
            <a:r>
              <a:rPr lang="en-US" sz="2200" dirty="0"/>
              <a:t>Firebase ensures secure and real-time data storage, making attendance records accessible from anywhere.</a:t>
            </a:r>
          </a:p>
          <a:p>
            <a:pPr marL="0" lvl="0" indent="0" eaLnBrk="0" fontAlgn="base" hangingPunct="0">
              <a:spcBef>
                <a:spcPct val="0"/>
              </a:spcBef>
              <a:spcAft>
                <a:spcPct val="0"/>
              </a:spcAft>
              <a:buClrTx/>
              <a:buSzTx/>
              <a:buNone/>
            </a:pPr>
            <a:endParaRPr lang="en-US" sz="2200" b="1" dirty="0" smtClean="0"/>
          </a:p>
          <a:p>
            <a:pPr marL="0" lvl="0" indent="0" eaLnBrk="0" fontAlgn="base" hangingPunct="0">
              <a:spcBef>
                <a:spcPct val="0"/>
              </a:spcBef>
              <a:spcAft>
                <a:spcPct val="0"/>
              </a:spcAft>
              <a:buClrTx/>
              <a:buSzTx/>
              <a:buNone/>
            </a:pPr>
            <a:r>
              <a:rPr lang="en-US" sz="2200" b="1" dirty="0" smtClean="0"/>
              <a:t>Reducing Administrative Overhead</a:t>
            </a:r>
            <a:endParaRPr lang="en-US" sz="2200" dirty="0" smtClean="0"/>
          </a:p>
          <a:p>
            <a:pPr marL="365760" lvl="1" indent="0" eaLnBrk="0" fontAlgn="base" hangingPunct="0">
              <a:spcBef>
                <a:spcPct val="0"/>
              </a:spcBef>
              <a:spcAft>
                <a:spcPct val="0"/>
              </a:spcAft>
              <a:buClrTx/>
              <a:buSzTx/>
              <a:buFontTx/>
              <a:buChar char="•"/>
            </a:pPr>
            <a:r>
              <a:rPr lang="en-US" sz="2200" dirty="0" smtClean="0"/>
              <a:t>Simplifies </a:t>
            </a:r>
            <a:r>
              <a:rPr lang="en-US" sz="2200" dirty="0"/>
              <a:t>record-keeping and minimizes the workload of faculty and administration</a:t>
            </a:r>
            <a:r>
              <a:rPr lang="en-US" sz="2200" dirty="0" smtClean="0"/>
              <a:t>.</a:t>
            </a:r>
          </a:p>
          <a:p>
            <a:pPr marL="365760" lvl="1" indent="0" eaLnBrk="0" fontAlgn="base" hangingPunct="0">
              <a:spcBef>
                <a:spcPct val="0"/>
              </a:spcBef>
              <a:spcAft>
                <a:spcPct val="0"/>
              </a:spcAft>
              <a:buClrTx/>
              <a:buSzTx/>
              <a:buFontTx/>
              <a:buChar char="•"/>
            </a:pPr>
            <a:endParaRPr lang="en-US" sz="2200" dirty="0"/>
          </a:p>
          <a:p>
            <a:pPr marL="0" indent="0">
              <a:buNone/>
            </a:pPr>
            <a:r>
              <a:rPr lang="en-US" sz="2200" b="1" dirty="0"/>
              <a:t>Environmental and Operational Benefits</a:t>
            </a:r>
            <a:endParaRPr lang="en-US" sz="2200" dirty="0"/>
          </a:p>
          <a:p>
            <a:pPr marL="365760" lvl="1" indent="0">
              <a:buNone/>
            </a:pPr>
            <a:r>
              <a:rPr lang="en-US" sz="2200" dirty="0"/>
              <a:t>Reduces paper usage, contributing to eco-friendly practices.</a:t>
            </a:r>
          </a:p>
          <a:p>
            <a:pPr marL="365760" lvl="1" indent="0">
              <a:buNone/>
            </a:pPr>
            <a:r>
              <a:rPr lang="en-US" sz="2200" dirty="0"/>
              <a:t>Improves operational efficiency and reduces delays caused by traditional systems.</a:t>
            </a:r>
          </a:p>
          <a:p>
            <a:pPr marL="365760" lvl="1" indent="0" eaLnBrk="0" fontAlgn="base" hangingPunct="0">
              <a:spcBef>
                <a:spcPct val="0"/>
              </a:spcBef>
              <a:spcAft>
                <a:spcPct val="0"/>
              </a:spcAft>
              <a:buClrTx/>
              <a:buSzTx/>
              <a:buNone/>
            </a:pPr>
            <a:endParaRPr lang="en-US" sz="2200" dirty="0" smtClean="0"/>
          </a:p>
          <a:p>
            <a:pPr marL="365760" lvl="1" indent="0" eaLnBrk="0" fontAlgn="base" hangingPunct="0">
              <a:spcBef>
                <a:spcPct val="0"/>
              </a:spcBef>
              <a:spcAft>
                <a:spcPct val="0"/>
              </a:spcAft>
              <a:buClrTx/>
              <a:buSzTx/>
              <a:buFontTx/>
              <a:buChar char="•"/>
            </a:pPr>
            <a:endParaRPr lang="en-US" sz="2200" dirty="0" smtClean="0"/>
          </a:p>
        </p:txBody>
      </p:sp>
      <p:sp>
        <p:nvSpPr>
          <p:cNvPr id="4" name="Date Placeholder 3"/>
          <p:cNvSpPr>
            <a:spLocks noGrp="1"/>
          </p:cNvSpPr>
          <p:nvPr>
            <p:ph type="dt" sz="half" idx="14"/>
          </p:nvPr>
        </p:nvSpPr>
        <p:spPr>
          <a:xfrm>
            <a:off x="179512" y="6473952"/>
            <a:ext cx="1008112" cy="384048"/>
          </a:xfrm>
        </p:spPr>
        <p:txBody>
          <a:bodyPr/>
          <a:lstStyle/>
          <a:p>
            <a:fld id="{7674083B-1E38-49C4-99F7-48CE4C3FBFAB}" type="datetime1">
              <a:rPr lang="en-IN" smtClean="0"/>
              <a:pPr/>
              <a:t>15-4-25</a:t>
            </a:fld>
            <a:endParaRPr lang="en-IN" dirty="0"/>
          </a:p>
        </p:txBody>
      </p:sp>
      <p:sp>
        <p:nvSpPr>
          <p:cNvPr id="5" name="Slide Number Placeholder 4"/>
          <p:cNvSpPr>
            <a:spLocks noGrp="1"/>
          </p:cNvSpPr>
          <p:nvPr>
            <p:ph type="sldNum" sz="quarter" idx="15"/>
          </p:nvPr>
        </p:nvSpPr>
        <p:spPr/>
        <p:txBody>
          <a:bodyPr/>
          <a:lstStyle/>
          <a:p>
            <a:fld id="{8B6C2354-2165-45A8-8C10-36D2E0F89CEA}" type="slidenum">
              <a:rPr lang="en-IN" smtClean="0"/>
              <a:pPr/>
              <a:t>2</a:t>
            </a:fld>
            <a:endParaRPr lang="en-IN"/>
          </a:p>
        </p:txBody>
      </p:sp>
    </p:spTree>
    <p:extLst>
      <p:ext uri="{BB962C8B-B14F-4D97-AF65-F5344CB8AC3E}">
        <p14:creationId xmlns:p14="http://schemas.microsoft.com/office/powerpoint/2010/main" val="25120829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6662"/>
            <a:ext cx="7467600" cy="418058"/>
          </a:xfrm>
        </p:spPr>
        <p:txBody>
          <a:bodyPr>
            <a:noAutofit/>
          </a:bodyPr>
          <a:lstStyle/>
          <a:p>
            <a:pPr algn="ctr"/>
            <a:r>
              <a:rPr lang="en-US" dirty="0" smtClean="0"/>
              <a:t>Objectives</a:t>
            </a:r>
            <a:endParaRPr lang="en-US" dirty="0"/>
          </a:p>
        </p:txBody>
      </p:sp>
      <p:sp>
        <p:nvSpPr>
          <p:cNvPr id="5" name="Slide Number Placeholder 4"/>
          <p:cNvSpPr>
            <a:spLocks noGrp="1"/>
          </p:cNvSpPr>
          <p:nvPr>
            <p:ph type="sldNum" sz="quarter" idx="15"/>
          </p:nvPr>
        </p:nvSpPr>
        <p:spPr/>
        <p:txBody>
          <a:bodyPr/>
          <a:lstStyle/>
          <a:p>
            <a:fld id="{8B6C2354-2165-45A8-8C10-36D2E0F89CEA}" type="slidenum">
              <a:rPr lang="en-IN" smtClean="0"/>
              <a:pPr/>
              <a:t>3</a:t>
            </a:fld>
            <a:endParaRPr lang="en-IN"/>
          </a:p>
        </p:txBody>
      </p:sp>
      <p:sp>
        <p:nvSpPr>
          <p:cNvPr id="7" name="Date Placeholder 3"/>
          <p:cNvSpPr txBox="1">
            <a:spLocks/>
          </p:cNvSpPr>
          <p:nvPr/>
        </p:nvSpPr>
        <p:spPr>
          <a:xfrm>
            <a:off x="179512" y="6473952"/>
            <a:ext cx="1008112" cy="384048"/>
          </a:xfrm>
          <a:prstGeom prst="rect">
            <a:avLst/>
          </a:prstGeom>
        </p:spPr>
        <p:txBody>
          <a:bodyPr vert="horz" rtlCol="0" anchor="ctr" anchorCtr="0"/>
          <a:lstStyle>
            <a:defPPr>
              <a:defRPr lang="en-US"/>
            </a:defPPr>
            <a:lvl1pPr marL="0" algn="r" defTabSz="914400" rtl="0" eaLnBrk="1" latinLnBrk="0" hangingPunct="1">
              <a:defRPr kumimoji="0"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74083B-1E38-49C4-99F7-48CE4C3FBFAB}" type="datetime1">
              <a:rPr lang="en-IN" smtClean="0"/>
              <a:pPr/>
              <a:t>15-4-25</a:t>
            </a:fld>
            <a:endParaRPr lang="en-IN" dirty="0"/>
          </a:p>
        </p:txBody>
      </p:sp>
      <p:sp>
        <p:nvSpPr>
          <p:cNvPr id="4" name="Rectangle 1"/>
          <p:cNvSpPr>
            <a:spLocks noGrp="1" noChangeArrowheads="1"/>
          </p:cNvSpPr>
          <p:nvPr>
            <p:ph sz="quarter" idx="1"/>
          </p:nvPr>
        </p:nvSpPr>
        <p:spPr bwMode="auto">
          <a:xfrm>
            <a:off x="457200" y="1299244"/>
            <a:ext cx="7819534"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smtClean="0">
                <a:ln>
                  <a:noFill/>
                </a:ln>
                <a:solidFill>
                  <a:schemeClr val="tx1"/>
                </a:solidFill>
                <a:effectLst/>
                <a:latin typeface="+mj-lt"/>
              </a:rPr>
              <a:t>Automate Attendance Tracking</a:t>
            </a:r>
            <a:endParaRPr kumimoji="0" lang="en-US" sz="1400" b="0" i="0" u="none" strike="noStrike" cap="none" normalizeH="0" baseline="0" dirty="0" smtClean="0">
              <a:ln>
                <a:noFill/>
              </a:ln>
              <a:solidFill>
                <a:schemeClr val="tx1"/>
              </a:solidFill>
              <a:effectLst/>
              <a:latin typeface="+mj-lt"/>
            </a:endParaRPr>
          </a:p>
          <a:p>
            <a:pPr marL="365760" lvl="1" indent="0" eaLnBrk="0" fontAlgn="base" hangingPunct="0">
              <a:spcBef>
                <a:spcPct val="0"/>
              </a:spcBef>
              <a:spcAft>
                <a:spcPct val="0"/>
              </a:spcAft>
              <a:buClrTx/>
              <a:buSzTx/>
              <a:buFontTx/>
              <a:buChar char="•"/>
            </a:pPr>
            <a:r>
              <a:rPr kumimoji="0" lang="en-US" sz="1400" b="0" i="0" u="none" strike="noStrike" cap="none" normalizeH="0" baseline="0" dirty="0" smtClean="0">
                <a:ln>
                  <a:noFill/>
                </a:ln>
                <a:solidFill>
                  <a:schemeClr val="tx1"/>
                </a:solidFill>
                <a:effectLst/>
                <a:latin typeface="+mj-lt"/>
              </a:rPr>
              <a:t>Develop a system that uses RFID technology to automatically record student attendance in a fast and efficient manner.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400" b="1"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smtClean="0">
                <a:ln>
                  <a:noFill/>
                </a:ln>
                <a:solidFill>
                  <a:schemeClr val="tx1"/>
                </a:solidFill>
                <a:effectLst/>
                <a:latin typeface="+mj-lt"/>
              </a:rPr>
              <a:t>Ensure Real-Time Data Logging</a:t>
            </a:r>
            <a:endParaRPr kumimoji="0" lang="en-US" sz="1400" b="0" i="0" u="none" strike="noStrike" cap="none" normalizeH="0" baseline="0" dirty="0" smtClean="0">
              <a:ln>
                <a:noFill/>
              </a:ln>
              <a:solidFill>
                <a:schemeClr val="tx1"/>
              </a:solidFill>
              <a:effectLst/>
              <a:latin typeface="+mj-lt"/>
            </a:endParaRPr>
          </a:p>
          <a:p>
            <a:pPr marL="365760" lvl="1" indent="0" eaLnBrk="0" fontAlgn="base" hangingPunct="0">
              <a:spcBef>
                <a:spcPct val="0"/>
              </a:spcBef>
              <a:spcAft>
                <a:spcPct val="0"/>
              </a:spcAft>
              <a:buClrTx/>
              <a:buSzTx/>
              <a:buFontTx/>
              <a:buChar char="•"/>
            </a:pPr>
            <a:r>
              <a:rPr kumimoji="0" lang="en-US" sz="1400" b="0" i="0" u="none" strike="noStrike" cap="none" normalizeH="0" baseline="0" dirty="0" smtClean="0">
                <a:ln>
                  <a:noFill/>
                </a:ln>
                <a:solidFill>
                  <a:schemeClr val="tx1"/>
                </a:solidFill>
                <a:effectLst/>
                <a:latin typeface="+mj-lt"/>
              </a:rPr>
              <a:t>Implement real-time data storage and retrieval using Firebase for accurate and up-to-date attendance records.</a:t>
            </a:r>
          </a:p>
          <a:p>
            <a:pPr marL="0" marR="0" lvl="0" indent="0" algn="l" defTabSz="914400" rtl="0" eaLnBrk="0" fontAlgn="base" latinLnBrk="0" hangingPunct="0">
              <a:lnSpc>
                <a:spcPct val="100000"/>
              </a:lnSpc>
              <a:spcBef>
                <a:spcPct val="0"/>
              </a:spcBef>
              <a:spcAft>
                <a:spcPct val="0"/>
              </a:spcAft>
              <a:buClrTx/>
              <a:buSzTx/>
              <a:buNone/>
              <a:tabLst/>
            </a:pPr>
            <a:endParaRPr kumimoji="0" lang="en-US" sz="1400" b="1"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smtClean="0">
                <a:ln>
                  <a:noFill/>
                </a:ln>
                <a:solidFill>
                  <a:schemeClr val="tx1"/>
                </a:solidFill>
                <a:effectLst/>
                <a:latin typeface="+mj-lt"/>
              </a:rPr>
              <a:t>Eliminate Manual Errors</a:t>
            </a:r>
            <a:endParaRPr kumimoji="0" lang="en-US" sz="1400" b="0" i="0" u="none" strike="noStrike" cap="none" normalizeH="0" baseline="0" dirty="0" smtClean="0">
              <a:ln>
                <a:noFill/>
              </a:ln>
              <a:solidFill>
                <a:schemeClr val="tx1"/>
              </a:solidFill>
              <a:effectLst/>
              <a:latin typeface="+mj-lt"/>
            </a:endParaRPr>
          </a:p>
          <a:p>
            <a:pPr marL="365760" lvl="1" indent="0" eaLnBrk="0" fontAlgn="base" hangingPunct="0">
              <a:spcBef>
                <a:spcPct val="0"/>
              </a:spcBef>
              <a:spcAft>
                <a:spcPct val="0"/>
              </a:spcAft>
              <a:buClrTx/>
              <a:buSzTx/>
              <a:buFontTx/>
              <a:buChar char="•"/>
            </a:pPr>
            <a:r>
              <a:rPr kumimoji="0" lang="en-US" sz="1400" b="0" i="0" u="none" strike="noStrike" cap="none" normalizeH="0" baseline="0" dirty="0" smtClean="0">
                <a:ln>
                  <a:noFill/>
                </a:ln>
                <a:solidFill>
                  <a:schemeClr val="tx1"/>
                </a:solidFill>
                <a:effectLst/>
                <a:latin typeface="+mj-lt"/>
              </a:rPr>
              <a:t>Minimize human errors associated with traditional attendance methods such as roll calls or paper registers.</a:t>
            </a:r>
          </a:p>
          <a:p>
            <a:pPr marL="0" marR="0" lvl="0" indent="0" algn="l" defTabSz="914400" rtl="0" eaLnBrk="0" fontAlgn="base" latinLnBrk="0" hangingPunct="0">
              <a:lnSpc>
                <a:spcPct val="100000"/>
              </a:lnSpc>
              <a:spcBef>
                <a:spcPct val="0"/>
              </a:spcBef>
              <a:spcAft>
                <a:spcPct val="0"/>
              </a:spcAft>
              <a:buClrTx/>
              <a:buSzTx/>
              <a:buNone/>
              <a:tabLst/>
            </a:pPr>
            <a:endParaRPr kumimoji="0" lang="en-US" sz="1400" b="1" i="0" u="none" strike="noStrike" cap="none" normalizeH="0" baseline="0" dirty="0" smtClean="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smtClean="0">
                <a:ln>
                  <a:noFill/>
                </a:ln>
                <a:solidFill>
                  <a:schemeClr val="tx1"/>
                </a:solidFill>
                <a:effectLst/>
                <a:latin typeface="+mj-lt"/>
              </a:rPr>
              <a:t>Optimize Cost and Scalability</a:t>
            </a:r>
            <a:endParaRPr kumimoji="0" lang="en-US" sz="1400" b="0" i="0" u="none" strike="noStrike" cap="none" normalizeH="0" baseline="0" dirty="0" smtClean="0">
              <a:ln>
                <a:noFill/>
              </a:ln>
              <a:solidFill>
                <a:schemeClr val="tx1"/>
              </a:solidFill>
              <a:effectLst/>
              <a:latin typeface="+mj-lt"/>
            </a:endParaRPr>
          </a:p>
          <a:p>
            <a:pPr marL="365760" lvl="1" indent="0" eaLnBrk="0" fontAlgn="base" hangingPunct="0">
              <a:spcBef>
                <a:spcPct val="0"/>
              </a:spcBef>
              <a:spcAft>
                <a:spcPct val="0"/>
              </a:spcAft>
              <a:buClrTx/>
              <a:buSzTx/>
              <a:buFontTx/>
              <a:buChar char="•"/>
            </a:pPr>
            <a:r>
              <a:rPr kumimoji="0" lang="en-US" sz="1400" b="0" i="0" u="none" strike="noStrike" cap="none" normalizeH="0" baseline="0" dirty="0" smtClean="0">
                <a:ln>
                  <a:noFill/>
                </a:ln>
                <a:solidFill>
                  <a:schemeClr val="tx1"/>
                </a:solidFill>
                <a:effectLst/>
                <a:latin typeface="+mj-lt"/>
              </a:rPr>
              <a:t>Utilize cost-effective RFID modules and cards, making the system feasible for large-scale implementation in educational institutions.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mj-lt"/>
            </a:endParaRPr>
          </a:p>
          <a:p>
            <a:pPr marL="0" lvl="0" indent="0" eaLnBrk="0" fontAlgn="base" hangingPunct="0">
              <a:spcBef>
                <a:spcPct val="0"/>
              </a:spcBef>
              <a:spcAft>
                <a:spcPct val="0"/>
              </a:spcAft>
              <a:buClrTx/>
              <a:buSzTx/>
              <a:buNone/>
            </a:pPr>
            <a:r>
              <a:rPr lang="en-US" sz="1800" dirty="0"/>
              <a:t>The primary problem to be tackled is the inefficiency, inaccuracy, and time-consuming nature of manual attendance recording, which is prone to errors such as proxy attendance and lost records. </a:t>
            </a:r>
            <a:endParaRPr kumimoji="0" lang="en-US" sz="1800" b="0" i="0" u="none" strike="noStrike" cap="none" normalizeH="0" baseline="0" dirty="0" smtClean="0">
              <a:ln>
                <a:noFill/>
              </a:ln>
              <a:solidFill>
                <a:schemeClr val="tx1"/>
              </a:solidFill>
              <a:effectLst/>
              <a:latin typeface="+mj-lt"/>
            </a:endParaRPr>
          </a:p>
        </p:txBody>
      </p:sp>
    </p:spTree>
    <p:extLst>
      <p:ext uri="{BB962C8B-B14F-4D97-AF65-F5344CB8AC3E}">
        <p14:creationId xmlns:p14="http://schemas.microsoft.com/office/powerpoint/2010/main" val="3762467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2074"/>
          </a:xfrm>
        </p:spPr>
        <p:txBody>
          <a:bodyPr/>
          <a:lstStyle/>
          <a:p>
            <a:pPr algn="ctr"/>
            <a:r>
              <a:rPr lang="en-US" dirty="0" smtClean="0"/>
              <a:t>Literature survey</a:t>
            </a:r>
            <a:endParaRPr lang="en-US" dirty="0"/>
          </a:p>
        </p:txBody>
      </p:sp>
      <p:sp>
        <p:nvSpPr>
          <p:cNvPr id="3" name="Content Placeholder 2"/>
          <p:cNvSpPr>
            <a:spLocks noGrp="1"/>
          </p:cNvSpPr>
          <p:nvPr>
            <p:ph sz="quarter" idx="1"/>
          </p:nvPr>
        </p:nvSpPr>
        <p:spPr>
          <a:xfrm>
            <a:off x="457199" y="1218456"/>
            <a:ext cx="8110729" cy="4871448"/>
          </a:xfrm>
        </p:spPr>
        <p:txBody>
          <a:bodyPr>
            <a:normAutofit fontScale="92500" lnSpcReduction="20000"/>
          </a:bodyPr>
          <a:lstStyle/>
          <a:p>
            <a:pPr marL="0" indent="0">
              <a:buNone/>
            </a:pPr>
            <a:r>
              <a:rPr lang="en-US" sz="1600" b="1" dirty="0" smtClean="0"/>
              <a:t>“RFID </a:t>
            </a:r>
            <a:r>
              <a:rPr lang="en-US" sz="1600" b="1" dirty="0"/>
              <a:t>Based Attendance </a:t>
            </a:r>
            <a:r>
              <a:rPr lang="en-US" sz="1600" b="1" dirty="0" smtClean="0"/>
              <a:t>System” [1]</a:t>
            </a:r>
            <a:r>
              <a:rPr lang="en-US" sz="1600" dirty="0"/>
              <a:t/>
            </a:r>
            <a:br>
              <a:rPr lang="en-US" sz="1600" dirty="0"/>
            </a:br>
            <a:r>
              <a:rPr lang="en-US" sz="1600" i="1" dirty="0"/>
              <a:t>Authors:</a:t>
            </a:r>
            <a:r>
              <a:rPr lang="en-US" sz="1600" dirty="0"/>
              <a:t> Not specified</a:t>
            </a:r>
            <a:br>
              <a:rPr lang="en-US" sz="1600" dirty="0"/>
            </a:br>
            <a:r>
              <a:rPr lang="en-US" sz="1600" i="1" dirty="0"/>
              <a:t>Published in:</a:t>
            </a:r>
            <a:r>
              <a:rPr lang="en-US" sz="1600" dirty="0"/>
              <a:t> </a:t>
            </a:r>
            <a:r>
              <a:rPr lang="en-US" sz="1600" dirty="0" err="1"/>
              <a:t>ResearchGate</a:t>
            </a:r>
            <a:r>
              <a:rPr lang="en-US" sz="1600" dirty="0"/>
              <a:t>, 2019</a:t>
            </a:r>
            <a:br>
              <a:rPr lang="en-US" sz="1600" dirty="0"/>
            </a:br>
            <a:r>
              <a:rPr lang="en-US" sz="1600" i="1" dirty="0"/>
              <a:t>Summary:</a:t>
            </a:r>
            <a:r>
              <a:rPr lang="en-US" sz="1600" dirty="0"/>
              <a:t> This paper discusses the implementation of an RFID-based attendance system aimed at enhancing efficiency and accuracy in attendance management. The system utilizes RFID technology to automate the process, reducing manual errors and saving time. </a:t>
            </a:r>
            <a:endParaRPr lang="en-US" sz="1600" dirty="0" smtClean="0"/>
          </a:p>
          <a:p>
            <a:pPr marL="0" indent="0">
              <a:buNone/>
            </a:pPr>
            <a:endParaRPr lang="en-US" sz="1600" dirty="0"/>
          </a:p>
          <a:p>
            <a:pPr marL="0" indent="0">
              <a:buNone/>
            </a:pPr>
            <a:r>
              <a:rPr lang="en-US" sz="1600" b="1" dirty="0" smtClean="0"/>
              <a:t>“Using </a:t>
            </a:r>
            <a:r>
              <a:rPr lang="en-US" sz="1600" b="1" dirty="0"/>
              <a:t>RFID Technology to Track </a:t>
            </a:r>
            <a:r>
              <a:rPr lang="en-US" sz="1600" b="1" dirty="0" smtClean="0"/>
              <a:t>Attendance” [2]</a:t>
            </a:r>
            <a:r>
              <a:rPr lang="en-US" sz="1600" dirty="0"/>
              <a:t/>
            </a:r>
            <a:br>
              <a:rPr lang="en-US" sz="1600" dirty="0"/>
            </a:br>
            <a:r>
              <a:rPr lang="en-US" sz="1600" i="1" dirty="0"/>
              <a:t>Authors:</a:t>
            </a:r>
            <a:r>
              <a:rPr lang="en-US" sz="1600" dirty="0"/>
              <a:t> Not specified</a:t>
            </a:r>
            <a:br>
              <a:rPr lang="en-US" sz="1600" dirty="0"/>
            </a:br>
            <a:r>
              <a:rPr lang="en-US" sz="1600" i="1" dirty="0"/>
              <a:t>Published in:</a:t>
            </a:r>
            <a:r>
              <a:rPr lang="en-US" sz="1600" dirty="0"/>
              <a:t> Journal of Financial Education, 2012</a:t>
            </a:r>
            <a:br>
              <a:rPr lang="en-US" sz="1600" dirty="0"/>
            </a:br>
            <a:r>
              <a:rPr lang="en-US" sz="1600" i="1" dirty="0"/>
              <a:t>Summary:</a:t>
            </a:r>
            <a:r>
              <a:rPr lang="en-US" sz="1600" dirty="0"/>
              <a:t> This study explores the application of RFID technology in tracking attendance, highlighting its reliability and unbiased data collection, including precise timestamps for arrivals and departures. The paper emphasizes the cost-effectiveness and efficiency of RFID systems in educational settings</a:t>
            </a:r>
            <a:r>
              <a:rPr lang="en-US" sz="1600" dirty="0" smtClean="0"/>
              <a:t>.</a:t>
            </a:r>
          </a:p>
          <a:p>
            <a:pPr marL="0" indent="0">
              <a:buNone/>
            </a:pPr>
            <a:endParaRPr lang="en-US" sz="1600" dirty="0"/>
          </a:p>
          <a:p>
            <a:pPr marL="0" indent="0">
              <a:buNone/>
            </a:pPr>
            <a:r>
              <a:rPr lang="en-US" sz="1600" b="1" dirty="0" smtClean="0"/>
              <a:t>“</a:t>
            </a:r>
            <a:r>
              <a:rPr lang="en-US" sz="1600" b="1" dirty="0" err="1" smtClean="0"/>
              <a:t>IoT</a:t>
            </a:r>
            <a:r>
              <a:rPr lang="en-US" sz="1600" b="1" dirty="0" smtClean="0"/>
              <a:t> </a:t>
            </a:r>
            <a:r>
              <a:rPr lang="en-US" sz="1600" b="1" dirty="0"/>
              <a:t>Based Smart Attendance System Using RFID: A </a:t>
            </a:r>
            <a:r>
              <a:rPr lang="en-US" sz="1600" b="1" dirty="0" smtClean="0"/>
              <a:t>Literature Review”</a:t>
            </a:r>
            <a:r>
              <a:rPr lang="en-US" sz="1600" dirty="0" smtClean="0"/>
              <a:t> </a:t>
            </a:r>
            <a:r>
              <a:rPr lang="en-US" sz="1600" b="1" dirty="0" smtClean="0"/>
              <a:t>[3]</a:t>
            </a:r>
          </a:p>
          <a:p>
            <a:pPr marL="0" indent="0">
              <a:buNone/>
            </a:pPr>
            <a:r>
              <a:rPr lang="en-US" sz="1600" i="1" dirty="0" smtClean="0"/>
              <a:t>Authors</a:t>
            </a:r>
            <a:r>
              <a:rPr lang="en-US" sz="1600" i="1" dirty="0"/>
              <a:t>:</a:t>
            </a:r>
            <a:r>
              <a:rPr lang="en-US" sz="1600" dirty="0"/>
              <a:t> </a:t>
            </a:r>
            <a:r>
              <a:rPr lang="en-US" sz="1600" dirty="0" err="1"/>
              <a:t>Kashif</a:t>
            </a:r>
            <a:r>
              <a:rPr lang="en-US" sz="1600" dirty="0"/>
              <a:t> </a:t>
            </a:r>
            <a:r>
              <a:rPr lang="en-US" sz="1600" dirty="0" err="1"/>
              <a:t>Ishaq</a:t>
            </a:r>
            <a:r>
              <a:rPr lang="en-US" sz="1600" dirty="0"/>
              <a:t>, </a:t>
            </a:r>
            <a:r>
              <a:rPr lang="en-US" sz="1600" dirty="0" err="1"/>
              <a:t>Samra</a:t>
            </a:r>
            <a:r>
              <a:rPr lang="en-US" sz="1600" dirty="0"/>
              <a:t> </a:t>
            </a:r>
            <a:r>
              <a:rPr lang="en-US" sz="1600" dirty="0" err="1"/>
              <a:t>Bibi</a:t>
            </a:r>
            <a:r>
              <a:rPr lang="en-US" sz="1600" dirty="0"/>
              <a:t/>
            </a:r>
            <a:br>
              <a:rPr lang="en-US" sz="1600" dirty="0"/>
            </a:br>
            <a:r>
              <a:rPr lang="en-US" sz="1600" i="1" dirty="0"/>
              <a:t>Published in:</a:t>
            </a:r>
            <a:r>
              <a:rPr lang="en-US" sz="1600" dirty="0"/>
              <a:t> </a:t>
            </a:r>
            <a:r>
              <a:rPr lang="en-US" sz="1600" dirty="0" err="1"/>
              <a:t>arXiv</a:t>
            </a:r>
            <a:r>
              <a:rPr lang="en-US" sz="1600" dirty="0"/>
              <a:t>, 2023</a:t>
            </a:r>
            <a:br>
              <a:rPr lang="en-US" sz="1600" dirty="0"/>
            </a:br>
            <a:r>
              <a:rPr lang="en-US" sz="1600" i="1" dirty="0"/>
              <a:t>Summary:</a:t>
            </a:r>
            <a:r>
              <a:rPr lang="en-US" sz="1600" dirty="0"/>
              <a:t> This systematic literature review examines 21 significant studies on </a:t>
            </a:r>
            <a:r>
              <a:rPr lang="en-US" sz="1600" dirty="0" err="1"/>
              <a:t>IoT</a:t>
            </a:r>
            <a:r>
              <a:rPr lang="en-US" sz="1600" dirty="0"/>
              <a:t>-based attendance systems employing RFID technology. The paper highlights the advantages of automating attendance processes, addressing issues associated with manual methods, and providing insights for institutions aiming to develop advanced attendance systems.</a:t>
            </a:r>
          </a:p>
        </p:txBody>
      </p:sp>
      <p:sp>
        <p:nvSpPr>
          <p:cNvPr id="5" name="Slide Number Placeholder 4"/>
          <p:cNvSpPr>
            <a:spLocks noGrp="1"/>
          </p:cNvSpPr>
          <p:nvPr>
            <p:ph type="sldNum" sz="quarter" idx="15"/>
          </p:nvPr>
        </p:nvSpPr>
        <p:spPr/>
        <p:txBody>
          <a:bodyPr/>
          <a:lstStyle/>
          <a:p>
            <a:fld id="{8B6C2354-2165-45A8-8C10-36D2E0F89CEA}" type="slidenum">
              <a:rPr lang="en-IN" smtClean="0"/>
              <a:pPr/>
              <a:t>4</a:t>
            </a:fld>
            <a:endParaRPr lang="en-IN"/>
          </a:p>
        </p:txBody>
      </p:sp>
      <p:sp>
        <p:nvSpPr>
          <p:cNvPr id="7" name="Date Placeholder 3"/>
          <p:cNvSpPr>
            <a:spLocks noGrp="1"/>
          </p:cNvSpPr>
          <p:nvPr>
            <p:ph type="dt" sz="half" idx="14"/>
          </p:nvPr>
        </p:nvSpPr>
        <p:spPr>
          <a:xfrm>
            <a:off x="179512" y="6473952"/>
            <a:ext cx="1008112" cy="384048"/>
          </a:xfrm>
        </p:spPr>
        <p:txBody>
          <a:bodyPr/>
          <a:lstStyle/>
          <a:p>
            <a:fld id="{7674083B-1E38-49C4-99F7-48CE4C3FBFAB}" type="datetime1">
              <a:rPr lang="en-IN" smtClean="0"/>
              <a:pPr/>
              <a:t>15-4-25</a:t>
            </a:fld>
            <a:endParaRPr lang="en-IN" dirty="0"/>
          </a:p>
        </p:txBody>
      </p:sp>
    </p:spTree>
    <p:extLst>
      <p:ext uri="{BB962C8B-B14F-4D97-AF65-F5344CB8AC3E}">
        <p14:creationId xmlns:p14="http://schemas.microsoft.com/office/powerpoint/2010/main" val="22220305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307480"/>
            <a:ext cx="7467600" cy="1143000"/>
          </a:xfrm>
        </p:spPr>
        <p:txBody>
          <a:bodyPr>
            <a:noAutofit/>
          </a:bodyPr>
          <a:lstStyle/>
          <a:p>
            <a:pPr algn="ctr"/>
            <a:r>
              <a:rPr lang="en-US" sz="3600" dirty="0" smtClean="0">
                <a:solidFill>
                  <a:srgbClr val="FF0000"/>
                </a:solidFill>
              </a:rPr>
              <a:t>Block Diagram /working model </a:t>
            </a:r>
            <a:br>
              <a:rPr lang="en-US" sz="3600" dirty="0" smtClean="0">
                <a:solidFill>
                  <a:srgbClr val="FF0000"/>
                </a:solidFill>
              </a:rPr>
            </a:br>
            <a:endParaRPr lang="en-IN" sz="3600" dirty="0">
              <a:solidFill>
                <a:srgbClr val="FF0000"/>
              </a:solidFill>
            </a:endParaRPr>
          </a:p>
        </p:txBody>
      </p:sp>
      <p:sp>
        <p:nvSpPr>
          <p:cNvPr id="5" name="Slide Number Placeholder 4"/>
          <p:cNvSpPr>
            <a:spLocks noGrp="1"/>
          </p:cNvSpPr>
          <p:nvPr>
            <p:ph type="sldNum" sz="quarter" idx="15"/>
          </p:nvPr>
        </p:nvSpPr>
        <p:spPr/>
        <p:txBody>
          <a:bodyPr/>
          <a:lstStyle/>
          <a:p>
            <a:fld id="{8B6C2354-2165-45A8-8C10-36D2E0F89CEA}" type="slidenum">
              <a:rPr lang="en-IN" smtClean="0"/>
              <a:pPr/>
              <a:t>5</a:t>
            </a:fld>
            <a:endParaRPr lang="en-IN"/>
          </a:p>
        </p:txBody>
      </p:sp>
      <p:sp>
        <p:nvSpPr>
          <p:cNvPr id="9" name="Date Placeholder 3"/>
          <p:cNvSpPr txBox="1">
            <a:spLocks/>
          </p:cNvSpPr>
          <p:nvPr/>
        </p:nvSpPr>
        <p:spPr>
          <a:xfrm>
            <a:off x="179512" y="6473952"/>
            <a:ext cx="1008112" cy="384048"/>
          </a:xfrm>
          <a:prstGeom prst="rect">
            <a:avLst/>
          </a:prstGeom>
        </p:spPr>
        <p:txBody>
          <a:bodyPr vert="horz" rtlCol="0" anchor="ctr" anchorCtr="0"/>
          <a:lstStyle>
            <a:defPPr>
              <a:defRPr lang="en-US"/>
            </a:defPPr>
            <a:lvl1pPr marL="0" algn="r" defTabSz="914400" rtl="0" eaLnBrk="1" latinLnBrk="0" hangingPunct="1">
              <a:defRPr kumimoji="0"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74083B-1E38-49C4-99F7-48CE4C3FBFAB}" type="datetime1">
              <a:rPr lang="en-IN" smtClean="0"/>
              <a:pPr/>
              <a:t>15-4-25</a:t>
            </a:fld>
            <a:endParaRPr lang="en-IN" dirty="0"/>
          </a:p>
        </p:txBody>
      </p:sp>
      <p:pic>
        <p:nvPicPr>
          <p:cNvPr id="6" name="Picture 5" descr="C:\Users\ADMIN\AppData\Local\Microsoft\Windows\INetCache\Content.Word\diagram-export-4-15-2025-2_29_23-AM.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3568" y="1660006"/>
            <a:ext cx="7615270" cy="4074044"/>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307480"/>
            <a:ext cx="7467600" cy="1143000"/>
          </a:xfrm>
        </p:spPr>
        <p:txBody>
          <a:bodyPr>
            <a:noAutofit/>
          </a:bodyPr>
          <a:lstStyle/>
          <a:p>
            <a:pPr algn="ctr"/>
            <a:r>
              <a:rPr lang="en-US" sz="3600" dirty="0" smtClean="0">
                <a:solidFill>
                  <a:srgbClr val="FF0000"/>
                </a:solidFill>
              </a:rPr>
              <a:t>Circuit Diagram</a:t>
            </a:r>
            <a:r>
              <a:rPr lang="en-US" sz="3600" dirty="0" smtClean="0">
                <a:solidFill>
                  <a:srgbClr val="FF0000"/>
                </a:solidFill>
              </a:rPr>
              <a:t/>
            </a:r>
            <a:br>
              <a:rPr lang="en-US" sz="3600" dirty="0" smtClean="0">
                <a:solidFill>
                  <a:srgbClr val="FF0000"/>
                </a:solidFill>
              </a:rPr>
            </a:br>
            <a:endParaRPr lang="en-IN" sz="3600" dirty="0">
              <a:solidFill>
                <a:srgbClr val="FF0000"/>
              </a:solidFill>
            </a:endParaRPr>
          </a:p>
        </p:txBody>
      </p:sp>
      <p:sp>
        <p:nvSpPr>
          <p:cNvPr id="5" name="Slide Number Placeholder 4"/>
          <p:cNvSpPr>
            <a:spLocks noGrp="1"/>
          </p:cNvSpPr>
          <p:nvPr>
            <p:ph type="sldNum" sz="quarter" idx="15"/>
          </p:nvPr>
        </p:nvSpPr>
        <p:spPr/>
        <p:txBody>
          <a:bodyPr/>
          <a:lstStyle/>
          <a:p>
            <a:fld id="{8B6C2354-2165-45A8-8C10-36D2E0F89CEA}" type="slidenum">
              <a:rPr lang="en-IN" smtClean="0"/>
              <a:pPr/>
              <a:t>6</a:t>
            </a:fld>
            <a:endParaRPr lang="en-IN"/>
          </a:p>
        </p:txBody>
      </p:sp>
      <p:sp>
        <p:nvSpPr>
          <p:cNvPr id="9" name="Date Placeholder 3"/>
          <p:cNvSpPr txBox="1">
            <a:spLocks/>
          </p:cNvSpPr>
          <p:nvPr/>
        </p:nvSpPr>
        <p:spPr>
          <a:xfrm>
            <a:off x="179512" y="6473952"/>
            <a:ext cx="1008112" cy="384048"/>
          </a:xfrm>
          <a:prstGeom prst="rect">
            <a:avLst/>
          </a:prstGeom>
        </p:spPr>
        <p:txBody>
          <a:bodyPr vert="horz" rtlCol="0" anchor="ctr" anchorCtr="0"/>
          <a:lstStyle>
            <a:defPPr>
              <a:defRPr lang="en-US"/>
            </a:defPPr>
            <a:lvl1pPr marL="0" algn="r" defTabSz="914400" rtl="0" eaLnBrk="1" latinLnBrk="0" hangingPunct="1">
              <a:defRPr kumimoji="0"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74083B-1E38-49C4-99F7-48CE4C3FBFAB}" type="datetime1">
              <a:rPr lang="en-IN" smtClean="0"/>
              <a:pPr/>
              <a:t>15-4-25</a:t>
            </a:fld>
            <a:endParaRPr lang="en-IN" dirty="0"/>
          </a:p>
        </p:txBody>
      </p:sp>
      <p:pic>
        <p:nvPicPr>
          <p:cNvPr id="7" name="Picture 6" descr="C:\Users\ADMIN\Downloads\c9532685-9464-4ac9-8efa-dbf0f117bf60.jpeg"/>
          <p:cNvPicPr/>
          <p:nvPr/>
        </p:nvPicPr>
        <p:blipFill>
          <a:blip r:embed="rId2">
            <a:extLst>
              <a:ext uri="{28A0092B-C50C-407E-A947-70E740481C1C}">
                <a14:useLocalDpi xmlns:a14="http://schemas.microsoft.com/office/drawing/2010/main" val="0"/>
              </a:ext>
            </a:extLst>
          </a:blip>
          <a:srcRect/>
          <a:stretch>
            <a:fillRect/>
          </a:stretch>
        </p:blipFill>
        <p:spPr bwMode="auto">
          <a:xfrm>
            <a:off x="1938020" y="1395412"/>
            <a:ext cx="5267960" cy="4067175"/>
          </a:xfrm>
          <a:prstGeom prst="rect">
            <a:avLst/>
          </a:prstGeom>
          <a:noFill/>
          <a:ln>
            <a:noFill/>
          </a:ln>
        </p:spPr>
      </p:pic>
    </p:spTree>
    <p:extLst>
      <p:ext uri="{BB962C8B-B14F-4D97-AF65-F5344CB8AC3E}">
        <p14:creationId xmlns:p14="http://schemas.microsoft.com/office/powerpoint/2010/main" val="28097543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307480"/>
            <a:ext cx="7467600" cy="1143000"/>
          </a:xfrm>
        </p:spPr>
        <p:txBody>
          <a:bodyPr>
            <a:noAutofit/>
          </a:bodyPr>
          <a:lstStyle/>
          <a:p>
            <a:pPr algn="ctr"/>
            <a:r>
              <a:rPr lang="en-US" sz="3600" dirty="0" smtClean="0">
                <a:solidFill>
                  <a:srgbClr val="FF0000"/>
                </a:solidFill>
              </a:rPr>
              <a:t>Network topology</a:t>
            </a:r>
            <a:r>
              <a:rPr lang="en-US" sz="3600" dirty="0" smtClean="0">
                <a:solidFill>
                  <a:srgbClr val="FF0000"/>
                </a:solidFill>
              </a:rPr>
              <a:t/>
            </a:r>
            <a:br>
              <a:rPr lang="en-US" sz="3600" dirty="0" smtClean="0">
                <a:solidFill>
                  <a:srgbClr val="FF0000"/>
                </a:solidFill>
              </a:rPr>
            </a:br>
            <a:endParaRPr lang="en-IN" sz="3600" dirty="0">
              <a:solidFill>
                <a:srgbClr val="FF0000"/>
              </a:solidFill>
            </a:endParaRPr>
          </a:p>
        </p:txBody>
      </p:sp>
      <p:sp>
        <p:nvSpPr>
          <p:cNvPr id="5" name="Slide Number Placeholder 4"/>
          <p:cNvSpPr>
            <a:spLocks noGrp="1"/>
          </p:cNvSpPr>
          <p:nvPr>
            <p:ph type="sldNum" sz="quarter" idx="15"/>
          </p:nvPr>
        </p:nvSpPr>
        <p:spPr/>
        <p:txBody>
          <a:bodyPr/>
          <a:lstStyle/>
          <a:p>
            <a:fld id="{8B6C2354-2165-45A8-8C10-36D2E0F89CEA}" type="slidenum">
              <a:rPr lang="en-IN" smtClean="0"/>
              <a:pPr/>
              <a:t>7</a:t>
            </a:fld>
            <a:endParaRPr lang="en-IN"/>
          </a:p>
        </p:txBody>
      </p:sp>
      <p:sp>
        <p:nvSpPr>
          <p:cNvPr id="9" name="Date Placeholder 3"/>
          <p:cNvSpPr txBox="1">
            <a:spLocks/>
          </p:cNvSpPr>
          <p:nvPr/>
        </p:nvSpPr>
        <p:spPr>
          <a:xfrm>
            <a:off x="179512" y="6473952"/>
            <a:ext cx="1008112" cy="384048"/>
          </a:xfrm>
          <a:prstGeom prst="rect">
            <a:avLst/>
          </a:prstGeom>
        </p:spPr>
        <p:txBody>
          <a:bodyPr vert="horz" rtlCol="0" anchor="ctr" anchorCtr="0"/>
          <a:lstStyle>
            <a:defPPr>
              <a:defRPr lang="en-US"/>
            </a:defPPr>
            <a:lvl1pPr marL="0" algn="r" defTabSz="914400" rtl="0" eaLnBrk="1" latinLnBrk="0" hangingPunct="1">
              <a:defRPr kumimoji="0"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74083B-1E38-49C4-99F7-48CE4C3FBFAB}" type="datetime1">
              <a:rPr lang="en-IN" smtClean="0"/>
              <a:pPr/>
              <a:t>15-4-25</a:t>
            </a:fld>
            <a:endParaRPr lang="en-IN" dirty="0"/>
          </a:p>
        </p:txBody>
      </p:sp>
      <p:pic>
        <p:nvPicPr>
          <p:cNvPr id="6" name="Picture 5" descr="C:\Users\ADMIN\Downloads\IMG-20250415-WA0016~3.jpg"/>
          <p:cNvPicPr/>
          <p:nvPr/>
        </p:nvPicPr>
        <p:blipFill rotWithShape="1">
          <a:blip r:embed="rId2">
            <a:extLst>
              <a:ext uri="{28A0092B-C50C-407E-A947-70E740481C1C}">
                <a14:useLocalDpi xmlns:a14="http://schemas.microsoft.com/office/drawing/2010/main" val="0"/>
              </a:ext>
            </a:extLst>
          </a:blip>
          <a:srcRect t="14898"/>
          <a:stretch/>
        </p:blipFill>
        <p:spPr bwMode="auto">
          <a:xfrm>
            <a:off x="1024690" y="1558617"/>
            <a:ext cx="6785355" cy="4067296"/>
          </a:xfrm>
          <a:prstGeom prst="rect">
            <a:avLst/>
          </a:prstGeom>
          <a:noFill/>
          <a:ln>
            <a:noFill/>
          </a:ln>
        </p:spPr>
      </p:pic>
    </p:spTree>
    <p:extLst>
      <p:ext uri="{BB962C8B-B14F-4D97-AF65-F5344CB8AC3E}">
        <p14:creationId xmlns:p14="http://schemas.microsoft.com/office/powerpoint/2010/main" val="26314890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307480"/>
            <a:ext cx="7467600" cy="838414"/>
          </a:xfrm>
        </p:spPr>
        <p:txBody>
          <a:bodyPr>
            <a:noAutofit/>
          </a:bodyPr>
          <a:lstStyle/>
          <a:p>
            <a:pPr algn="ctr"/>
            <a:r>
              <a:rPr lang="en-US" sz="3600" dirty="0" smtClean="0">
                <a:solidFill>
                  <a:srgbClr val="FF0000"/>
                </a:solidFill>
              </a:rPr>
              <a:t>Project photos</a:t>
            </a:r>
            <a:endParaRPr lang="en-IN" sz="3600" dirty="0">
              <a:solidFill>
                <a:srgbClr val="FF0000"/>
              </a:solidFill>
            </a:endParaRPr>
          </a:p>
        </p:txBody>
      </p:sp>
      <p:sp>
        <p:nvSpPr>
          <p:cNvPr id="5" name="Slide Number Placeholder 4"/>
          <p:cNvSpPr>
            <a:spLocks noGrp="1"/>
          </p:cNvSpPr>
          <p:nvPr>
            <p:ph type="sldNum" sz="quarter" idx="15"/>
          </p:nvPr>
        </p:nvSpPr>
        <p:spPr/>
        <p:txBody>
          <a:bodyPr/>
          <a:lstStyle/>
          <a:p>
            <a:fld id="{8B6C2354-2165-45A8-8C10-36D2E0F89CEA}" type="slidenum">
              <a:rPr lang="en-IN" smtClean="0"/>
              <a:pPr/>
              <a:t>8</a:t>
            </a:fld>
            <a:endParaRPr lang="en-IN"/>
          </a:p>
        </p:txBody>
      </p:sp>
      <p:sp>
        <p:nvSpPr>
          <p:cNvPr id="9" name="Date Placeholder 3"/>
          <p:cNvSpPr txBox="1">
            <a:spLocks/>
          </p:cNvSpPr>
          <p:nvPr/>
        </p:nvSpPr>
        <p:spPr>
          <a:xfrm>
            <a:off x="179512" y="6473952"/>
            <a:ext cx="1008112" cy="384048"/>
          </a:xfrm>
          <a:prstGeom prst="rect">
            <a:avLst/>
          </a:prstGeom>
        </p:spPr>
        <p:txBody>
          <a:bodyPr vert="horz" rtlCol="0" anchor="ctr" anchorCtr="0"/>
          <a:lstStyle>
            <a:defPPr>
              <a:defRPr lang="en-US"/>
            </a:defPPr>
            <a:lvl1pPr marL="0" algn="r" defTabSz="914400" rtl="0" eaLnBrk="1" latinLnBrk="0" hangingPunct="1">
              <a:defRPr kumimoji="0"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74083B-1E38-49C4-99F7-48CE4C3FBFAB}" type="datetime1">
              <a:rPr lang="en-IN" smtClean="0"/>
              <a:pPr/>
              <a:t>15-4-25</a:t>
            </a:fld>
            <a:endParaRPr lang="en-IN" dirty="0"/>
          </a:p>
        </p:txBody>
      </p:sp>
      <p:pic>
        <p:nvPicPr>
          <p:cNvPr id="8" name="Picture 7" descr="C:\Users\ADMIN\Downloads\PXL_20250414_221803187.NIGHT~2.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7368" y="2944598"/>
            <a:ext cx="3897855" cy="3024132"/>
          </a:xfrm>
          <a:prstGeom prst="rect">
            <a:avLst/>
          </a:prstGeom>
          <a:noFill/>
          <a:ln>
            <a:noFill/>
          </a:ln>
        </p:spPr>
      </p:pic>
      <p:pic>
        <p:nvPicPr>
          <p:cNvPr id="10" name="Picture 9" descr="C:\Users\ADMIN\Downloads\PXL_20250414_221648781.NIGHT~2.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568" y="1737083"/>
            <a:ext cx="4133959" cy="3205308"/>
          </a:xfrm>
          <a:prstGeom prst="rect">
            <a:avLst/>
          </a:prstGeom>
          <a:noFill/>
          <a:ln>
            <a:noFill/>
          </a:ln>
        </p:spPr>
      </p:pic>
    </p:spTree>
    <p:extLst>
      <p:ext uri="{BB962C8B-B14F-4D97-AF65-F5344CB8AC3E}">
        <p14:creationId xmlns:p14="http://schemas.microsoft.com/office/powerpoint/2010/main" val="27339383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307480"/>
            <a:ext cx="7467600" cy="838414"/>
          </a:xfrm>
        </p:spPr>
        <p:txBody>
          <a:bodyPr>
            <a:noAutofit/>
          </a:bodyPr>
          <a:lstStyle/>
          <a:p>
            <a:pPr algn="ctr"/>
            <a:r>
              <a:rPr lang="en-US" sz="3600" dirty="0" smtClean="0">
                <a:solidFill>
                  <a:srgbClr val="FF0000"/>
                </a:solidFill>
              </a:rPr>
              <a:t>Project photos</a:t>
            </a:r>
            <a:endParaRPr lang="en-IN" sz="3600" dirty="0">
              <a:solidFill>
                <a:srgbClr val="FF0000"/>
              </a:solidFill>
            </a:endParaRPr>
          </a:p>
        </p:txBody>
      </p:sp>
      <p:sp>
        <p:nvSpPr>
          <p:cNvPr id="5" name="Slide Number Placeholder 4"/>
          <p:cNvSpPr>
            <a:spLocks noGrp="1"/>
          </p:cNvSpPr>
          <p:nvPr>
            <p:ph type="sldNum" sz="quarter" idx="15"/>
          </p:nvPr>
        </p:nvSpPr>
        <p:spPr/>
        <p:txBody>
          <a:bodyPr/>
          <a:lstStyle/>
          <a:p>
            <a:fld id="{8B6C2354-2165-45A8-8C10-36D2E0F89CEA}" type="slidenum">
              <a:rPr lang="en-IN" smtClean="0"/>
              <a:pPr/>
              <a:t>9</a:t>
            </a:fld>
            <a:endParaRPr lang="en-IN"/>
          </a:p>
        </p:txBody>
      </p:sp>
      <p:sp>
        <p:nvSpPr>
          <p:cNvPr id="9" name="Date Placeholder 3"/>
          <p:cNvSpPr txBox="1">
            <a:spLocks/>
          </p:cNvSpPr>
          <p:nvPr/>
        </p:nvSpPr>
        <p:spPr>
          <a:xfrm>
            <a:off x="179512" y="6473952"/>
            <a:ext cx="1008112" cy="384048"/>
          </a:xfrm>
          <a:prstGeom prst="rect">
            <a:avLst/>
          </a:prstGeom>
        </p:spPr>
        <p:txBody>
          <a:bodyPr vert="horz" rtlCol="0" anchor="ctr" anchorCtr="0"/>
          <a:lstStyle>
            <a:defPPr>
              <a:defRPr lang="en-US"/>
            </a:defPPr>
            <a:lvl1pPr marL="0" algn="r" defTabSz="914400" rtl="0" eaLnBrk="1" latinLnBrk="0" hangingPunct="1">
              <a:defRPr kumimoji="0"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674083B-1E38-49C4-99F7-48CE4C3FBFAB}" type="datetime1">
              <a:rPr lang="en-IN" smtClean="0"/>
              <a:pPr/>
              <a:t>15-4-25</a:t>
            </a:fld>
            <a:endParaRPr lang="en-IN" dirty="0"/>
          </a:p>
        </p:txBody>
      </p:sp>
      <p:pic>
        <p:nvPicPr>
          <p:cNvPr id="7" name="Picture 6"/>
          <p:cNvPicPr/>
          <p:nvPr/>
        </p:nvPicPr>
        <p:blipFill>
          <a:blip r:embed="rId2"/>
          <a:stretch>
            <a:fillRect/>
          </a:stretch>
        </p:blipFill>
        <p:spPr>
          <a:xfrm>
            <a:off x="683568" y="1598311"/>
            <a:ext cx="4849131" cy="2198185"/>
          </a:xfrm>
          <a:prstGeom prst="rect">
            <a:avLst/>
          </a:prstGeom>
        </p:spPr>
      </p:pic>
      <p:pic>
        <p:nvPicPr>
          <p:cNvPr id="11" name="Picture 10"/>
          <p:cNvPicPr/>
          <p:nvPr/>
        </p:nvPicPr>
        <p:blipFill>
          <a:blip r:embed="rId3"/>
          <a:stretch>
            <a:fillRect/>
          </a:stretch>
        </p:blipFill>
        <p:spPr>
          <a:xfrm>
            <a:off x="3058664" y="3796496"/>
            <a:ext cx="4948069" cy="2352611"/>
          </a:xfrm>
          <a:prstGeom prst="rect">
            <a:avLst/>
          </a:prstGeom>
        </p:spPr>
      </p:pic>
    </p:spTree>
    <p:extLst>
      <p:ext uri="{BB962C8B-B14F-4D97-AF65-F5344CB8AC3E}">
        <p14:creationId xmlns:p14="http://schemas.microsoft.com/office/powerpoint/2010/main" val="273691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5429</TotalTime>
  <Words>474</Words>
  <Application>Microsoft Office PowerPoint</Application>
  <PresentationFormat>On-screen Show (4:3)</PresentationFormat>
  <Paragraphs>138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Schoolbook</vt:lpstr>
      <vt:lpstr>Wingdings</vt:lpstr>
      <vt:lpstr>Wingdings 2</vt:lpstr>
      <vt:lpstr>Oriel</vt:lpstr>
      <vt:lpstr>SCTR’s Pune Institute of Computer Technology, Pune electronics and Telecommunication engineering</vt:lpstr>
      <vt:lpstr>Introduction</vt:lpstr>
      <vt:lpstr>Objectives</vt:lpstr>
      <vt:lpstr>Literature survey</vt:lpstr>
      <vt:lpstr>Block Diagram /working model  </vt:lpstr>
      <vt:lpstr>Circuit Diagram </vt:lpstr>
      <vt:lpstr>Network topology </vt:lpstr>
      <vt:lpstr>Project photos</vt:lpstr>
      <vt:lpstr>Project photos</vt:lpstr>
      <vt:lpstr>Project photos</vt:lpstr>
      <vt:lpstr>Project photos</vt:lpstr>
      <vt:lpstr>Resources Required</vt:lpstr>
      <vt:lpstr>Resources Required</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SCTR’s Pune Institute of Computer Technology, Pune electronics and Telecommunication engineering</dc:title>
  <dc:creator>Vedant Narawadkar</dc:creator>
  <cp:lastModifiedBy>Microsoft account</cp:lastModifiedBy>
  <cp:revision>14</cp:revision>
  <dcterms:modified xsi:type="dcterms:W3CDTF">2025-04-14T23:27:06Z</dcterms:modified>
</cp:coreProperties>
</file>