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85" r:id="rId2"/>
    <p:sldId id="286" r:id="rId3"/>
    <p:sldId id="287" r:id="rId4"/>
    <p:sldId id="302" r:id="rId5"/>
    <p:sldId id="303" r:id="rId6"/>
    <p:sldId id="342" r:id="rId7"/>
    <p:sldId id="343" r:id="rId8"/>
    <p:sldId id="290" r:id="rId9"/>
    <p:sldId id="291" r:id="rId10"/>
    <p:sldId id="293" r:id="rId11"/>
    <p:sldId id="294" r:id="rId12"/>
    <p:sldId id="295" r:id="rId13"/>
    <p:sldId id="344" r:id="rId14"/>
    <p:sldId id="345" r:id="rId15"/>
    <p:sldId id="346" r:id="rId16"/>
    <p:sldId id="304" r:id="rId17"/>
    <p:sldId id="305" r:id="rId18"/>
    <p:sldId id="306" r:id="rId19"/>
    <p:sldId id="307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01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40CA45E-5A35-4AAA-9C33-0A66333C96C0}">
          <p14:sldIdLst>
            <p14:sldId id="285"/>
            <p14:sldId id="286"/>
            <p14:sldId id="287"/>
          </p14:sldIdLst>
        </p14:section>
        <p14:section name="无标题节" id="{4ACFF782-6CF7-43E5-9D96-4B0D73B8D495}">
          <p14:sldIdLst>
            <p14:sldId id="302"/>
            <p14:sldId id="303"/>
            <p14:sldId id="342"/>
            <p14:sldId id="343"/>
            <p14:sldId id="290"/>
            <p14:sldId id="291"/>
            <p14:sldId id="293"/>
            <p14:sldId id="294"/>
            <p14:sldId id="295"/>
            <p14:sldId id="344"/>
            <p14:sldId id="345"/>
            <p14:sldId id="346"/>
            <p14:sldId id="304"/>
            <p14:sldId id="305"/>
            <p14:sldId id="306"/>
            <p14:sldId id="307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75" autoAdjust="0"/>
  </p:normalViewPr>
  <p:slideViewPr>
    <p:cSldViewPr snapToGrid="0">
      <p:cViewPr varScale="1">
        <p:scale>
          <a:sx n="78" d="100"/>
          <a:sy n="78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AB04D2-619A-4F0A-9A98-00D1EF47ABF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B11A7B6-8FAD-4C0A-98CD-4DDB04E625AA}">
      <dgm:prSet phldrT="[文本]"/>
      <dgm:spPr/>
      <dgm:t>
        <a:bodyPr/>
        <a:lstStyle/>
        <a:p>
          <a:r>
            <a:rPr lang="en-US" altLang="zh-CN" dirty="0" smtClean="0"/>
            <a:t>1.</a:t>
          </a:r>
          <a:r>
            <a:rPr lang="zh-CN" altLang="en-US" dirty="0" smtClean="0"/>
            <a:t>缺点：把发现</a:t>
          </a:r>
          <a:r>
            <a:rPr lang="en-US" altLang="zh-CN" dirty="0" smtClean="0"/>
            <a:t>Bug</a:t>
          </a:r>
          <a:r>
            <a:rPr lang="zh-CN" altLang="en-US" dirty="0" smtClean="0"/>
            <a:t>的时间点推迟，发现</a:t>
          </a:r>
          <a:r>
            <a:rPr lang="en-US" altLang="zh-CN" dirty="0" smtClean="0"/>
            <a:t>Bug</a:t>
          </a:r>
          <a:r>
            <a:rPr lang="zh-CN" altLang="en-US" dirty="0" smtClean="0"/>
            <a:t>越晚，修复它付出的代价越大</a:t>
          </a:r>
          <a:endParaRPr lang="zh-CN" altLang="en-US" dirty="0"/>
        </a:p>
      </dgm:t>
    </dgm:pt>
    <dgm:pt modelId="{C8286296-A9B4-4683-8AE0-6972155FF390}" type="parTrans" cxnId="{A8EA22AB-A08D-4AAD-A957-A7154E85C2CF}">
      <dgm:prSet/>
      <dgm:spPr/>
      <dgm:t>
        <a:bodyPr/>
        <a:lstStyle/>
        <a:p>
          <a:endParaRPr lang="zh-CN" altLang="en-US"/>
        </a:p>
      </dgm:t>
    </dgm:pt>
    <dgm:pt modelId="{2B2AB0A4-655E-4190-9F1A-E2CB11FA57B3}" type="sibTrans" cxnId="{A8EA22AB-A08D-4AAD-A957-A7154E85C2CF}">
      <dgm:prSet/>
      <dgm:spPr/>
      <dgm:t>
        <a:bodyPr/>
        <a:lstStyle/>
        <a:p>
          <a:endParaRPr lang="zh-CN" altLang="en-US"/>
        </a:p>
      </dgm:t>
    </dgm:pt>
    <dgm:pt modelId="{7CE96829-2F2D-4D30-BA49-A4520ECA6068}">
      <dgm:prSet phldrT="[文本]"/>
      <dgm:spPr/>
      <dgm:t>
        <a:bodyPr/>
        <a:lstStyle/>
        <a:p>
          <a:r>
            <a:rPr lang="en-US" altLang="zh-CN" dirty="0" smtClean="0"/>
            <a:t>2.</a:t>
          </a:r>
          <a:r>
            <a:rPr lang="zh-CN" altLang="en-US" dirty="0" smtClean="0"/>
            <a:t>解决办法：将项目分割成足够小的，彼此独立，可单独交付的模块，及时反馈，随时做随时测。</a:t>
          </a:r>
          <a:endParaRPr lang="zh-CN" altLang="en-US" dirty="0"/>
        </a:p>
      </dgm:t>
    </dgm:pt>
    <dgm:pt modelId="{04113B62-1F36-4793-B0EC-343D5817DE3F}" type="parTrans" cxnId="{8027197C-FB7C-43DF-8345-7DF6A63C2F1B}">
      <dgm:prSet/>
      <dgm:spPr/>
      <dgm:t>
        <a:bodyPr/>
        <a:lstStyle/>
        <a:p>
          <a:endParaRPr lang="zh-CN" altLang="en-US"/>
        </a:p>
      </dgm:t>
    </dgm:pt>
    <dgm:pt modelId="{0CC5603A-D2D0-420E-BF18-0139BA38E4D2}" type="sibTrans" cxnId="{8027197C-FB7C-43DF-8345-7DF6A63C2F1B}">
      <dgm:prSet/>
      <dgm:spPr/>
      <dgm:t>
        <a:bodyPr/>
        <a:lstStyle/>
        <a:p>
          <a:endParaRPr lang="zh-CN" altLang="en-US"/>
        </a:p>
      </dgm:t>
    </dgm:pt>
    <dgm:pt modelId="{865B31D3-97C7-4D25-A145-71D1D644F9B8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EC34EE7F-ECD0-44E2-881D-02A72D271E1F}" type="sibTrans" cxnId="{BCF64329-9BD2-46E3-AA94-FD27013A7B76}">
      <dgm:prSet/>
      <dgm:spPr/>
      <dgm:t>
        <a:bodyPr/>
        <a:lstStyle/>
        <a:p>
          <a:endParaRPr lang="zh-CN" altLang="en-US"/>
        </a:p>
      </dgm:t>
    </dgm:pt>
    <dgm:pt modelId="{DC374496-CBF9-4A86-B5BD-CFBE5C54ED16}" type="parTrans" cxnId="{BCF64329-9BD2-46E3-AA94-FD27013A7B76}">
      <dgm:prSet/>
      <dgm:spPr/>
      <dgm:t>
        <a:bodyPr/>
        <a:lstStyle/>
        <a:p>
          <a:endParaRPr lang="zh-CN" altLang="en-US"/>
        </a:p>
      </dgm:t>
    </dgm:pt>
    <dgm:pt modelId="{37D74EAF-C7C7-4020-8654-15BE6D5C4844}" type="pres">
      <dgm:prSet presAssocID="{E6AB04D2-619A-4F0A-9A98-00D1EF47ABF4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653CB00B-2037-40A8-94EC-1DC1524010CF}" type="pres">
      <dgm:prSet presAssocID="{865B31D3-97C7-4D25-A145-71D1D644F9B8}" presName="thickLine" presStyleLbl="alignNode1" presStyleIdx="0" presStyleCnt="1"/>
      <dgm:spPr/>
    </dgm:pt>
    <dgm:pt modelId="{21AF0EA6-A866-48B5-9EE6-B9FB5F32D1E6}" type="pres">
      <dgm:prSet presAssocID="{865B31D3-97C7-4D25-A145-71D1D644F9B8}" presName="horz1" presStyleCnt="0"/>
      <dgm:spPr/>
    </dgm:pt>
    <dgm:pt modelId="{128216EA-F040-4DDE-97AF-B15FD7A1B264}" type="pres">
      <dgm:prSet presAssocID="{865B31D3-97C7-4D25-A145-71D1D644F9B8}" presName="tx1" presStyleLbl="revTx" presStyleIdx="0" presStyleCnt="3"/>
      <dgm:spPr/>
      <dgm:t>
        <a:bodyPr/>
        <a:lstStyle/>
        <a:p>
          <a:endParaRPr lang="zh-CN" altLang="en-US"/>
        </a:p>
      </dgm:t>
    </dgm:pt>
    <dgm:pt modelId="{8B13701A-FCC6-4C8B-8F7F-7BBA9D43E657}" type="pres">
      <dgm:prSet presAssocID="{865B31D3-97C7-4D25-A145-71D1D644F9B8}" presName="vert1" presStyleCnt="0"/>
      <dgm:spPr/>
    </dgm:pt>
    <dgm:pt modelId="{0F940A10-9D3E-4887-BD87-E94B2353FB08}" type="pres">
      <dgm:prSet presAssocID="{EB11A7B6-8FAD-4C0A-98CD-4DDB04E625AA}" presName="vertSpace2a" presStyleCnt="0"/>
      <dgm:spPr/>
    </dgm:pt>
    <dgm:pt modelId="{B7267585-25AB-495B-8456-02F43FB151D4}" type="pres">
      <dgm:prSet presAssocID="{EB11A7B6-8FAD-4C0A-98CD-4DDB04E625AA}" presName="horz2" presStyleCnt="0"/>
      <dgm:spPr/>
    </dgm:pt>
    <dgm:pt modelId="{F7C95D90-9F32-4F6E-A138-980A9ABDF310}" type="pres">
      <dgm:prSet presAssocID="{EB11A7B6-8FAD-4C0A-98CD-4DDB04E625AA}" presName="horzSpace2" presStyleCnt="0"/>
      <dgm:spPr/>
    </dgm:pt>
    <dgm:pt modelId="{54058265-A203-48B3-AED3-BC22EFB4B61F}" type="pres">
      <dgm:prSet presAssocID="{EB11A7B6-8FAD-4C0A-98CD-4DDB04E625AA}" presName="tx2" presStyleLbl="revTx" presStyleIdx="1" presStyleCnt="3"/>
      <dgm:spPr/>
      <dgm:t>
        <a:bodyPr/>
        <a:lstStyle/>
        <a:p>
          <a:endParaRPr lang="zh-CN" altLang="en-US"/>
        </a:p>
      </dgm:t>
    </dgm:pt>
    <dgm:pt modelId="{C00E385D-37AE-4E5D-A18D-27B627C82D86}" type="pres">
      <dgm:prSet presAssocID="{EB11A7B6-8FAD-4C0A-98CD-4DDB04E625AA}" presName="vert2" presStyleCnt="0"/>
      <dgm:spPr/>
    </dgm:pt>
    <dgm:pt modelId="{A9734530-9268-4DDF-838A-DF441474700B}" type="pres">
      <dgm:prSet presAssocID="{EB11A7B6-8FAD-4C0A-98CD-4DDB04E625AA}" presName="thinLine2b" presStyleLbl="callout" presStyleIdx="0" presStyleCnt="2"/>
      <dgm:spPr/>
    </dgm:pt>
    <dgm:pt modelId="{8DC1A124-8F0A-4F83-8F42-BDF54134BB51}" type="pres">
      <dgm:prSet presAssocID="{EB11A7B6-8FAD-4C0A-98CD-4DDB04E625AA}" presName="vertSpace2b" presStyleCnt="0"/>
      <dgm:spPr/>
    </dgm:pt>
    <dgm:pt modelId="{2D6FD26C-85AC-4F92-974C-F03D4C70BDC9}" type="pres">
      <dgm:prSet presAssocID="{7CE96829-2F2D-4D30-BA49-A4520ECA6068}" presName="horz2" presStyleCnt="0"/>
      <dgm:spPr/>
    </dgm:pt>
    <dgm:pt modelId="{6E4F047C-57BE-445C-B117-962B367A5F4D}" type="pres">
      <dgm:prSet presAssocID="{7CE96829-2F2D-4D30-BA49-A4520ECA6068}" presName="horzSpace2" presStyleCnt="0"/>
      <dgm:spPr/>
    </dgm:pt>
    <dgm:pt modelId="{29774721-2104-43EA-9E8B-39D5FC795679}" type="pres">
      <dgm:prSet presAssocID="{7CE96829-2F2D-4D30-BA49-A4520ECA6068}" presName="tx2" presStyleLbl="revTx" presStyleIdx="2" presStyleCnt="3"/>
      <dgm:spPr/>
      <dgm:t>
        <a:bodyPr/>
        <a:lstStyle/>
        <a:p>
          <a:endParaRPr lang="zh-CN" altLang="en-US"/>
        </a:p>
      </dgm:t>
    </dgm:pt>
    <dgm:pt modelId="{507991B3-46EB-4EC2-BA4A-6F5C17276328}" type="pres">
      <dgm:prSet presAssocID="{7CE96829-2F2D-4D30-BA49-A4520ECA6068}" presName="vert2" presStyleCnt="0"/>
      <dgm:spPr/>
    </dgm:pt>
    <dgm:pt modelId="{A2391A9E-29BD-4139-8461-3D259834291B}" type="pres">
      <dgm:prSet presAssocID="{7CE96829-2F2D-4D30-BA49-A4520ECA6068}" presName="thinLine2b" presStyleLbl="callout" presStyleIdx="1" presStyleCnt="2"/>
      <dgm:spPr/>
    </dgm:pt>
    <dgm:pt modelId="{3EDA8CF6-0864-4A00-864A-1C1588AA909E}" type="pres">
      <dgm:prSet presAssocID="{7CE96829-2F2D-4D30-BA49-A4520ECA6068}" presName="vertSpace2b" presStyleCnt="0"/>
      <dgm:spPr/>
    </dgm:pt>
  </dgm:ptLst>
  <dgm:cxnLst>
    <dgm:cxn modelId="{7909E3BD-3B77-4990-8577-3D53DC8A6575}" type="presOf" srcId="{E6AB04D2-619A-4F0A-9A98-00D1EF47ABF4}" destId="{37D74EAF-C7C7-4020-8654-15BE6D5C4844}" srcOrd="0" destOrd="0" presId="urn:microsoft.com/office/officeart/2008/layout/LinedList"/>
    <dgm:cxn modelId="{8027197C-FB7C-43DF-8345-7DF6A63C2F1B}" srcId="{865B31D3-97C7-4D25-A145-71D1D644F9B8}" destId="{7CE96829-2F2D-4D30-BA49-A4520ECA6068}" srcOrd="1" destOrd="0" parTransId="{04113B62-1F36-4793-B0EC-343D5817DE3F}" sibTransId="{0CC5603A-D2D0-420E-BF18-0139BA38E4D2}"/>
    <dgm:cxn modelId="{AF443B1D-95AD-41CC-A727-8400A5BEE490}" type="presOf" srcId="{865B31D3-97C7-4D25-A145-71D1D644F9B8}" destId="{128216EA-F040-4DDE-97AF-B15FD7A1B264}" srcOrd="0" destOrd="0" presId="urn:microsoft.com/office/officeart/2008/layout/LinedList"/>
    <dgm:cxn modelId="{BCF64329-9BD2-46E3-AA94-FD27013A7B76}" srcId="{E6AB04D2-619A-4F0A-9A98-00D1EF47ABF4}" destId="{865B31D3-97C7-4D25-A145-71D1D644F9B8}" srcOrd="0" destOrd="0" parTransId="{DC374496-CBF9-4A86-B5BD-CFBE5C54ED16}" sibTransId="{EC34EE7F-ECD0-44E2-881D-02A72D271E1F}"/>
    <dgm:cxn modelId="{F687F9F2-4CDB-457E-BE35-808BCD5E6142}" type="presOf" srcId="{EB11A7B6-8FAD-4C0A-98CD-4DDB04E625AA}" destId="{54058265-A203-48B3-AED3-BC22EFB4B61F}" srcOrd="0" destOrd="0" presId="urn:microsoft.com/office/officeart/2008/layout/LinedList"/>
    <dgm:cxn modelId="{A8EA22AB-A08D-4AAD-A957-A7154E85C2CF}" srcId="{865B31D3-97C7-4D25-A145-71D1D644F9B8}" destId="{EB11A7B6-8FAD-4C0A-98CD-4DDB04E625AA}" srcOrd="0" destOrd="0" parTransId="{C8286296-A9B4-4683-8AE0-6972155FF390}" sibTransId="{2B2AB0A4-655E-4190-9F1A-E2CB11FA57B3}"/>
    <dgm:cxn modelId="{DD29AE3A-DC1B-4E66-AF9F-3BFD669F3558}" type="presOf" srcId="{7CE96829-2F2D-4D30-BA49-A4520ECA6068}" destId="{29774721-2104-43EA-9E8B-39D5FC795679}" srcOrd="0" destOrd="0" presId="urn:microsoft.com/office/officeart/2008/layout/LinedList"/>
    <dgm:cxn modelId="{608C8C07-1F81-4E01-B3DF-6DF9438CF533}" type="presParOf" srcId="{37D74EAF-C7C7-4020-8654-15BE6D5C4844}" destId="{653CB00B-2037-40A8-94EC-1DC1524010CF}" srcOrd="0" destOrd="0" presId="urn:microsoft.com/office/officeart/2008/layout/LinedList"/>
    <dgm:cxn modelId="{F06ED4AF-CFBD-49DC-AE5A-9363FE4EF31C}" type="presParOf" srcId="{37D74EAF-C7C7-4020-8654-15BE6D5C4844}" destId="{21AF0EA6-A866-48B5-9EE6-B9FB5F32D1E6}" srcOrd="1" destOrd="0" presId="urn:microsoft.com/office/officeart/2008/layout/LinedList"/>
    <dgm:cxn modelId="{9036017D-E22C-44B8-9A79-84AA4BF45A7D}" type="presParOf" srcId="{21AF0EA6-A866-48B5-9EE6-B9FB5F32D1E6}" destId="{128216EA-F040-4DDE-97AF-B15FD7A1B264}" srcOrd="0" destOrd="0" presId="urn:microsoft.com/office/officeart/2008/layout/LinedList"/>
    <dgm:cxn modelId="{66E18BAD-AD40-4061-B9A4-8A87DAAB13C0}" type="presParOf" srcId="{21AF0EA6-A866-48B5-9EE6-B9FB5F32D1E6}" destId="{8B13701A-FCC6-4C8B-8F7F-7BBA9D43E657}" srcOrd="1" destOrd="0" presId="urn:microsoft.com/office/officeart/2008/layout/LinedList"/>
    <dgm:cxn modelId="{BCC1FCF7-F060-4E6D-9320-FD9F6EA440F9}" type="presParOf" srcId="{8B13701A-FCC6-4C8B-8F7F-7BBA9D43E657}" destId="{0F940A10-9D3E-4887-BD87-E94B2353FB08}" srcOrd="0" destOrd="0" presId="urn:microsoft.com/office/officeart/2008/layout/LinedList"/>
    <dgm:cxn modelId="{77B78E86-8E80-4684-A859-0F56EA909D1B}" type="presParOf" srcId="{8B13701A-FCC6-4C8B-8F7F-7BBA9D43E657}" destId="{B7267585-25AB-495B-8456-02F43FB151D4}" srcOrd="1" destOrd="0" presId="urn:microsoft.com/office/officeart/2008/layout/LinedList"/>
    <dgm:cxn modelId="{204FEE58-1AD3-4869-9B26-99511100C6A7}" type="presParOf" srcId="{B7267585-25AB-495B-8456-02F43FB151D4}" destId="{F7C95D90-9F32-4F6E-A138-980A9ABDF310}" srcOrd="0" destOrd="0" presId="urn:microsoft.com/office/officeart/2008/layout/LinedList"/>
    <dgm:cxn modelId="{E6ABC233-6CC6-40E6-89D3-E8B0C03BFB09}" type="presParOf" srcId="{B7267585-25AB-495B-8456-02F43FB151D4}" destId="{54058265-A203-48B3-AED3-BC22EFB4B61F}" srcOrd="1" destOrd="0" presId="urn:microsoft.com/office/officeart/2008/layout/LinedList"/>
    <dgm:cxn modelId="{48B90AF4-139D-4EF5-B17D-299EA0F1E102}" type="presParOf" srcId="{B7267585-25AB-495B-8456-02F43FB151D4}" destId="{C00E385D-37AE-4E5D-A18D-27B627C82D86}" srcOrd="2" destOrd="0" presId="urn:microsoft.com/office/officeart/2008/layout/LinedList"/>
    <dgm:cxn modelId="{A906CEBD-5D67-44BA-8F8C-4C0831831EBC}" type="presParOf" srcId="{8B13701A-FCC6-4C8B-8F7F-7BBA9D43E657}" destId="{A9734530-9268-4DDF-838A-DF441474700B}" srcOrd="2" destOrd="0" presId="urn:microsoft.com/office/officeart/2008/layout/LinedList"/>
    <dgm:cxn modelId="{7207725B-99DC-4053-8DE4-91907FA15C50}" type="presParOf" srcId="{8B13701A-FCC6-4C8B-8F7F-7BBA9D43E657}" destId="{8DC1A124-8F0A-4F83-8F42-BDF54134BB51}" srcOrd="3" destOrd="0" presId="urn:microsoft.com/office/officeart/2008/layout/LinedList"/>
    <dgm:cxn modelId="{24CE49CA-4E92-4AC3-BBCF-01E3C45E041C}" type="presParOf" srcId="{8B13701A-FCC6-4C8B-8F7F-7BBA9D43E657}" destId="{2D6FD26C-85AC-4F92-974C-F03D4C70BDC9}" srcOrd="4" destOrd="0" presId="urn:microsoft.com/office/officeart/2008/layout/LinedList"/>
    <dgm:cxn modelId="{40475611-CFE0-4DE5-9554-2C31AD07F75B}" type="presParOf" srcId="{2D6FD26C-85AC-4F92-974C-F03D4C70BDC9}" destId="{6E4F047C-57BE-445C-B117-962B367A5F4D}" srcOrd="0" destOrd="0" presId="urn:microsoft.com/office/officeart/2008/layout/LinedList"/>
    <dgm:cxn modelId="{2D93B02E-0393-40D4-8600-C9E734A97D12}" type="presParOf" srcId="{2D6FD26C-85AC-4F92-974C-F03D4C70BDC9}" destId="{29774721-2104-43EA-9E8B-39D5FC795679}" srcOrd="1" destOrd="0" presId="urn:microsoft.com/office/officeart/2008/layout/LinedList"/>
    <dgm:cxn modelId="{18CDF10B-5135-4F62-979D-6762E0D625AD}" type="presParOf" srcId="{2D6FD26C-85AC-4F92-974C-F03D4C70BDC9}" destId="{507991B3-46EB-4EC2-BA4A-6F5C17276328}" srcOrd="2" destOrd="0" presId="urn:microsoft.com/office/officeart/2008/layout/LinedList"/>
    <dgm:cxn modelId="{6429CBDC-E8F8-4026-8B86-9F671BA03EA3}" type="presParOf" srcId="{8B13701A-FCC6-4C8B-8F7F-7BBA9D43E657}" destId="{A2391A9E-29BD-4139-8461-3D259834291B}" srcOrd="5" destOrd="0" presId="urn:microsoft.com/office/officeart/2008/layout/LinedList"/>
    <dgm:cxn modelId="{EA433783-6E5F-4AEE-95E8-71D8949C839C}" type="presParOf" srcId="{8B13701A-FCC6-4C8B-8F7F-7BBA9D43E657}" destId="{3EDA8CF6-0864-4A00-864A-1C1588AA909E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3103E8-A052-481E-A3BE-E399C22E173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A8E7787-5106-4C6D-86A7-A59B289ADDD9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A4DB16E-C970-41B9-9A75-2BBDFFD4045F}" type="parTrans" cxnId="{2E22A99A-AB3A-4B2C-A967-DBBAD905849A}">
      <dgm:prSet/>
      <dgm:spPr/>
      <dgm:t>
        <a:bodyPr/>
        <a:lstStyle/>
        <a:p>
          <a:endParaRPr lang="zh-CN" altLang="en-US"/>
        </a:p>
      </dgm:t>
    </dgm:pt>
    <dgm:pt modelId="{031C1250-1C3E-4DD4-B06E-4390BE76A860}" type="sibTrans" cxnId="{2E22A99A-AB3A-4B2C-A967-DBBAD905849A}">
      <dgm:prSet/>
      <dgm:spPr/>
      <dgm:t>
        <a:bodyPr/>
        <a:lstStyle/>
        <a:p>
          <a:endParaRPr lang="zh-CN" altLang="en-US"/>
        </a:p>
      </dgm:t>
    </dgm:pt>
    <dgm:pt modelId="{023E2CFF-854F-44AD-B28E-70556EE0AC57}">
      <dgm:prSet phldrT="[文本]" custT="1"/>
      <dgm:spPr/>
      <dgm:t>
        <a:bodyPr/>
        <a:lstStyle/>
        <a:p>
          <a:r>
            <a:rPr lang="en-US" altLang="zh-CN" sz="2500" b="1" dirty="0" smtClean="0"/>
            <a:t>1.</a:t>
          </a:r>
          <a:r>
            <a:rPr lang="zh-CN" altLang="en-US" sz="2500" b="1" dirty="0" smtClean="0"/>
            <a:t>测试并不是单纯的找</a:t>
          </a:r>
          <a:r>
            <a:rPr lang="en-US" altLang="zh-CN" sz="2500" b="1" dirty="0" smtClean="0"/>
            <a:t>Bug</a:t>
          </a:r>
          <a:r>
            <a:rPr lang="zh-CN" altLang="en-US" sz="2500" b="1" dirty="0" smtClean="0"/>
            <a:t>。</a:t>
          </a:r>
          <a:endParaRPr lang="en-US" altLang="zh-CN" sz="2500" b="1" dirty="0" smtClean="0"/>
        </a:p>
        <a:p>
          <a:r>
            <a:rPr lang="zh-CN" altLang="en-US" sz="2500" dirty="0" smtClean="0"/>
            <a:t>测试的目的不是发现</a:t>
          </a:r>
          <a:r>
            <a:rPr lang="en-US" altLang="zh-CN" sz="2500" dirty="0" smtClean="0"/>
            <a:t>Bug,</a:t>
          </a:r>
          <a:r>
            <a:rPr lang="zh-CN" altLang="en-US" sz="2500" dirty="0" smtClean="0"/>
            <a:t>而是预防</a:t>
          </a:r>
          <a:r>
            <a:rPr lang="en-US" altLang="zh-CN" sz="2500" dirty="0" smtClean="0"/>
            <a:t>Bug</a:t>
          </a:r>
          <a:r>
            <a:rPr lang="zh-CN" altLang="en-US" sz="2500" dirty="0" smtClean="0"/>
            <a:t>的发生</a:t>
          </a:r>
          <a:endParaRPr lang="en-US" altLang="zh-CN" sz="2500" dirty="0" smtClean="0"/>
        </a:p>
      </dgm:t>
    </dgm:pt>
    <dgm:pt modelId="{11E268BB-22DF-456B-BC2A-AE0A35EB4736}" type="parTrans" cxnId="{21C8E772-D990-4BBE-8EFB-B1EAEBC74984}">
      <dgm:prSet/>
      <dgm:spPr/>
      <dgm:t>
        <a:bodyPr/>
        <a:lstStyle/>
        <a:p>
          <a:endParaRPr lang="zh-CN" altLang="en-US"/>
        </a:p>
      </dgm:t>
    </dgm:pt>
    <dgm:pt modelId="{5177F0BE-95A2-49DA-BA71-FB6323ED2463}" type="sibTrans" cxnId="{21C8E772-D990-4BBE-8EFB-B1EAEBC74984}">
      <dgm:prSet/>
      <dgm:spPr/>
      <dgm:t>
        <a:bodyPr/>
        <a:lstStyle/>
        <a:p>
          <a:endParaRPr lang="zh-CN" altLang="en-US"/>
        </a:p>
      </dgm:t>
    </dgm:pt>
    <dgm:pt modelId="{D556C276-A4F8-43B1-B5ED-45237AAC605D}">
      <dgm:prSet phldrT="[文本]" custT="1"/>
      <dgm:spPr/>
      <dgm:t>
        <a:bodyPr/>
        <a:lstStyle/>
        <a:p>
          <a:r>
            <a:rPr lang="en-US" altLang="zh-CN" sz="2500" dirty="0" smtClean="0"/>
            <a:t>2.</a:t>
          </a:r>
          <a:r>
            <a:rPr lang="zh-CN" altLang="en-US" sz="2500" b="1" dirty="0" smtClean="0">
              <a:solidFill>
                <a:schemeClr val="tx1"/>
              </a:solidFill>
            </a:rPr>
            <a:t>测试是一个复杂的工程，并非单纯的使用最终产品</a:t>
          </a:r>
          <a:r>
            <a:rPr lang="zh-CN" altLang="en-US" sz="2500" b="1" dirty="0" smtClean="0">
              <a:solidFill>
                <a:schemeClr val="tx1"/>
              </a:solidFill>
            </a:rPr>
            <a:t>。</a:t>
          </a:r>
          <a:endParaRPr lang="en-US" altLang="zh-CN" sz="2500" b="1" dirty="0" smtClean="0">
            <a:solidFill>
              <a:schemeClr val="tx1"/>
            </a:solidFill>
          </a:endParaRPr>
        </a:p>
      </dgm:t>
    </dgm:pt>
    <dgm:pt modelId="{7E591CA5-5BB0-4974-9FD4-02B5F1268E11}" type="parTrans" cxnId="{3B05FFF8-8273-4AD7-9922-DC8F0C6E9D63}">
      <dgm:prSet/>
      <dgm:spPr/>
      <dgm:t>
        <a:bodyPr/>
        <a:lstStyle/>
        <a:p>
          <a:endParaRPr lang="zh-CN" altLang="en-US"/>
        </a:p>
      </dgm:t>
    </dgm:pt>
    <dgm:pt modelId="{D2BE6B72-2A7D-4E91-AE62-EB080CD63F9A}" type="sibTrans" cxnId="{3B05FFF8-8273-4AD7-9922-DC8F0C6E9D63}">
      <dgm:prSet/>
      <dgm:spPr/>
      <dgm:t>
        <a:bodyPr/>
        <a:lstStyle/>
        <a:p>
          <a:endParaRPr lang="zh-CN" altLang="en-US"/>
        </a:p>
      </dgm:t>
    </dgm:pt>
    <dgm:pt modelId="{B9E2D1A5-7037-4C41-9788-D4797B48E981}" type="pres">
      <dgm:prSet presAssocID="{2E3103E8-A052-481E-A3BE-E399C22E1734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95420331-45F0-4565-8F36-2A31EE64338A}" type="pres">
      <dgm:prSet presAssocID="{4A8E7787-5106-4C6D-86A7-A59B289ADDD9}" presName="thickLine" presStyleLbl="alignNode1" presStyleIdx="0" presStyleCnt="1"/>
      <dgm:spPr/>
    </dgm:pt>
    <dgm:pt modelId="{EA567097-4E8D-4F3C-9B9D-5F0098AC8ADB}" type="pres">
      <dgm:prSet presAssocID="{4A8E7787-5106-4C6D-86A7-A59B289ADDD9}" presName="horz1" presStyleCnt="0"/>
      <dgm:spPr/>
    </dgm:pt>
    <dgm:pt modelId="{6A01CD50-F761-4E73-A34D-E8196C28F8F4}" type="pres">
      <dgm:prSet presAssocID="{4A8E7787-5106-4C6D-86A7-A59B289ADDD9}" presName="tx1" presStyleLbl="revTx" presStyleIdx="0" presStyleCnt="3"/>
      <dgm:spPr/>
      <dgm:t>
        <a:bodyPr/>
        <a:lstStyle/>
        <a:p>
          <a:endParaRPr lang="zh-CN" altLang="en-US"/>
        </a:p>
      </dgm:t>
    </dgm:pt>
    <dgm:pt modelId="{152CF58D-D397-4101-851B-1724F552FBDB}" type="pres">
      <dgm:prSet presAssocID="{4A8E7787-5106-4C6D-86A7-A59B289ADDD9}" presName="vert1" presStyleCnt="0"/>
      <dgm:spPr/>
    </dgm:pt>
    <dgm:pt modelId="{E1919ECC-505D-4DDA-A647-CB0D4764A698}" type="pres">
      <dgm:prSet presAssocID="{023E2CFF-854F-44AD-B28E-70556EE0AC57}" presName="vertSpace2a" presStyleCnt="0"/>
      <dgm:spPr/>
    </dgm:pt>
    <dgm:pt modelId="{555BF6D0-193D-492F-9C95-D8A87CB69FB1}" type="pres">
      <dgm:prSet presAssocID="{023E2CFF-854F-44AD-B28E-70556EE0AC57}" presName="horz2" presStyleCnt="0"/>
      <dgm:spPr/>
    </dgm:pt>
    <dgm:pt modelId="{84DE8EA2-6837-4FE0-B4FD-FA473A7526CF}" type="pres">
      <dgm:prSet presAssocID="{023E2CFF-854F-44AD-B28E-70556EE0AC57}" presName="horzSpace2" presStyleCnt="0"/>
      <dgm:spPr/>
    </dgm:pt>
    <dgm:pt modelId="{14E8CC71-6666-4EDA-8384-8D84045ADCD6}" type="pres">
      <dgm:prSet presAssocID="{023E2CFF-854F-44AD-B28E-70556EE0AC57}" presName="tx2" presStyleLbl="revTx" presStyleIdx="1" presStyleCnt="3"/>
      <dgm:spPr/>
      <dgm:t>
        <a:bodyPr/>
        <a:lstStyle/>
        <a:p>
          <a:endParaRPr lang="zh-CN" altLang="en-US"/>
        </a:p>
      </dgm:t>
    </dgm:pt>
    <dgm:pt modelId="{AD7D8BB2-E950-47B4-856D-E8219AA175D6}" type="pres">
      <dgm:prSet presAssocID="{023E2CFF-854F-44AD-B28E-70556EE0AC57}" presName="vert2" presStyleCnt="0"/>
      <dgm:spPr/>
    </dgm:pt>
    <dgm:pt modelId="{29995253-49FD-4150-9711-70413A82D58D}" type="pres">
      <dgm:prSet presAssocID="{023E2CFF-854F-44AD-B28E-70556EE0AC57}" presName="thinLine2b" presStyleLbl="callout" presStyleIdx="0" presStyleCnt="2" custLinFactY="-300000" custLinFactNeighborX="445" custLinFactNeighborY="-349077"/>
      <dgm:spPr/>
    </dgm:pt>
    <dgm:pt modelId="{BCA9E14B-33E3-40E5-B69F-AA25A779196A}" type="pres">
      <dgm:prSet presAssocID="{023E2CFF-854F-44AD-B28E-70556EE0AC57}" presName="vertSpace2b" presStyleCnt="0"/>
      <dgm:spPr/>
    </dgm:pt>
    <dgm:pt modelId="{464AD4DC-E366-4685-9537-164EAAAF5E9F}" type="pres">
      <dgm:prSet presAssocID="{D556C276-A4F8-43B1-B5ED-45237AAC605D}" presName="horz2" presStyleCnt="0"/>
      <dgm:spPr/>
    </dgm:pt>
    <dgm:pt modelId="{C498F898-94AA-442B-AF3A-862A16D92B60}" type="pres">
      <dgm:prSet presAssocID="{D556C276-A4F8-43B1-B5ED-45237AAC605D}" presName="horzSpace2" presStyleCnt="0"/>
      <dgm:spPr/>
    </dgm:pt>
    <dgm:pt modelId="{E7D6548F-B363-47C3-AA41-F23BCC3EE871}" type="pres">
      <dgm:prSet presAssocID="{D556C276-A4F8-43B1-B5ED-45237AAC605D}" presName="tx2" presStyleLbl="revTx" presStyleIdx="2" presStyleCnt="3" custLinFactNeighborY="-13865"/>
      <dgm:spPr/>
      <dgm:t>
        <a:bodyPr/>
        <a:lstStyle/>
        <a:p>
          <a:endParaRPr lang="zh-CN" altLang="en-US"/>
        </a:p>
      </dgm:t>
    </dgm:pt>
    <dgm:pt modelId="{6F7E05AF-A5D2-4265-A3A4-2252B6940923}" type="pres">
      <dgm:prSet presAssocID="{D556C276-A4F8-43B1-B5ED-45237AAC605D}" presName="vert2" presStyleCnt="0"/>
      <dgm:spPr/>
    </dgm:pt>
    <dgm:pt modelId="{95830AA5-1F6C-478D-91B6-8595DD4F4331}" type="pres">
      <dgm:prSet presAssocID="{D556C276-A4F8-43B1-B5ED-45237AAC605D}" presName="thinLine2b" presStyleLbl="callout" presStyleIdx="1" presStyleCnt="2" custLinFactY="-162627" custLinFactNeighborY="-200000"/>
      <dgm:spPr/>
    </dgm:pt>
    <dgm:pt modelId="{39AB9231-17BA-42CD-A6DF-DDDEF896C2E9}" type="pres">
      <dgm:prSet presAssocID="{D556C276-A4F8-43B1-B5ED-45237AAC605D}" presName="vertSpace2b" presStyleCnt="0"/>
      <dgm:spPr/>
    </dgm:pt>
  </dgm:ptLst>
  <dgm:cxnLst>
    <dgm:cxn modelId="{3E45731F-17E0-4A99-8390-EBF5A0469610}" type="presOf" srcId="{2E3103E8-A052-481E-A3BE-E399C22E1734}" destId="{B9E2D1A5-7037-4C41-9788-D4797B48E981}" srcOrd="0" destOrd="0" presId="urn:microsoft.com/office/officeart/2008/layout/LinedList"/>
    <dgm:cxn modelId="{2E22A99A-AB3A-4B2C-A967-DBBAD905849A}" srcId="{2E3103E8-A052-481E-A3BE-E399C22E1734}" destId="{4A8E7787-5106-4C6D-86A7-A59B289ADDD9}" srcOrd="0" destOrd="0" parTransId="{DA4DB16E-C970-41B9-9A75-2BBDFFD4045F}" sibTransId="{031C1250-1C3E-4DD4-B06E-4390BE76A860}"/>
    <dgm:cxn modelId="{21C8E772-D990-4BBE-8EFB-B1EAEBC74984}" srcId="{4A8E7787-5106-4C6D-86A7-A59B289ADDD9}" destId="{023E2CFF-854F-44AD-B28E-70556EE0AC57}" srcOrd="0" destOrd="0" parTransId="{11E268BB-22DF-456B-BC2A-AE0A35EB4736}" sibTransId="{5177F0BE-95A2-49DA-BA71-FB6323ED2463}"/>
    <dgm:cxn modelId="{3B05FFF8-8273-4AD7-9922-DC8F0C6E9D63}" srcId="{4A8E7787-5106-4C6D-86A7-A59B289ADDD9}" destId="{D556C276-A4F8-43B1-B5ED-45237AAC605D}" srcOrd="1" destOrd="0" parTransId="{7E591CA5-5BB0-4974-9FD4-02B5F1268E11}" sibTransId="{D2BE6B72-2A7D-4E91-AE62-EB080CD63F9A}"/>
    <dgm:cxn modelId="{8E091682-DB53-4C5F-AE08-5F66C25F5ABF}" type="presOf" srcId="{4A8E7787-5106-4C6D-86A7-A59B289ADDD9}" destId="{6A01CD50-F761-4E73-A34D-E8196C28F8F4}" srcOrd="0" destOrd="0" presId="urn:microsoft.com/office/officeart/2008/layout/LinedList"/>
    <dgm:cxn modelId="{7FA32428-DB1F-4847-B559-E489DA2AA098}" type="presOf" srcId="{023E2CFF-854F-44AD-B28E-70556EE0AC57}" destId="{14E8CC71-6666-4EDA-8384-8D84045ADCD6}" srcOrd="0" destOrd="0" presId="urn:microsoft.com/office/officeart/2008/layout/LinedList"/>
    <dgm:cxn modelId="{0D0AA2D4-28BE-4127-97B2-B2D8724BE46C}" type="presOf" srcId="{D556C276-A4F8-43B1-B5ED-45237AAC605D}" destId="{E7D6548F-B363-47C3-AA41-F23BCC3EE871}" srcOrd="0" destOrd="0" presId="urn:microsoft.com/office/officeart/2008/layout/LinedList"/>
    <dgm:cxn modelId="{2DC4A967-A6AF-4987-A191-3C0552BE309F}" type="presParOf" srcId="{B9E2D1A5-7037-4C41-9788-D4797B48E981}" destId="{95420331-45F0-4565-8F36-2A31EE64338A}" srcOrd="0" destOrd="0" presId="urn:microsoft.com/office/officeart/2008/layout/LinedList"/>
    <dgm:cxn modelId="{10328334-676B-4947-87FA-168031E8F550}" type="presParOf" srcId="{B9E2D1A5-7037-4C41-9788-D4797B48E981}" destId="{EA567097-4E8D-4F3C-9B9D-5F0098AC8ADB}" srcOrd="1" destOrd="0" presId="urn:microsoft.com/office/officeart/2008/layout/LinedList"/>
    <dgm:cxn modelId="{1CDAA969-73B0-48ED-A792-DF02536D61D4}" type="presParOf" srcId="{EA567097-4E8D-4F3C-9B9D-5F0098AC8ADB}" destId="{6A01CD50-F761-4E73-A34D-E8196C28F8F4}" srcOrd="0" destOrd="0" presId="urn:microsoft.com/office/officeart/2008/layout/LinedList"/>
    <dgm:cxn modelId="{9C3CC47B-75C6-44CB-9BC1-CD659B231373}" type="presParOf" srcId="{EA567097-4E8D-4F3C-9B9D-5F0098AC8ADB}" destId="{152CF58D-D397-4101-851B-1724F552FBDB}" srcOrd="1" destOrd="0" presId="urn:microsoft.com/office/officeart/2008/layout/LinedList"/>
    <dgm:cxn modelId="{DAE6BFAD-885E-4ADB-A255-D556F006FF95}" type="presParOf" srcId="{152CF58D-D397-4101-851B-1724F552FBDB}" destId="{E1919ECC-505D-4DDA-A647-CB0D4764A698}" srcOrd="0" destOrd="0" presId="urn:microsoft.com/office/officeart/2008/layout/LinedList"/>
    <dgm:cxn modelId="{6FB2B3F4-1832-40E9-9D54-12E9AE71744D}" type="presParOf" srcId="{152CF58D-D397-4101-851B-1724F552FBDB}" destId="{555BF6D0-193D-492F-9C95-D8A87CB69FB1}" srcOrd="1" destOrd="0" presId="urn:microsoft.com/office/officeart/2008/layout/LinedList"/>
    <dgm:cxn modelId="{2165AD0A-2C57-4F65-8BD1-F2BE09605F87}" type="presParOf" srcId="{555BF6D0-193D-492F-9C95-D8A87CB69FB1}" destId="{84DE8EA2-6837-4FE0-B4FD-FA473A7526CF}" srcOrd="0" destOrd="0" presId="urn:microsoft.com/office/officeart/2008/layout/LinedList"/>
    <dgm:cxn modelId="{CA6B09D0-9D29-4F00-BBAB-3039FC17AA72}" type="presParOf" srcId="{555BF6D0-193D-492F-9C95-D8A87CB69FB1}" destId="{14E8CC71-6666-4EDA-8384-8D84045ADCD6}" srcOrd="1" destOrd="0" presId="urn:microsoft.com/office/officeart/2008/layout/LinedList"/>
    <dgm:cxn modelId="{ED9C7A28-DCB3-4DAC-A748-A0B06152E4AE}" type="presParOf" srcId="{555BF6D0-193D-492F-9C95-D8A87CB69FB1}" destId="{AD7D8BB2-E950-47B4-856D-E8219AA175D6}" srcOrd="2" destOrd="0" presId="urn:microsoft.com/office/officeart/2008/layout/LinedList"/>
    <dgm:cxn modelId="{74DF253B-93AB-4577-8744-EA69ACC232C5}" type="presParOf" srcId="{152CF58D-D397-4101-851B-1724F552FBDB}" destId="{29995253-49FD-4150-9711-70413A82D58D}" srcOrd="2" destOrd="0" presId="urn:microsoft.com/office/officeart/2008/layout/LinedList"/>
    <dgm:cxn modelId="{ECF2F66C-9251-4D2C-9C78-F3811B5CC34A}" type="presParOf" srcId="{152CF58D-D397-4101-851B-1724F552FBDB}" destId="{BCA9E14B-33E3-40E5-B69F-AA25A779196A}" srcOrd="3" destOrd="0" presId="urn:microsoft.com/office/officeart/2008/layout/LinedList"/>
    <dgm:cxn modelId="{46180659-14A6-40D2-B073-3755082B9D7F}" type="presParOf" srcId="{152CF58D-D397-4101-851B-1724F552FBDB}" destId="{464AD4DC-E366-4685-9537-164EAAAF5E9F}" srcOrd="4" destOrd="0" presId="urn:microsoft.com/office/officeart/2008/layout/LinedList"/>
    <dgm:cxn modelId="{12C13EE6-5E5B-4D7F-90A4-BF7C5C25A798}" type="presParOf" srcId="{464AD4DC-E366-4685-9537-164EAAAF5E9F}" destId="{C498F898-94AA-442B-AF3A-862A16D92B60}" srcOrd="0" destOrd="0" presId="urn:microsoft.com/office/officeart/2008/layout/LinedList"/>
    <dgm:cxn modelId="{8975EB53-4E6A-4F19-91B5-9C1971743D02}" type="presParOf" srcId="{464AD4DC-E366-4685-9537-164EAAAF5E9F}" destId="{E7D6548F-B363-47C3-AA41-F23BCC3EE871}" srcOrd="1" destOrd="0" presId="urn:microsoft.com/office/officeart/2008/layout/LinedList"/>
    <dgm:cxn modelId="{8EE202F3-C8DF-4670-A3D3-1592B27756E9}" type="presParOf" srcId="{464AD4DC-E366-4685-9537-164EAAAF5E9F}" destId="{6F7E05AF-A5D2-4265-A3A4-2252B6940923}" srcOrd="2" destOrd="0" presId="urn:microsoft.com/office/officeart/2008/layout/LinedList"/>
    <dgm:cxn modelId="{C9C6868F-49D9-44D8-9C6A-E773C09C0728}" type="presParOf" srcId="{152CF58D-D397-4101-851B-1724F552FBDB}" destId="{95830AA5-1F6C-478D-91B6-8595DD4F4331}" srcOrd="5" destOrd="0" presId="urn:microsoft.com/office/officeart/2008/layout/LinedList"/>
    <dgm:cxn modelId="{9B861293-7601-4E80-BA77-E2A1FD29DA76}" type="presParOf" srcId="{152CF58D-D397-4101-851B-1724F552FBDB}" destId="{39AB9231-17BA-42CD-A6DF-DDDEF896C2E9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3CB00B-2037-40A8-94EC-1DC1524010CF}">
      <dsp:nvSpPr>
        <dsp:cNvPr id="0" name=""/>
        <dsp:cNvSpPr/>
      </dsp:nvSpPr>
      <dsp:spPr>
        <a:xfrm>
          <a:off x="0" y="0"/>
          <a:ext cx="89471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216EA-F040-4DDE-97AF-B15FD7A1B264}">
      <dsp:nvSpPr>
        <dsp:cNvPr id="0" name=""/>
        <dsp:cNvSpPr/>
      </dsp:nvSpPr>
      <dsp:spPr>
        <a:xfrm>
          <a:off x="0" y="0"/>
          <a:ext cx="1789430" cy="4195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 </a:t>
          </a:r>
          <a:endParaRPr lang="zh-CN" altLang="en-US" sz="6500" kern="1200" dirty="0"/>
        </a:p>
      </dsp:txBody>
      <dsp:txXfrm>
        <a:off x="0" y="0"/>
        <a:ext cx="1789430" cy="4195762"/>
      </dsp:txXfrm>
    </dsp:sp>
    <dsp:sp modelId="{54058265-A203-48B3-AED3-BC22EFB4B61F}">
      <dsp:nvSpPr>
        <dsp:cNvPr id="0" name=""/>
        <dsp:cNvSpPr/>
      </dsp:nvSpPr>
      <dsp:spPr>
        <a:xfrm>
          <a:off x="1923637" y="97518"/>
          <a:ext cx="7023512" cy="1950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1.</a:t>
          </a:r>
          <a:r>
            <a:rPr lang="zh-CN" altLang="en-US" sz="3700" kern="1200" dirty="0" smtClean="0"/>
            <a:t>缺点：把发现</a:t>
          </a:r>
          <a:r>
            <a:rPr lang="en-US" altLang="zh-CN" sz="3700" kern="1200" dirty="0" smtClean="0"/>
            <a:t>Bug</a:t>
          </a:r>
          <a:r>
            <a:rPr lang="zh-CN" altLang="en-US" sz="3700" kern="1200" dirty="0" smtClean="0"/>
            <a:t>的时间点推迟，发现</a:t>
          </a:r>
          <a:r>
            <a:rPr lang="en-US" altLang="zh-CN" sz="3700" kern="1200" dirty="0" smtClean="0"/>
            <a:t>Bug</a:t>
          </a:r>
          <a:r>
            <a:rPr lang="zh-CN" altLang="en-US" sz="3700" kern="1200" dirty="0" smtClean="0"/>
            <a:t>越晚，修复它付出的代价越大</a:t>
          </a:r>
          <a:endParaRPr lang="zh-CN" altLang="en-US" sz="3700" kern="1200" dirty="0"/>
        </a:p>
      </dsp:txBody>
      <dsp:txXfrm>
        <a:off x="1923637" y="97518"/>
        <a:ext cx="7023512" cy="1950373"/>
      </dsp:txXfrm>
    </dsp:sp>
    <dsp:sp modelId="{A9734530-9268-4DDF-838A-DF441474700B}">
      <dsp:nvSpPr>
        <dsp:cNvPr id="0" name=""/>
        <dsp:cNvSpPr/>
      </dsp:nvSpPr>
      <dsp:spPr>
        <a:xfrm>
          <a:off x="1789430" y="2047892"/>
          <a:ext cx="7157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774721-2104-43EA-9E8B-39D5FC795679}">
      <dsp:nvSpPr>
        <dsp:cNvPr id="0" name=""/>
        <dsp:cNvSpPr/>
      </dsp:nvSpPr>
      <dsp:spPr>
        <a:xfrm>
          <a:off x="1923637" y="2145411"/>
          <a:ext cx="7023512" cy="1950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2.</a:t>
          </a:r>
          <a:r>
            <a:rPr lang="zh-CN" altLang="en-US" sz="3700" kern="1200" dirty="0" smtClean="0"/>
            <a:t>解决办法：将项目分割成足够小的，彼此独立，可单独交付的模块，及时反馈，随时做随时测。</a:t>
          </a:r>
          <a:endParaRPr lang="zh-CN" altLang="en-US" sz="3700" kern="1200" dirty="0"/>
        </a:p>
      </dsp:txBody>
      <dsp:txXfrm>
        <a:off x="1923637" y="2145411"/>
        <a:ext cx="7023512" cy="1950373"/>
      </dsp:txXfrm>
    </dsp:sp>
    <dsp:sp modelId="{A2391A9E-29BD-4139-8461-3D259834291B}">
      <dsp:nvSpPr>
        <dsp:cNvPr id="0" name=""/>
        <dsp:cNvSpPr/>
      </dsp:nvSpPr>
      <dsp:spPr>
        <a:xfrm>
          <a:off x="1789430" y="4095784"/>
          <a:ext cx="7157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20331-45F0-4565-8F36-2A31EE64338A}">
      <dsp:nvSpPr>
        <dsp:cNvPr id="0" name=""/>
        <dsp:cNvSpPr/>
      </dsp:nvSpPr>
      <dsp:spPr>
        <a:xfrm>
          <a:off x="0" y="0"/>
          <a:ext cx="88697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01CD50-F761-4E73-A34D-E8196C28F8F4}">
      <dsp:nvSpPr>
        <dsp:cNvPr id="0" name=""/>
        <dsp:cNvSpPr/>
      </dsp:nvSpPr>
      <dsp:spPr>
        <a:xfrm>
          <a:off x="0" y="0"/>
          <a:ext cx="1773948" cy="4506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 </a:t>
          </a:r>
          <a:endParaRPr lang="zh-CN" altLang="en-US" sz="6500" kern="1200" dirty="0"/>
        </a:p>
      </dsp:txBody>
      <dsp:txXfrm>
        <a:off x="0" y="0"/>
        <a:ext cx="1773948" cy="4506658"/>
      </dsp:txXfrm>
    </dsp:sp>
    <dsp:sp modelId="{14E8CC71-6666-4EDA-8384-8D84045ADCD6}">
      <dsp:nvSpPr>
        <dsp:cNvPr id="0" name=""/>
        <dsp:cNvSpPr/>
      </dsp:nvSpPr>
      <dsp:spPr>
        <a:xfrm>
          <a:off x="1906994" y="104744"/>
          <a:ext cx="6962749" cy="2094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b="1" kern="1200" dirty="0" smtClean="0"/>
            <a:t>1.</a:t>
          </a:r>
          <a:r>
            <a:rPr lang="zh-CN" altLang="en-US" sz="2500" b="1" kern="1200" dirty="0" smtClean="0"/>
            <a:t>测试并不是单纯的找</a:t>
          </a:r>
          <a:r>
            <a:rPr lang="en-US" altLang="zh-CN" sz="2500" b="1" kern="1200" dirty="0" smtClean="0"/>
            <a:t>Bug</a:t>
          </a:r>
          <a:r>
            <a:rPr lang="zh-CN" altLang="en-US" sz="2500" b="1" kern="1200" dirty="0" smtClean="0"/>
            <a:t>。</a:t>
          </a:r>
          <a:endParaRPr lang="en-US" altLang="zh-CN" sz="2500" b="1" kern="1200" dirty="0" smtClean="0"/>
        </a:p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测试的目的不是发现</a:t>
          </a:r>
          <a:r>
            <a:rPr lang="en-US" altLang="zh-CN" sz="2500" kern="1200" dirty="0" smtClean="0"/>
            <a:t>Bug,</a:t>
          </a:r>
          <a:r>
            <a:rPr lang="zh-CN" altLang="en-US" sz="2500" kern="1200" dirty="0" smtClean="0"/>
            <a:t>而是预防</a:t>
          </a:r>
          <a:r>
            <a:rPr lang="en-US" altLang="zh-CN" sz="2500" kern="1200" dirty="0" smtClean="0"/>
            <a:t>Bug</a:t>
          </a:r>
          <a:r>
            <a:rPr lang="zh-CN" altLang="en-US" sz="2500" kern="1200" dirty="0" smtClean="0"/>
            <a:t>的发生</a:t>
          </a:r>
          <a:endParaRPr lang="en-US" altLang="zh-CN" sz="2500" kern="1200" dirty="0" smtClean="0"/>
        </a:p>
      </dsp:txBody>
      <dsp:txXfrm>
        <a:off x="1906994" y="104744"/>
        <a:ext cx="6962749" cy="2094891"/>
      </dsp:txXfrm>
    </dsp:sp>
    <dsp:sp modelId="{29995253-49FD-4150-9711-70413A82D58D}">
      <dsp:nvSpPr>
        <dsp:cNvPr id="0" name=""/>
        <dsp:cNvSpPr/>
      </dsp:nvSpPr>
      <dsp:spPr>
        <a:xfrm>
          <a:off x="1773948" y="1725997"/>
          <a:ext cx="70957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D6548F-B363-47C3-AA41-F23BCC3EE871}">
      <dsp:nvSpPr>
        <dsp:cNvPr id="0" name=""/>
        <dsp:cNvSpPr/>
      </dsp:nvSpPr>
      <dsp:spPr>
        <a:xfrm>
          <a:off x="1906994" y="2013924"/>
          <a:ext cx="6962749" cy="2094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2.</a:t>
          </a:r>
          <a:r>
            <a:rPr lang="zh-CN" altLang="en-US" sz="2500" b="1" kern="1200" dirty="0" smtClean="0">
              <a:solidFill>
                <a:schemeClr val="tx1"/>
              </a:solidFill>
            </a:rPr>
            <a:t>测试是一个复杂的工程，并非单纯的使用最终产品</a:t>
          </a:r>
          <a:r>
            <a:rPr lang="zh-CN" altLang="en-US" sz="2500" b="1" kern="1200" dirty="0" smtClean="0">
              <a:solidFill>
                <a:schemeClr val="tx1"/>
              </a:solidFill>
            </a:rPr>
            <a:t>。</a:t>
          </a:r>
          <a:endParaRPr lang="en-US" altLang="zh-CN" sz="2500" b="1" kern="1200" dirty="0" smtClean="0">
            <a:solidFill>
              <a:schemeClr val="tx1"/>
            </a:solidFill>
          </a:endParaRPr>
        </a:p>
      </dsp:txBody>
      <dsp:txXfrm>
        <a:off x="1906994" y="2013924"/>
        <a:ext cx="6962749" cy="2094891"/>
      </dsp:txXfrm>
    </dsp:sp>
    <dsp:sp modelId="{95830AA5-1F6C-478D-91B6-8595DD4F4331}">
      <dsp:nvSpPr>
        <dsp:cNvPr id="0" name=""/>
        <dsp:cNvSpPr/>
      </dsp:nvSpPr>
      <dsp:spPr>
        <a:xfrm>
          <a:off x="1773948" y="4131237"/>
          <a:ext cx="70957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58F9B-764D-4A85-B74E-30D6AAA397E6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B6376-2915-4AF0-A3B0-991F7550B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32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项目类型较小的时候可行，但是项目变大以后，在项目后期发现问题，问题的根源是早期的决定和设计。测试人员在开始就要积极介入，从源头防止</a:t>
            </a:r>
            <a:endParaRPr lang="en-US" altLang="zh-CN" dirty="0" smtClean="0"/>
          </a:p>
          <a:p>
            <a:r>
              <a:rPr lang="en-US" altLang="zh-CN" dirty="0" smtClean="0"/>
              <a:t>2.100%</a:t>
            </a:r>
            <a:r>
              <a:rPr lang="zh-CN" altLang="en-US" dirty="0" smtClean="0"/>
              <a:t>符合</a:t>
            </a:r>
            <a:r>
              <a:rPr lang="en-US" altLang="zh-CN" dirty="0" smtClean="0"/>
              <a:t>Spec</a:t>
            </a:r>
            <a:r>
              <a:rPr lang="zh-CN" altLang="en-US" dirty="0" smtClean="0"/>
              <a:t>，仅仅对程序进行测试，用户</a:t>
            </a:r>
            <a:r>
              <a:rPr lang="zh-CN" altLang="en-US" dirty="0" smtClean="0"/>
              <a:t>用起来还是不行，所以测试人员从用户角度出发测试软件。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测试人员是最后一道防线，如果测试人员的代码和工作有漏洞，那么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就会跑到用户那里。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尽快显现问题，用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版本；测试用户所看到的软件，用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版本，特别是执行效能和压力测试的时候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B6376-2915-4AF0-A3B0-991F7550B32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410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传统测试：在开发后期介入，基于代码运行的测试，以发现错误为目的；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现在测试：已扩展到整个软件生命周期，已扩展到静态的范畴，已扩展到了错误预防的范畴。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B6376-2915-4AF0-A3B0-991F7550B32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185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软件开发的每一个阶段都要进行不同目的和内容的测试工作，以保证各个阶段的正确性。因此，软件开发与软件测试应该是交互进行的，软件测试贯穿于软件开发的全过程每一个环节。 </a:t>
            </a: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B6376-2915-4AF0-A3B0-991F7550B32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481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chemeClr val="bg2">
                    <a:lumMod val="75000"/>
                  </a:schemeClr>
                </a:solidFill>
              </a:rPr>
              <a:t>在实际工作中，我们要坚决避免 为了写文档而写文档，写文档的目的是要解决问题，要写真正有用，重要的文档。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B6376-2915-4AF0-A3B0-991F7550B32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704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　我们知道，在软件项目中经常会有各种或大或小的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，更甚一点出现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。那么如何清晰无异议的提出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呢？是不是经常遇到别人给你说某某地方有个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，然后就没有然后了</a:t>
            </a:r>
            <a:r>
              <a:rPr lang="en-US" altLang="zh-CN" dirty="0" smtClean="0"/>
              <a:t>…</a:t>
            </a:r>
            <a:r>
              <a:rPr lang="zh-CN" altLang="en-US" dirty="0" smtClean="0"/>
              <a:t>你是什么反应？或者一个功能表面上看起来都是正常的，但他说结果错了，然后呢，然后也没然后了，你去看了一下，好像都正常，没有报错什么的，这时候你是什么反应？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B6376-2915-4AF0-A3B0-991F7550B32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196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Visual</a:t>
            </a:r>
            <a:r>
              <a:rPr lang="en-US" altLang="zh-CN" baseline="0" dirty="0" smtClean="0"/>
              <a:t> Studio Team Edition for Software Testers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ManualTest1.mht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，你会看到它是模板（又一个模板），在这个文件中，你可以填入下面的内容：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）测试的标题（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Title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简明的标题。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）测试的详情（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Details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测什么。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）测试的对象（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Target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测试什么功能。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）测试的步骤（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Steps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提供详细的测试步骤和每一步期望的结果。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）修改的记录（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Revision History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对这一测试进行修改的历史记录。</a:t>
            </a:r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9196-9EE3-4341-8E0E-D4434790277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704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Visual</a:t>
            </a:r>
            <a:r>
              <a:rPr lang="en-US" altLang="zh-CN" baseline="0" dirty="0" smtClean="0"/>
              <a:t> Studio Team Edition for Software Testers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9196-9EE3-4341-8E0E-D4434790277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372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9196-9EE3-4341-8E0E-D4434790277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340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9196-9EE3-4341-8E0E-D4434790277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962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7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6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78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4729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158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28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93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47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1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6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7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7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3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94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3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291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395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11414" y="1627613"/>
            <a:ext cx="9404723" cy="1400530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rgbClr val="FFFF00"/>
                </a:solidFill>
              </a:rPr>
              <a:t>第</a:t>
            </a:r>
            <a:r>
              <a:rPr lang="en-US" altLang="zh-CN" dirty="0">
                <a:solidFill>
                  <a:srgbClr val="FFFF00"/>
                </a:solidFill>
              </a:rPr>
              <a:t>13</a:t>
            </a:r>
            <a:r>
              <a:rPr lang="zh-CN" altLang="en-US" dirty="0">
                <a:solidFill>
                  <a:srgbClr val="FFFF00"/>
                </a:solidFill>
              </a:rPr>
              <a:t>章 软件测试</a:t>
            </a:r>
            <a:r>
              <a:rPr lang="en-US" altLang="zh-CN" dirty="0">
                <a:solidFill>
                  <a:srgbClr val="FFFF00"/>
                </a:solidFill>
              </a:rPr>
              <a:t/>
            </a:r>
            <a:br>
              <a:rPr lang="en-US" altLang="zh-CN" dirty="0">
                <a:solidFill>
                  <a:srgbClr val="FFFF00"/>
                </a:solidFill>
              </a:rPr>
            </a:br>
            <a:r>
              <a:rPr lang="zh-CN" altLang="en-US" dirty="0" smtClean="0">
                <a:solidFill>
                  <a:srgbClr val="FFFF00"/>
                </a:solidFill>
              </a:rPr>
              <a:t>第</a:t>
            </a:r>
            <a:r>
              <a:rPr lang="zh-CN" altLang="en-US" dirty="0">
                <a:solidFill>
                  <a:srgbClr val="FFFF00"/>
                </a:solidFill>
              </a:rPr>
              <a:t>二</a:t>
            </a:r>
            <a:r>
              <a:rPr lang="zh-CN" altLang="en-US" dirty="0" smtClean="0">
                <a:solidFill>
                  <a:srgbClr val="FFFF00"/>
                </a:solidFill>
              </a:rPr>
              <a:t>部分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A050B2B9-0E6E-4DC3-B42F-38B8BEB269A2}"/>
              </a:ext>
            </a:extLst>
          </p:cNvPr>
          <p:cNvSpPr txBox="1"/>
          <p:nvPr/>
        </p:nvSpPr>
        <p:spPr>
          <a:xfrm>
            <a:off x="3176833" y="4468305"/>
            <a:ext cx="6434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23</a:t>
            </a:r>
            <a:r>
              <a:rPr lang="zh-CN" altLang="en-US" sz="2800" dirty="0" smtClean="0"/>
              <a:t>组：</a:t>
            </a:r>
            <a:r>
              <a:rPr lang="zh-CN" altLang="en-US" sz="2800" b="1" dirty="0"/>
              <a:t>胡庆庆、王杰、张德胜、李耀</a:t>
            </a:r>
          </a:p>
        </p:txBody>
      </p:sp>
    </p:spTree>
    <p:extLst>
      <p:ext uri="{BB962C8B-B14F-4D97-AF65-F5344CB8AC3E}">
        <p14:creationId xmlns:p14="http://schemas.microsoft.com/office/powerpoint/2010/main" val="268803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测试计划和测试总纲主要说明产品是什么，要做什么样的测试，时间安排如何，谁负责什么方面，各种资源放在哪里</a:t>
            </a:r>
          </a:p>
          <a:p>
            <a:r>
              <a:rPr lang="zh-CN" altLang="en-US" dirty="0"/>
              <a:t>测试计划中的每个阶段要明确表明，时间段不宜过长，有一定的风险控制，不断的进行更新，保证测试计划的时效性和执行性</a:t>
            </a:r>
          </a:p>
          <a:p>
            <a:r>
              <a:rPr lang="zh-CN" altLang="en-US" dirty="0"/>
              <a:t>测试计划核心的三个要素是时间，资源，范围</a:t>
            </a:r>
          </a:p>
          <a:p>
            <a:r>
              <a:rPr lang="zh-CN" altLang="en-US" dirty="0"/>
              <a:t>时间：两个月</a:t>
            </a:r>
          </a:p>
          <a:p>
            <a:r>
              <a:rPr lang="zh-CN" altLang="en-US" dirty="0"/>
              <a:t>资源：小组成员，虚拟</a:t>
            </a:r>
            <a:r>
              <a:rPr lang="en-US" altLang="zh-CN" dirty="0" err="1"/>
              <a:t>CanTool</a:t>
            </a:r>
            <a:r>
              <a:rPr lang="zh-CN" altLang="en-US" dirty="0"/>
              <a:t>装置，电脑</a:t>
            </a:r>
          </a:p>
          <a:p>
            <a:r>
              <a:rPr lang="zh-CN" altLang="en-US" dirty="0"/>
              <a:t>范围：</a:t>
            </a:r>
            <a:r>
              <a:rPr lang="en-US" altLang="zh-CN" dirty="0" err="1"/>
              <a:t>Cantool</a:t>
            </a:r>
            <a:r>
              <a:rPr lang="en-US" altLang="zh-CN" dirty="0"/>
              <a:t> App </a:t>
            </a:r>
            <a:r>
              <a:rPr lang="zh-CN" altLang="en-US" dirty="0"/>
              <a:t>，重点是</a:t>
            </a:r>
            <a:r>
              <a:rPr lang="en-US" altLang="zh-CN" dirty="0"/>
              <a:t>can</a:t>
            </a:r>
            <a:r>
              <a:rPr lang="zh-CN" altLang="en-US" dirty="0"/>
              <a:t>信息的接收和发送功能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33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测试设计说明书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测试设计说明书的目的是告诉测试人员要如何设计测试</a:t>
            </a:r>
          </a:p>
          <a:p>
            <a:r>
              <a:rPr lang="zh-CN" altLang="en-US" dirty="0"/>
              <a:t>测试设计说明书的主要内容包括：功能描述，测试范围，测试方法</a:t>
            </a:r>
          </a:p>
          <a:p>
            <a:r>
              <a:rPr lang="zh-CN" altLang="en-US" dirty="0"/>
              <a:t>功能描述：使用</a:t>
            </a:r>
            <a:r>
              <a:rPr lang="en-US" altLang="zh-CN" dirty="0"/>
              <a:t>GUI</a:t>
            </a:r>
            <a:r>
              <a:rPr lang="zh-CN" altLang="en-US" dirty="0"/>
              <a:t>界面对接收和发送的</a:t>
            </a:r>
            <a:r>
              <a:rPr lang="en-US" altLang="zh-CN" dirty="0"/>
              <a:t>CAN</a:t>
            </a:r>
            <a:r>
              <a:rPr lang="zh-CN" altLang="en-US" dirty="0"/>
              <a:t>信息进行显示</a:t>
            </a:r>
          </a:p>
          <a:p>
            <a:r>
              <a:rPr lang="zh-CN" altLang="en-US" dirty="0"/>
              <a:t>测试范围：</a:t>
            </a:r>
            <a:r>
              <a:rPr lang="en-US" altLang="zh-CN" dirty="0"/>
              <a:t>Can </a:t>
            </a:r>
            <a:r>
              <a:rPr lang="zh-CN" altLang="en-US" dirty="0"/>
              <a:t>信息接收模块，发送模块，展示模块</a:t>
            </a:r>
          </a:p>
          <a:p>
            <a:r>
              <a:rPr lang="zh-CN" altLang="en-US" dirty="0"/>
              <a:t>测试方法</a:t>
            </a:r>
            <a:r>
              <a:rPr lang="en-US" altLang="zh-CN" dirty="0"/>
              <a:t>:  </a:t>
            </a:r>
            <a:r>
              <a:rPr lang="zh-CN" altLang="en-US" dirty="0"/>
              <a:t>白盒测试技术，黑盒测试技术，集成测试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94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测试用例描述了如何设置测试前的环境，如何操作，预期的结果是什么，一个功能的所有测试用例合称为这个功能的测试用例集</a:t>
            </a:r>
          </a:p>
          <a:p>
            <a:endParaRPr lang="zh-CN" altLang="en-US" dirty="0"/>
          </a:p>
          <a:p>
            <a:r>
              <a:rPr lang="zh-CN" altLang="en-US" dirty="0"/>
              <a:t>测试用例是测试的根基，可以让我们的测试活动从不可控的状态变成可控的状态， 让测试活动开展起来更加顺利，可视化的跟踪我们的测试进度，哪些已测试、哪些未测试</a:t>
            </a:r>
          </a:p>
          <a:p>
            <a:endParaRPr lang="zh-CN" altLang="en-US" dirty="0"/>
          </a:p>
          <a:p>
            <a:r>
              <a:rPr lang="zh-CN" altLang="en-US" dirty="0"/>
              <a:t>常见的测试用例管理工具有：</a:t>
            </a:r>
            <a:r>
              <a:rPr lang="en-US" altLang="zh-CN" dirty="0" err="1"/>
              <a:t>Testlink</a:t>
            </a:r>
            <a:r>
              <a:rPr lang="zh-CN" altLang="en-US" dirty="0"/>
              <a:t>，</a:t>
            </a:r>
            <a:r>
              <a:rPr lang="en-US" altLang="zh-CN" dirty="0" err="1"/>
              <a:t>Bugzilla</a:t>
            </a:r>
            <a:r>
              <a:rPr lang="zh-CN" altLang="en-US" dirty="0"/>
              <a:t>，</a:t>
            </a:r>
            <a:r>
              <a:rPr lang="en-US" altLang="zh-CN" dirty="0" err="1"/>
              <a:t>XSTudio</a:t>
            </a:r>
            <a:r>
              <a:rPr lang="zh-CN" altLang="en-US" dirty="0"/>
              <a:t>，禅道，</a:t>
            </a:r>
            <a:r>
              <a:rPr lang="en-US" altLang="zh-CN" dirty="0" err="1"/>
              <a:t>Testcenter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测试用例中的操作步骤主要体现于业务流程的检验，测试数据主要体现于针对数据处理结果的检验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586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如何设计测试用例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zh-CN" altLang="en-US" dirty="0"/>
          </a:p>
          <a:p>
            <a:r>
              <a:rPr lang="zh-CN" altLang="en-US" dirty="0"/>
              <a:t>等价类划分 </a:t>
            </a:r>
          </a:p>
          <a:p>
            <a:r>
              <a:rPr lang="zh-CN" altLang="en-US" dirty="0"/>
              <a:t>不同的测试数据，如果只是重复触发了同样的处理逻辑，或者可能的错误，那么这些测试数据是等价的，它们属于同一等价类。我们要产生出不同等价类的输入，来有效地覆盖程序的各种可能出现问题的地方。</a:t>
            </a:r>
          </a:p>
          <a:p>
            <a:endParaRPr lang="zh-CN" altLang="en-US" dirty="0"/>
          </a:p>
          <a:p>
            <a:r>
              <a:rPr lang="zh-CN" altLang="en-US" dirty="0"/>
              <a:t>边界值分析 </a:t>
            </a:r>
          </a:p>
          <a:p>
            <a:r>
              <a:rPr lang="zh-CN" altLang="en-US" dirty="0"/>
              <a:t>程序经常在处理数据的边界时出错，如果我们能产生测试数据，触发各种边界条件，就能有效地验证程序在这些地方是否正确。例如，如果程序期待一个“日期”类型，那我们可以构造包含下面各种边界条件的数据：一年的第一天，最后一天，平年的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28</a:t>
            </a:r>
            <a:r>
              <a:rPr lang="zh-CN" altLang="en-US" dirty="0"/>
              <a:t>日，闰年的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29</a:t>
            </a:r>
            <a:r>
              <a:rPr lang="zh-CN" altLang="en-US" dirty="0"/>
              <a:t>日，或者它们的前后一天，等等。</a:t>
            </a:r>
          </a:p>
          <a:p>
            <a:endParaRPr lang="zh-CN" altLang="en-US" dirty="0"/>
          </a:p>
          <a:p>
            <a:r>
              <a:rPr lang="zh-CN" altLang="en-US" dirty="0"/>
              <a:t>常见错误 </a:t>
            </a:r>
          </a:p>
          <a:p>
            <a:r>
              <a:rPr lang="zh-CN" altLang="en-US" dirty="0"/>
              <a:t>根据经验推测程序通常容易出错的地方，从而更有效地第设计测试用例，例如空文件名，在期望数字的字段填入文字</a:t>
            </a:r>
          </a:p>
        </p:txBody>
      </p:sp>
    </p:spTree>
    <p:extLst>
      <p:ext uri="{BB962C8B-B14F-4D97-AF65-F5344CB8AC3E}">
        <p14:creationId xmlns:p14="http://schemas.microsoft.com/office/powerpoint/2010/main" val="321334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1085" y="550718"/>
            <a:ext cx="8534400" cy="572539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以 </a:t>
            </a:r>
            <a:r>
              <a:rPr lang="en-US" altLang="zh-CN" dirty="0" err="1" smtClean="0"/>
              <a:t>CanTool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 </a:t>
            </a:r>
            <a:r>
              <a:rPr lang="zh-CN" altLang="en-US" dirty="0" smtClean="0"/>
              <a:t>的数据接收功能为例，我们将测试用例归为</a:t>
            </a:r>
            <a:r>
              <a:rPr lang="zh-CN" altLang="en-US" dirty="0"/>
              <a:t>以</a:t>
            </a:r>
            <a:r>
              <a:rPr lang="zh-CN" altLang="en-US" dirty="0" smtClean="0"/>
              <a:t>下两类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正确输入</a:t>
            </a:r>
            <a:r>
              <a:rPr lang="en-US" altLang="zh-CN" dirty="0" smtClean="0"/>
              <a:t>(</a:t>
            </a:r>
            <a:r>
              <a:rPr lang="zh-CN" altLang="en-US" dirty="0" smtClean="0"/>
              <a:t>从串口发送来合法正确的字符串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预期结果是数据能够正确解析并存储到数据库中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en-US" dirty="0" smtClean="0"/>
              <a:t>错误输入</a:t>
            </a:r>
            <a:r>
              <a:rPr lang="en-US" altLang="zh-CN" dirty="0" smtClean="0"/>
              <a:t>(</a:t>
            </a:r>
            <a:r>
              <a:rPr lang="zh-CN" altLang="en-US" dirty="0" smtClean="0"/>
              <a:t>串口发送来的数据异常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     a.</a:t>
            </a:r>
            <a:r>
              <a:rPr lang="zh-CN" altLang="en-US" dirty="0" smtClean="0"/>
              <a:t>发送来的数据不合法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b.</a:t>
            </a:r>
            <a:r>
              <a:rPr lang="zh-CN" altLang="en-US" dirty="0" smtClean="0"/>
              <a:t>发生故障没有收到数据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预期结果：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a.</a:t>
            </a:r>
            <a:r>
              <a:rPr lang="zh-CN" altLang="en-US" dirty="0" smtClean="0"/>
              <a:t>停止收录错误数据，在弹出窗口中显示数据不合法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b. </a:t>
            </a:r>
            <a:r>
              <a:rPr lang="zh-CN" altLang="en-US" dirty="0" smtClean="0"/>
              <a:t>存储已经接收到的数据，在故障修复后能够继续正常工作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37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59" y="748144"/>
            <a:ext cx="7980437" cy="4603175"/>
          </a:xfrm>
        </p:spPr>
      </p:pic>
    </p:spTree>
    <p:extLst>
      <p:ext uri="{BB962C8B-B14F-4D97-AF65-F5344CB8AC3E}">
        <p14:creationId xmlns:p14="http://schemas.microsoft.com/office/powerpoint/2010/main" val="77286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错误报告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       在</a:t>
            </a:r>
            <a:r>
              <a:rPr lang="zh-CN" altLang="en-US" dirty="0"/>
              <a:t>测试中，如果发现了问题，我们就得报告</a:t>
            </a:r>
            <a:r>
              <a:rPr lang="zh-CN" altLang="en-US" dirty="0" smtClean="0"/>
              <a:t>，当项目</a:t>
            </a:r>
            <a:r>
              <a:rPr lang="zh-CN" altLang="en-US" dirty="0"/>
              <a:t>相对</a:t>
            </a:r>
            <a:r>
              <a:rPr lang="zh-CN" altLang="en-US" dirty="0" smtClean="0"/>
              <a:t>简单时，</a:t>
            </a:r>
            <a:r>
              <a:rPr lang="zh-CN" altLang="en-US" dirty="0"/>
              <a:t>对</a:t>
            </a:r>
            <a:r>
              <a:rPr lang="en-US" altLang="zh-CN" dirty="0"/>
              <a:t>Bug</a:t>
            </a:r>
            <a:r>
              <a:rPr lang="zh-CN" altLang="en-US" dirty="0"/>
              <a:t>的格式并未做严格要求</a:t>
            </a:r>
            <a:r>
              <a:rPr lang="zh-CN" altLang="en-US" dirty="0" smtClean="0"/>
              <a:t>。但当项目比较复杂时，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的格式要做到严格标准。</a:t>
            </a:r>
            <a:endParaRPr lang="en-US" altLang="zh-CN" dirty="0" smtClean="0"/>
          </a:p>
          <a:p>
            <a:r>
              <a:rPr lang="zh-CN" altLang="en-US" dirty="0"/>
              <a:t>常见的两种提</a:t>
            </a:r>
            <a:r>
              <a:rPr lang="en-US" altLang="zh-CN" dirty="0"/>
              <a:t>Bug</a:t>
            </a:r>
            <a:r>
              <a:rPr lang="zh-CN" altLang="en-US" dirty="0"/>
              <a:t>的情况：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/>
              <a:t>　　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）只</a:t>
            </a:r>
            <a:r>
              <a:rPr lang="zh-CN" altLang="en-US" dirty="0"/>
              <a:t>说错误现象。在没有明显的错误情况下，报告错误而不说正确的结果应该是什么，没有应该正确的结果（预期结果）对比，光说错误相当于污蔑。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/>
              <a:t>　　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）描述</a:t>
            </a:r>
            <a:r>
              <a:rPr lang="zh-CN" altLang="en-US" dirty="0"/>
              <a:t>笼统。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/>
              <a:t>　　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Bug </a:t>
            </a:r>
            <a:r>
              <a:rPr lang="en-US" altLang="zh-CN" dirty="0"/>
              <a:t>point</a:t>
            </a:r>
            <a:r>
              <a:rPr lang="zh-CN" altLang="en-US" dirty="0"/>
              <a:t>缺乏上下文。比如说，某个页面里的一个功能按钮有</a:t>
            </a:r>
            <a:r>
              <a:rPr lang="en-US" altLang="zh-CN" dirty="0"/>
              <a:t>bug</a:t>
            </a:r>
            <a:r>
              <a:rPr lang="zh-CN" altLang="en-US" dirty="0"/>
              <a:t>，如果直接报告这个功能按钮，你是一下子反应不过来的，你的系统分为很多大模块，然后下面有小模块，然后下面有很多页面，这个页面里有很多功能按钮，甚至很多页面都有相同的按钮，那么到底是说哪个页面的功能按钮有</a:t>
            </a:r>
            <a:r>
              <a:rPr lang="en-US" altLang="zh-CN" dirty="0"/>
              <a:t>Bug</a:t>
            </a:r>
            <a:r>
              <a:rPr lang="zh-CN" altLang="en-US" dirty="0"/>
              <a:t>呢？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77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743455"/>
            <a:ext cx="8946541" cy="4504943"/>
          </a:xfrm>
        </p:spPr>
        <p:txBody>
          <a:bodyPr/>
          <a:lstStyle/>
          <a:p>
            <a:r>
              <a:rPr lang="zh-CN" altLang="en-US" dirty="0"/>
              <a:t>　软件项目管理工具通常支持多种类型</a:t>
            </a:r>
            <a:r>
              <a:rPr lang="zh-CN" altLang="en-US" dirty="0" smtClean="0"/>
              <a:t>的</a:t>
            </a:r>
            <a:r>
              <a:rPr lang="zh-CN" altLang="en-US" dirty="0"/>
              <a:t>记录</a:t>
            </a:r>
            <a:r>
              <a:rPr lang="zh-CN" altLang="en-US" dirty="0" smtClean="0"/>
              <a:t>，</a:t>
            </a:r>
            <a:r>
              <a:rPr lang="zh-CN" altLang="en-US" dirty="0"/>
              <a:t>“任务</a:t>
            </a:r>
            <a:r>
              <a:rPr lang="en-US" altLang="zh-CN" dirty="0"/>
              <a:t>(Task)”</a:t>
            </a:r>
            <a:r>
              <a:rPr lang="zh-CN" altLang="en-US" dirty="0"/>
              <a:t>和“缺陷</a:t>
            </a:r>
            <a:r>
              <a:rPr lang="en-US" altLang="zh-CN" dirty="0"/>
              <a:t>(Bug)”</a:t>
            </a:r>
            <a:r>
              <a:rPr lang="zh-CN" altLang="en-US" dirty="0"/>
              <a:t>是最基本的两种</a:t>
            </a:r>
            <a:r>
              <a:rPr lang="zh-CN" altLang="en-US" dirty="0" smtClean="0"/>
              <a:t>记录。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任务</a:t>
            </a:r>
            <a:r>
              <a:rPr lang="en-US" altLang="zh-CN" dirty="0"/>
              <a:t>=</a:t>
            </a:r>
            <a:r>
              <a:rPr lang="zh-CN" altLang="en-US" dirty="0"/>
              <a:t>要做的事情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缺陷</a:t>
            </a:r>
            <a:r>
              <a:rPr lang="en-US" altLang="zh-CN" dirty="0"/>
              <a:t>=</a:t>
            </a:r>
            <a:r>
              <a:rPr lang="zh-CN" altLang="en-US" dirty="0"/>
              <a:t>意外发生的故障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   当</a:t>
            </a:r>
            <a:r>
              <a:rPr lang="zh-CN" altLang="en-US" dirty="0"/>
              <a:t>软件工程师完成了预定的任务，达到“代码完成”之后，团队的成员主要用</a:t>
            </a:r>
            <a:r>
              <a:rPr lang="en-US" altLang="zh-CN" dirty="0"/>
              <a:t>Bug</a:t>
            </a:r>
            <a:r>
              <a:rPr lang="zh-CN" altLang="en-US" dirty="0"/>
              <a:t>这种类型的记录来交流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997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452718"/>
            <a:ext cx="8946541" cy="5795681"/>
          </a:xfrm>
        </p:spPr>
        <p:txBody>
          <a:bodyPr>
            <a:normAutofit fontScale="92500" lnSpcReduction="20000"/>
          </a:bodyPr>
          <a:lstStyle/>
          <a:p>
            <a:endParaRPr lang="zh-CN" altLang="en-US" dirty="0"/>
          </a:p>
          <a:p>
            <a:r>
              <a:rPr lang="zh-CN" altLang="en-US" dirty="0"/>
              <a:t>在一定规模的软件项目中，一份好的错误报告，至少要满足以下几点。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1</a:t>
            </a:r>
            <a:r>
              <a:rPr lang="zh-CN" altLang="en-US" dirty="0"/>
              <a:t>）</a:t>
            </a:r>
            <a:r>
              <a:rPr lang="en-US" altLang="zh-CN" dirty="0"/>
              <a:t>Bug</a:t>
            </a:r>
            <a:r>
              <a:rPr lang="zh-CN" altLang="en-US" dirty="0"/>
              <a:t>的标题，要能简要并清楚地说明问题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  <a:p>
            <a:pPr marL="0" indent="0">
              <a:buNone/>
            </a:pPr>
            <a:r>
              <a:rPr lang="en-US" altLang="zh-CN" dirty="0" smtClean="0"/>
              <a:t>       2</a:t>
            </a:r>
            <a:r>
              <a:rPr lang="zh-CN" altLang="en-US" dirty="0"/>
              <a:t>）</a:t>
            </a:r>
            <a:r>
              <a:rPr lang="en-US" altLang="zh-CN" dirty="0"/>
              <a:t>Bug</a:t>
            </a:r>
            <a:r>
              <a:rPr lang="zh-CN" altLang="en-US" dirty="0"/>
              <a:t>的内容要写在描述中，包括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a</a:t>
            </a:r>
            <a:r>
              <a:rPr lang="en-US" altLang="zh-CN" dirty="0"/>
              <a:t>. </a:t>
            </a:r>
            <a:r>
              <a:rPr lang="zh-CN" altLang="en-US" dirty="0"/>
              <a:t>测试的环境和准备</a:t>
            </a:r>
            <a:r>
              <a:rPr lang="zh-CN" altLang="en-US" dirty="0" smtClean="0"/>
              <a:t>工作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		b</a:t>
            </a:r>
            <a:r>
              <a:rPr lang="en-US" altLang="zh-CN" dirty="0"/>
              <a:t>. </a:t>
            </a:r>
            <a:r>
              <a:rPr lang="zh-CN" altLang="en-US" dirty="0"/>
              <a:t>测试的步骤，清楚地列出每一步做了什么</a:t>
            </a:r>
          </a:p>
          <a:p>
            <a:pPr marL="0" indent="0">
              <a:buNone/>
            </a:pPr>
            <a:r>
              <a:rPr lang="en-US" altLang="zh-CN" dirty="0" smtClean="0"/>
              <a:t>		c</a:t>
            </a:r>
            <a:r>
              <a:rPr lang="en-US" altLang="zh-CN" dirty="0"/>
              <a:t>. </a:t>
            </a:r>
            <a:r>
              <a:rPr lang="zh-CN" altLang="en-US" dirty="0"/>
              <a:t>实际发生的结果</a:t>
            </a:r>
          </a:p>
          <a:p>
            <a:pPr marL="0" indent="0">
              <a:buNone/>
            </a:pPr>
            <a:r>
              <a:rPr lang="en-US" altLang="zh-CN" dirty="0" smtClean="0"/>
              <a:t>		d</a:t>
            </a:r>
            <a:r>
              <a:rPr lang="en-US" altLang="zh-CN" dirty="0"/>
              <a:t>. </a:t>
            </a:r>
            <a:r>
              <a:rPr lang="zh-CN" altLang="en-US" dirty="0"/>
              <a:t>（根据</a:t>
            </a:r>
            <a:r>
              <a:rPr lang="en-US" altLang="zh-CN" dirty="0"/>
              <a:t>Spec</a:t>
            </a:r>
            <a:r>
              <a:rPr lang="zh-CN" altLang="en-US" dirty="0"/>
              <a:t>和用户的期望）应该发生的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	3</a:t>
            </a:r>
            <a:r>
              <a:rPr lang="zh-CN" altLang="en-US" dirty="0"/>
              <a:t>）如有其他补充材料，例如相关联的</a:t>
            </a:r>
            <a:r>
              <a:rPr lang="en-US" altLang="zh-CN" dirty="0"/>
              <a:t>Bug</a:t>
            </a:r>
            <a:r>
              <a:rPr lang="zh-CN" altLang="en-US" dirty="0"/>
              <a:t>、输出文件、日志文件、调用堆栈的列表、截屏等，应保存在</a:t>
            </a:r>
            <a:r>
              <a:rPr lang="en-US" altLang="zh-CN" dirty="0"/>
              <a:t>Bug</a:t>
            </a:r>
            <a:r>
              <a:rPr lang="zh-CN" altLang="en-US" dirty="0"/>
              <a:t>对应的附件或链接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	4</a:t>
            </a:r>
            <a:r>
              <a:rPr lang="zh-CN" altLang="en-US" dirty="0"/>
              <a:t>）还可以设置</a:t>
            </a:r>
            <a:r>
              <a:rPr lang="en-US" altLang="zh-CN" dirty="0"/>
              <a:t>Bug</a:t>
            </a:r>
            <a:r>
              <a:rPr lang="zh-CN" altLang="en-US" dirty="0"/>
              <a:t>的严重程度（</a:t>
            </a:r>
            <a:r>
              <a:rPr lang="en-US" altLang="zh-CN" dirty="0"/>
              <a:t>Severity</a:t>
            </a:r>
            <a:r>
              <a:rPr lang="zh-CN" altLang="en-US" dirty="0"/>
              <a:t>）、功能区域等，这些都可以记录在不同的字段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37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建议：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395664"/>
            <a:ext cx="8946541" cy="4852736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在实际的软件项目中，在</a:t>
            </a:r>
            <a:r>
              <a:rPr lang="zh-CN" altLang="en-US" dirty="0"/>
              <a:t>没有规范的前提下，请</a:t>
            </a:r>
            <a:r>
              <a:rPr lang="zh-CN" altLang="en-US" dirty="0" smtClean="0"/>
              <a:t>尽量将错误报告做</a:t>
            </a:r>
            <a:r>
              <a:rPr lang="zh-CN" altLang="en-US" dirty="0"/>
              <a:t>的规范一点。</a:t>
            </a:r>
          </a:p>
        </p:txBody>
      </p:sp>
    </p:spTree>
    <p:extLst>
      <p:ext uri="{BB962C8B-B14F-4D97-AF65-F5344CB8AC3E}">
        <p14:creationId xmlns:p14="http://schemas.microsoft.com/office/powerpoint/2010/main" val="52771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9760" y="1223862"/>
            <a:ext cx="8946541" cy="4195481"/>
          </a:xfrm>
        </p:spPr>
        <p:txBody>
          <a:bodyPr/>
          <a:lstStyle/>
          <a:p>
            <a:pPr lvl="0"/>
            <a:r>
              <a:rPr lang="en-US" altLang="zh-CN" sz="3200" b="1" dirty="0"/>
              <a:t>13.3</a:t>
            </a:r>
            <a:r>
              <a:rPr lang="zh-CN" altLang="zh-CN" sz="3200" b="1" dirty="0"/>
              <a:t>实战中的测试</a:t>
            </a:r>
          </a:p>
          <a:p>
            <a:pPr lvl="1"/>
            <a:r>
              <a:rPr lang="en-US" altLang="en-US" sz="2800" b="1" dirty="0"/>
              <a:t>13.3.1</a:t>
            </a:r>
            <a:r>
              <a:rPr lang="zh-CN" altLang="en-US" sz="2800" b="1" dirty="0"/>
              <a:t>似是而非的测试观念</a:t>
            </a:r>
          </a:p>
          <a:p>
            <a:pPr lvl="1"/>
            <a:r>
              <a:rPr lang="en-US" altLang="en-US" sz="2800" b="1" dirty="0"/>
              <a:t>13.3.2</a:t>
            </a:r>
            <a:r>
              <a:rPr lang="zh-CN" altLang="en-US" sz="2800" b="1" dirty="0"/>
              <a:t>测试工作中的文档</a:t>
            </a:r>
          </a:p>
          <a:p>
            <a:pPr lvl="0"/>
            <a:r>
              <a:rPr lang="en-US" altLang="zh-CN" sz="3200" b="1" dirty="0"/>
              <a:t>13.4</a:t>
            </a:r>
            <a:r>
              <a:rPr lang="zh-CN" altLang="zh-CN" sz="3200" b="1" dirty="0"/>
              <a:t>运用测试工具</a:t>
            </a:r>
          </a:p>
          <a:p>
            <a:pPr lvl="1"/>
            <a:r>
              <a:rPr lang="en-US" altLang="en-US" sz="2800" b="1" dirty="0"/>
              <a:t>13.4.1</a:t>
            </a:r>
            <a:r>
              <a:rPr lang="zh-CN" altLang="en-US" sz="2800" b="1" dirty="0"/>
              <a:t>运用工具记录手工测试</a:t>
            </a:r>
          </a:p>
          <a:p>
            <a:pPr lvl="1"/>
            <a:r>
              <a:rPr lang="en-US" altLang="zh-CN" sz="2800" b="1" dirty="0"/>
              <a:t>13.4.2</a:t>
            </a:r>
            <a:r>
              <a:rPr lang="zh-CN" altLang="zh-CN" sz="2800" b="1" dirty="0"/>
              <a:t>运用工具记录自动测试</a:t>
            </a:r>
            <a:endParaRPr lang="en-US" altLang="zh-CN" sz="2800" b="1" dirty="0"/>
          </a:p>
          <a:p>
            <a:pPr lvl="1"/>
            <a:r>
              <a:rPr lang="en-US" altLang="zh-CN" sz="2800" b="1" dirty="0"/>
              <a:t>13.4.3</a:t>
            </a:r>
            <a:r>
              <a:rPr lang="zh-CN" altLang="en-US" sz="2800" b="1" dirty="0"/>
              <a:t>如何测试效能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65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测试报告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在一个阶段的测试结束之后，我们要报告各个功能测试的结果，这就是测试报告。例如：对于某一功能，我们要收集下列数据。</a:t>
            </a:r>
          </a:p>
          <a:p>
            <a:pPr marL="0" indent="0">
              <a:buNone/>
            </a:pPr>
            <a:r>
              <a:rPr lang="en-US" altLang="zh-CN" dirty="0"/>
              <a:t>      1</a:t>
            </a:r>
            <a:r>
              <a:rPr lang="zh-CN" altLang="en-US" dirty="0"/>
              <a:t>）有多少测试用例通过？</a:t>
            </a:r>
          </a:p>
          <a:p>
            <a:pPr marL="0" indent="0">
              <a:buNone/>
            </a:pPr>
            <a:r>
              <a:rPr lang="en-US" altLang="zh-CN" dirty="0"/>
              <a:t>      2</a:t>
            </a:r>
            <a:r>
              <a:rPr lang="zh-CN" altLang="en-US" dirty="0"/>
              <a:t>）有多少测试用例失败？</a:t>
            </a:r>
          </a:p>
          <a:p>
            <a:pPr marL="0" indent="0">
              <a:buNone/>
            </a:pPr>
            <a:r>
              <a:rPr lang="en-US" altLang="zh-CN" dirty="0"/>
              <a:t>      3</a:t>
            </a:r>
            <a:r>
              <a:rPr lang="zh-CN" altLang="en-US" dirty="0"/>
              <a:t>）有多少测试用例未完成？</a:t>
            </a:r>
          </a:p>
          <a:p>
            <a:pPr marL="0" indent="0">
              <a:buNone/>
            </a:pPr>
            <a:r>
              <a:rPr lang="en-US" altLang="zh-CN" dirty="0"/>
              <a:t>      4</a:t>
            </a:r>
            <a:r>
              <a:rPr lang="zh-CN" altLang="en-US" dirty="0"/>
              <a:t>）发现多少测试用例之外的</a:t>
            </a:r>
            <a:r>
              <a:rPr lang="en-US" altLang="zh-CN" dirty="0"/>
              <a:t>Bug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所有功能的测试报告相加，就能得到整个项目的测试统计信息。这样的信息能帮助我们从宏观上了解还有多少事情没办完，各个功能相对的质量如何。</a:t>
            </a:r>
          </a:p>
        </p:txBody>
      </p:sp>
    </p:spTree>
    <p:extLst>
      <p:ext uri="{BB962C8B-B14F-4D97-AF65-F5344CB8AC3E}">
        <p14:creationId xmlns:p14="http://schemas.microsoft.com/office/powerpoint/2010/main" val="157349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4212" y="437881"/>
            <a:ext cx="8534400" cy="1507067"/>
          </a:xfrm>
        </p:spPr>
        <p:txBody>
          <a:bodyPr/>
          <a:lstStyle/>
          <a:p>
            <a:r>
              <a:rPr lang="en-US" altLang="zh-CN" b="1" dirty="0"/>
              <a:t>13.4.1 </a:t>
            </a:r>
            <a:r>
              <a:rPr lang="zh-CN" altLang="zh-CN" b="1" dirty="0"/>
              <a:t>运用工具记录手工测试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67625"/>
            <a:ext cx="8534400" cy="3615267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2400" b="1" dirty="0"/>
              <a:t>1.</a:t>
            </a:r>
            <a:r>
              <a:rPr lang="zh-CN" altLang="zh-CN" sz="2400" b="1" dirty="0"/>
              <a:t>在</a:t>
            </a:r>
            <a:r>
              <a:rPr lang="en-US" altLang="zh-CN" sz="2400" b="1" dirty="0" smtClean="0"/>
              <a:t>VSTS</a:t>
            </a:r>
            <a:r>
              <a:rPr lang="zh-CN" altLang="en-US" sz="2500" b="1" dirty="0"/>
              <a:t>（有</a:t>
            </a:r>
            <a:r>
              <a:rPr lang="en-US" altLang="zh-CN" sz="2500" b="1" dirty="0"/>
              <a:t>Team Edition for Software Testers</a:t>
            </a:r>
            <a:r>
              <a:rPr lang="zh-CN" altLang="en-US" sz="2500" b="1" dirty="0"/>
              <a:t>套件）中</a:t>
            </a:r>
            <a:endParaRPr lang="en-US" altLang="zh-CN" sz="2500" b="1" dirty="0"/>
          </a:p>
          <a:p>
            <a:r>
              <a:rPr lang="zh-CN" altLang="en-US" sz="2400" b="1" dirty="0"/>
              <a:t>新建一个项目，在</a:t>
            </a:r>
            <a:r>
              <a:rPr lang="en-US" altLang="zh-CN" sz="2400" b="1" dirty="0"/>
              <a:t>Visual C#</a:t>
            </a:r>
            <a:r>
              <a:rPr lang="zh-CN" altLang="en-US" sz="2400" b="1" dirty="0" smtClean="0"/>
              <a:t>或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其他</a:t>
            </a:r>
            <a:r>
              <a:rPr lang="zh-CN" altLang="en-US" sz="2400" b="1" dirty="0"/>
              <a:t>类型中</a:t>
            </a:r>
            <a:r>
              <a:rPr lang="zh-CN" altLang="en-US" sz="2400" b="1" dirty="0" smtClean="0"/>
              <a:t>，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选中</a:t>
            </a:r>
            <a:r>
              <a:rPr lang="en-US" altLang="zh-CN" sz="2400" b="1" dirty="0"/>
              <a:t>Test</a:t>
            </a:r>
            <a:r>
              <a:rPr lang="zh-CN" altLang="en-US" sz="2400" b="1" dirty="0"/>
              <a:t>。填入适当的项目</a:t>
            </a:r>
            <a:r>
              <a:rPr lang="zh-CN" altLang="en-US" sz="2400" b="1" dirty="0" smtClean="0"/>
              <a:t>名字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和</a:t>
            </a:r>
            <a:r>
              <a:rPr lang="zh-CN" altLang="en-US" sz="2400" b="1" dirty="0"/>
              <a:t>解决方案的</a:t>
            </a:r>
            <a:r>
              <a:rPr lang="zh-CN" altLang="en-US" sz="2400" b="1" dirty="0" smtClean="0"/>
              <a:t>名字，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可以</a:t>
            </a:r>
            <a:r>
              <a:rPr lang="zh-CN" altLang="en-US" sz="2400" b="1" dirty="0"/>
              <a:t>把它加入到源代码控制中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我们</a:t>
            </a:r>
            <a:r>
              <a:rPr lang="zh-CN" altLang="en-US" sz="2400" b="1" dirty="0"/>
              <a:t>会看到新的项目新建了不少文件</a:t>
            </a:r>
            <a:r>
              <a:rPr lang="zh-CN" altLang="en-US" sz="2400" b="1" dirty="0" smtClean="0"/>
              <a:t>，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如图所</a:t>
            </a:r>
            <a:r>
              <a:rPr lang="zh-CN" altLang="en-US" sz="2400" b="1" dirty="0"/>
              <a:t>示，其中有我们之前</a:t>
            </a:r>
            <a:r>
              <a:rPr lang="zh-CN" altLang="en-US" sz="2400" b="1" dirty="0" smtClean="0"/>
              <a:t>提到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过</a:t>
            </a:r>
            <a:r>
              <a:rPr lang="zh-CN" altLang="en-US" sz="2400" b="1" dirty="0"/>
              <a:t>的</a:t>
            </a:r>
            <a:r>
              <a:rPr lang="en-US" altLang="zh-CN" sz="2400" b="1" dirty="0"/>
              <a:t>UnitTest1.cs</a:t>
            </a:r>
            <a:r>
              <a:rPr lang="zh-CN" altLang="en-US" sz="2400" b="1" dirty="0" smtClean="0"/>
              <a:t>，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另</a:t>
            </a:r>
            <a:r>
              <a:rPr lang="zh-CN" altLang="en-US" sz="2400" b="1" dirty="0"/>
              <a:t>一个文件是</a:t>
            </a:r>
            <a:r>
              <a:rPr lang="en-US" altLang="zh-CN" sz="2400" b="1" dirty="0"/>
              <a:t>ManualTest1.mht</a:t>
            </a:r>
            <a:r>
              <a:rPr lang="zh-CN" altLang="en-US" sz="2400" b="1" dirty="0"/>
              <a:t>。</a:t>
            </a:r>
            <a:endParaRPr lang="zh-CN" altLang="zh-CN" sz="2400" b="1" dirty="0"/>
          </a:p>
        </p:txBody>
      </p:sp>
      <p:sp>
        <p:nvSpPr>
          <p:cNvPr id="2" name="AutoShape 2" descr="blob:http://www.neat-reader.com/64c87e52-ff45-4ab1-ab54-e53eb5cfbf1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154" y="2326416"/>
            <a:ext cx="46005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2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4212" y="437881"/>
            <a:ext cx="8534400" cy="1507067"/>
          </a:xfrm>
        </p:spPr>
        <p:txBody>
          <a:bodyPr/>
          <a:lstStyle/>
          <a:p>
            <a:r>
              <a:rPr lang="en-US" altLang="zh-CN" b="1" dirty="0" smtClean="0"/>
              <a:t>13.4.2 </a:t>
            </a:r>
            <a:r>
              <a:rPr lang="zh-CN" altLang="zh-CN" b="1" dirty="0"/>
              <a:t>运用工具</a:t>
            </a:r>
            <a:r>
              <a:rPr lang="zh-CN" altLang="zh-CN" b="1" dirty="0" smtClean="0"/>
              <a:t>记录</a:t>
            </a:r>
            <a:r>
              <a:rPr lang="zh-CN" altLang="en-US" b="1" dirty="0"/>
              <a:t>自动</a:t>
            </a:r>
            <a:r>
              <a:rPr lang="zh-CN" altLang="zh-CN" b="1" dirty="0" smtClean="0"/>
              <a:t>测试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67625"/>
            <a:ext cx="6016839" cy="3615267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对于网络程序，对网页的访问和操作可以像录音一样录下来，“录音”主要是指记录</a:t>
            </a:r>
            <a:r>
              <a:rPr lang="en-US" altLang="zh-CN" sz="2400" b="1" dirty="0"/>
              <a:t>HTTP</a:t>
            </a:r>
            <a:r>
              <a:rPr lang="zh-CN" altLang="en-US" sz="2400" b="1" dirty="0"/>
              <a:t>请求的</a:t>
            </a:r>
            <a:r>
              <a:rPr lang="en-US" altLang="zh-CN" sz="2400" b="1" dirty="0"/>
              <a:t>URL</a:t>
            </a:r>
            <a:r>
              <a:rPr lang="zh-CN" altLang="en-US" sz="2400" b="1" dirty="0"/>
              <a:t>，以及</a:t>
            </a:r>
            <a:r>
              <a:rPr lang="en-US" altLang="zh-CN" sz="2400" b="1" dirty="0"/>
              <a:t>header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body</a:t>
            </a:r>
            <a:r>
              <a:rPr lang="zh-CN" altLang="en-US" sz="2400" b="1" dirty="0"/>
              <a:t>中的各个参数。记录是否成功取决于服务器返回的状态码。当然，我们也可以自己定义</a:t>
            </a:r>
            <a:r>
              <a:rPr lang="en-US" altLang="zh-CN" sz="2400" b="1" dirty="0"/>
              <a:t>Pass/Fail</a:t>
            </a:r>
            <a:r>
              <a:rPr lang="zh-CN" altLang="en-US" sz="2400" b="1" dirty="0"/>
              <a:t>的条件，这样后续测试只要重新“放录音带”即可。操作：鼠标右键选中测试项目，选择</a:t>
            </a:r>
            <a:r>
              <a:rPr lang="en-US" altLang="zh-CN" sz="2400" b="1" dirty="0"/>
              <a:t>Add | </a:t>
            </a:r>
            <a:r>
              <a:rPr lang="en-US" altLang="zh-CN" sz="2400" b="1" dirty="0" err="1"/>
              <a:t>WebTest</a:t>
            </a:r>
            <a:r>
              <a:rPr lang="en-US" altLang="zh-CN" sz="2400" b="1" dirty="0" smtClean="0"/>
              <a:t>...</a:t>
            </a:r>
            <a:r>
              <a:rPr lang="zh-CN" altLang="en-US" sz="2400" b="1" dirty="0" smtClean="0"/>
              <a:t>如图所示。</a:t>
            </a:r>
            <a:endParaRPr lang="zh-CN" altLang="zh-CN" sz="2400" b="1" dirty="0"/>
          </a:p>
        </p:txBody>
      </p:sp>
      <p:sp>
        <p:nvSpPr>
          <p:cNvPr id="2" name="AutoShape 2" descr="blob:http://www.neat-reader.com/64c87e52-ff45-4ab1-ab54-e53eb5cfbf1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029" y="1549163"/>
            <a:ext cx="4501771" cy="520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5853066" cy="3615267"/>
          </a:xfrm>
        </p:spPr>
        <p:txBody>
          <a:bodyPr/>
          <a:lstStyle/>
          <a:p>
            <a:r>
              <a:rPr lang="zh-CN" altLang="en-US" b="1" dirty="0"/>
              <a:t>对于网络程序，对网页的访问和操作可以像录音一样录下来</a:t>
            </a:r>
            <a:r>
              <a:rPr lang="zh-CN" altLang="en-US" b="1" dirty="0" smtClean="0"/>
              <a:t>，</a:t>
            </a:r>
            <a:r>
              <a:rPr lang="zh-CN" altLang="en-US" b="1" dirty="0"/>
              <a:t>于是，</a:t>
            </a:r>
            <a:r>
              <a:rPr lang="en-US" altLang="zh-CN" b="1" dirty="0"/>
              <a:t>IE</a:t>
            </a:r>
            <a:r>
              <a:rPr lang="zh-CN" altLang="en-US" b="1" dirty="0"/>
              <a:t>浏览器就会打开，同时</a:t>
            </a:r>
            <a:r>
              <a:rPr lang="en-US" altLang="zh-CN" b="1" dirty="0"/>
              <a:t>Web Test Recorder</a:t>
            </a:r>
            <a:r>
              <a:rPr lang="zh-CN" altLang="en-US" b="1" dirty="0"/>
              <a:t>也会激活，测试人员就可以按照场景测试网站的各项功能了，可以注意到</a:t>
            </a:r>
            <a:r>
              <a:rPr lang="en-US" altLang="zh-CN" b="1" dirty="0"/>
              <a:t>Web Test Recorder</a:t>
            </a:r>
            <a:r>
              <a:rPr lang="zh-CN" altLang="en-US" b="1" dirty="0"/>
              <a:t>会记录每一个网页的地址，以及可能的参数。测试人员可以进一步增加测试的内容（如</a:t>
            </a:r>
            <a:r>
              <a:rPr lang="zh-CN" altLang="en-US" b="1" dirty="0" smtClean="0"/>
              <a:t>图所</a:t>
            </a:r>
            <a:r>
              <a:rPr lang="zh-CN" altLang="en-US" b="1" dirty="0"/>
              <a:t>示）。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382" y="1136177"/>
            <a:ext cx="4053385" cy="515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2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4212" y="437881"/>
            <a:ext cx="8534400" cy="1507067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测试工具推荐</a:t>
            </a:r>
            <a:endParaRPr lang="zh-CN" altLang="zh-CN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2146704"/>
            <a:ext cx="8534400" cy="361526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b="1" dirty="0"/>
              <a:t>通过各种技术手段和流程改进，逐步的解放公司内部测试人员，让他们把精力放在对产品的把握</a:t>
            </a:r>
            <a:r>
              <a:rPr lang="zh-CN" altLang="en-US" sz="2400" b="1" dirty="0" smtClean="0"/>
              <a:t>上</a:t>
            </a:r>
            <a:endParaRPr lang="en-US" altLang="zh-CN" sz="2400" b="1" dirty="0" smtClean="0"/>
          </a:p>
          <a:p>
            <a:r>
              <a:rPr lang="zh-CN" altLang="en-US" sz="2400" b="1" dirty="0"/>
              <a:t>测</a:t>
            </a:r>
            <a:r>
              <a:rPr lang="zh-CN" altLang="en-US" sz="2400" b="1" dirty="0" smtClean="0"/>
              <a:t>试工具的运用已经成为普遍的趋势</a:t>
            </a:r>
            <a:endParaRPr lang="en-US" altLang="zh-CN" sz="2400" b="1" dirty="0" smtClean="0"/>
          </a:p>
          <a:p>
            <a:r>
              <a:rPr lang="zh-CN" altLang="en-US" sz="2400" b="1" dirty="0"/>
              <a:t>常用的</a:t>
            </a:r>
            <a:r>
              <a:rPr lang="en-US" altLang="zh-CN" sz="2400" b="1" dirty="0"/>
              <a:t>GUI </a:t>
            </a:r>
            <a:r>
              <a:rPr lang="zh-CN" altLang="en-US" sz="2400" b="1" dirty="0"/>
              <a:t>测试工</a:t>
            </a:r>
            <a:r>
              <a:rPr lang="zh-CN" altLang="en-US" sz="2400" b="1" dirty="0" smtClean="0"/>
              <a:t>具：</a:t>
            </a:r>
            <a:r>
              <a:rPr lang="en-US" altLang="zh-CN" sz="2400" b="1" dirty="0" smtClean="0"/>
              <a:t>EggPlant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Abbott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iMacros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FitNesse</a:t>
            </a:r>
            <a:r>
              <a:rPr lang="zh-CN" altLang="en-US" sz="2400" b="1" dirty="0"/>
              <a:t>、</a:t>
            </a:r>
            <a:r>
              <a:rPr lang="en-US" altLang="zh-CN" sz="2400" b="1" dirty="0" smtClean="0"/>
              <a:t>Maveryx</a:t>
            </a:r>
          </a:p>
          <a:p>
            <a:r>
              <a:rPr lang="zh-CN" altLang="en-US" sz="2400" b="1" dirty="0"/>
              <a:t>单元测试框</a:t>
            </a:r>
            <a:r>
              <a:rPr lang="zh-CN" altLang="en-US" sz="2400" b="1" dirty="0" smtClean="0"/>
              <a:t>架：</a:t>
            </a:r>
            <a:r>
              <a:rPr lang="en-US" altLang="zh-CN" sz="2400" b="1" dirty="0" smtClean="0"/>
              <a:t>Robolectric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JUnit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Mockito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RxJava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OCUnit</a:t>
            </a:r>
            <a:r>
              <a:rPr lang="zh-CN" altLang="en-US" sz="2400" b="1" dirty="0" smtClean="0"/>
              <a:t>等</a:t>
            </a:r>
            <a:endParaRPr lang="en-US" altLang="zh-CN" sz="2400" b="1" dirty="0" smtClean="0"/>
          </a:p>
          <a:p>
            <a:r>
              <a:rPr lang="zh-CN" altLang="en-US" sz="2400" b="1" dirty="0"/>
              <a:t>自动化测试工</a:t>
            </a:r>
            <a:r>
              <a:rPr lang="zh-CN" altLang="en-US" sz="2400" b="1" dirty="0" smtClean="0"/>
              <a:t>具：</a:t>
            </a:r>
            <a:r>
              <a:rPr lang="en-US" altLang="zh-CN" sz="2400" b="1" dirty="0" smtClean="0"/>
              <a:t>QTP</a:t>
            </a:r>
            <a:r>
              <a:rPr lang="zh-CN" altLang="en-US" sz="2400" b="1" dirty="0"/>
              <a:t>自动化测试工具、</a:t>
            </a:r>
            <a:r>
              <a:rPr lang="en-US" altLang="zh-CN" sz="2400" b="1" dirty="0"/>
              <a:t>Cucumber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TestBird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Fiddler</a:t>
            </a:r>
            <a:endParaRPr lang="en-US" altLang="zh-CN" sz="2400" b="1" dirty="0" smtClean="0"/>
          </a:p>
          <a:p>
            <a:endParaRPr lang="zh-CN" altLang="zh-CN" sz="2400" b="1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9275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4212" y="437881"/>
            <a:ext cx="8534400" cy="1507067"/>
          </a:xfrm>
        </p:spPr>
        <p:txBody>
          <a:bodyPr/>
          <a:lstStyle/>
          <a:p>
            <a:r>
              <a:rPr lang="en-US" altLang="zh-CN" b="1" dirty="0"/>
              <a:t>13.4.3 </a:t>
            </a:r>
            <a:r>
              <a:rPr lang="zh-CN" altLang="zh-CN" b="1" dirty="0"/>
              <a:t>如何测试效能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677473"/>
            <a:ext cx="8534400" cy="3615267"/>
          </a:xfrm>
        </p:spPr>
        <p:txBody>
          <a:bodyPr>
            <a:normAutofit/>
          </a:bodyPr>
          <a:lstStyle/>
          <a:p>
            <a:r>
              <a:rPr lang="zh-CN" altLang="zh-CN" sz="2400" b="1" dirty="0"/>
              <a:t>效能测</a:t>
            </a:r>
            <a:r>
              <a:rPr lang="zh-CN" altLang="zh-CN" sz="2400" b="1" dirty="0" smtClean="0"/>
              <a:t>试</a:t>
            </a:r>
            <a:r>
              <a:rPr lang="zh-CN" altLang="en-US" sz="2400" b="1" dirty="0" smtClean="0"/>
              <a:t>：测试软件的效能。</a:t>
            </a:r>
            <a:endParaRPr lang="en-US" altLang="zh-CN" sz="2400" b="1" dirty="0" smtClean="0"/>
          </a:p>
          <a:p>
            <a:r>
              <a:rPr lang="zh-CN" altLang="zh-CN" sz="2400" b="1" dirty="0" smtClean="0"/>
              <a:t>负</a:t>
            </a:r>
            <a:r>
              <a:rPr lang="zh-CN" altLang="zh-CN" sz="2400" b="1" dirty="0"/>
              <a:t>载测</a:t>
            </a:r>
            <a:r>
              <a:rPr lang="zh-CN" altLang="zh-CN" sz="2400" b="1" dirty="0" smtClean="0"/>
              <a:t>试</a:t>
            </a:r>
            <a:r>
              <a:rPr lang="zh-CN" altLang="en-US" sz="2400" b="1" dirty="0" smtClean="0"/>
              <a:t>：</a:t>
            </a:r>
            <a:r>
              <a:rPr lang="zh-CN" altLang="en-US" sz="2400" b="1" dirty="0"/>
              <a:t>通过测试系统在资源超负荷情况下的表现，以发现设计上的错误或验证系统的负载</a:t>
            </a:r>
            <a:r>
              <a:rPr lang="zh-CN" altLang="en-US" sz="2400" b="1" dirty="0" smtClean="0"/>
              <a:t>能力。</a:t>
            </a:r>
            <a:endParaRPr lang="en-US" altLang="zh-CN" sz="2400" b="1" dirty="0" smtClean="0"/>
          </a:p>
          <a:p>
            <a:r>
              <a:rPr lang="zh-CN" altLang="zh-CN" sz="2400" b="1" dirty="0" smtClean="0"/>
              <a:t>压</a:t>
            </a:r>
            <a:r>
              <a:rPr lang="zh-CN" altLang="zh-CN" sz="2400" b="1" dirty="0"/>
              <a:t>力测</a:t>
            </a:r>
            <a:r>
              <a:rPr lang="zh-CN" altLang="zh-CN" sz="2400" b="1" dirty="0" smtClean="0"/>
              <a:t>试</a:t>
            </a:r>
            <a:r>
              <a:rPr lang="zh-CN" altLang="en-US" sz="2400" b="1" dirty="0" smtClean="0"/>
              <a:t>：测试软件在负载情况下能否正常工作。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7834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4212" y="437881"/>
            <a:ext cx="8534400" cy="1507067"/>
          </a:xfrm>
        </p:spPr>
        <p:txBody>
          <a:bodyPr/>
          <a:lstStyle/>
          <a:p>
            <a:r>
              <a:rPr lang="en-US" altLang="zh-CN" b="1" dirty="0"/>
              <a:t>13.4.3 </a:t>
            </a:r>
            <a:r>
              <a:rPr lang="zh-CN" altLang="zh-CN" b="1" dirty="0"/>
              <a:t>如何测试效能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677473"/>
            <a:ext cx="5907657" cy="412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b="1" dirty="0" smtClean="0"/>
          </a:p>
          <a:p>
            <a:r>
              <a:rPr lang="zh-CN" altLang="en-US" sz="2400" b="1" dirty="0"/>
              <a:t>效能、负载、压力这些方面的测试会产生很多数据，这些数据最好保存在数据库中，以便于日后跟踪分析。这些数据将为以后做网站容量规划（</a:t>
            </a:r>
            <a:r>
              <a:rPr lang="en-US" altLang="zh-CN" sz="2400" b="1" dirty="0" err="1"/>
              <a:t>CapacityPlanning</a:t>
            </a:r>
            <a:r>
              <a:rPr lang="zh-CN" altLang="en-US" sz="2400" b="1" dirty="0"/>
              <a:t>，又称能力规划）提供重要的依据。在</a:t>
            </a:r>
            <a:r>
              <a:rPr lang="en-US" altLang="zh-CN" sz="2400" b="1" dirty="0"/>
              <a:t>VSTS</a:t>
            </a:r>
            <a:r>
              <a:rPr lang="zh-CN" altLang="en-US" sz="2400" b="1" dirty="0"/>
              <a:t>中，效能和压力测试都可以用“</a:t>
            </a:r>
            <a:r>
              <a:rPr lang="en-US" altLang="zh-CN" sz="2400" b="1" dirty="0"/>
              <a:t>Load Test”</a:t>
            </a:r>
            <a:r>
              <a:rPr lang="zh-CN" altLang="en-US" sz="2400" b="1" dirty="0"/>
              <a:t>来实现，</a:t>
            </a:r>
            <a:r>
              <a:rPr lang="en-US" altLang="zh-CN" sz="2400" b="1" dirty="0"/>
              <a:t>Load Test</a:t>
            </a:r>
            <a:r>
              <a:rPr lang="zh-CN" altLang="en-US" sz="2400" b="1" dirty="0"/>
              <a:t>牵涉到许多因素，因此我们需要按部就班地设置，如</a:t>
            </a:r>
            <a:r>
              <a:rPr lang="zh-CN" altLang="en-US" sz="2400" b="1" dirty="0" smtClean="0"/>
              <a:t>图所</a:t>
            </a:r>
            <a:r>
              <a:rPr lang="zh-CN" altLang="en-US" sz="2400" b="1" dirty="0"/>
              <a:t>示。</a:t>
            </a:r>
            <a:endParaRPr lang="zh-CN" altLang="zh-CN" sz="2400" b="1" dirty="0"/>
          </a:p>
          <a:p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075" y="1677473"/>
            <a:ext cx="4725750" cy="404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2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6057782" cy="5605818"/>
          </a:xfrm>
        </p:spPr>
        <p:txBody>
          <a:bodyPr>
            <a:noAutofit/>
          </a:bodyPr>
          <a:lstStyle/>
          <a:p>
            <a:r>
              <a:rPr lang="zh-CN" altLang="en-US" sz="1800" b="1" dirty="0"/>
              <a:t>负载测试的一个核心概念是“场景”，这与软件设计的场景有所区别，它主要包含负载测试的各种参数。</a:t>
            </a:r>
          </a:p>
          <a:p>
            <a:r>
              <a:rPr lang="en-US" altLang="zh-CN" sz="1800" b="1" dirty="0"/>
              <a:t>1. </a:t>
            </a:r>
            <a:r>
              <a:rPr lang="zh-CN" altLang="en-US" sz="1800" b="1" dirty="0"/>
              <a:t>停顿时间（</a:t>
            </a:r>
            <a:r>
              <a:rPr lang="en-US" altLang="zh-CN" sz="1800" b="1" dirty="0"/>
              <a:t>Think Time</a:t>
            </a:r>
            <a:r>
              <a:rPr lang="zh-CN" altLang="en-US" sz="1800" b="1" dirty="0"/>
              <a:t>）：在每次请求之间和一批测试之间的停顿。</a:t>
            </a:r>
          </a:p>
          <a:p>
            <a:r>
              <a:rPr lang="en-US" altLang="zh-CN" sz="1800" b="1" dirty="0"/>
              <a:t>2. </a:t>
            </a:r>
            <a:r>
              <a:rPr lang="zh-CN" altLang="en-US" sz="1800" b="1" dirty="0"/>
              <a:t>负载模型（</a:t>
            </a:r>
            <a:r>
              <a:rPr lang="en-US" altLang="zh-CN" sz="1800" b="1" dirty="0"/>
              <a:t>Load Pattern</a:t>
            </a:r>
            <a:r>
              <a:rPr lang="zh-CN" altLang="en-US" sz="1800" b="1" dirty="0"/>
              <a:t>）：模拟的用户量是恒定在一个数值的（如：总是</a:t>
            </a:r>
            <a:r>
              <a:rPr lang="en-US" altLang="zh-CN" sz="1800" b="1" dirty="0"/>
              <a:t>30</a:t>
            </a:r>
            <a:r>
              <a:rPr lang="zh-CN" altLang="en-US" sz="1800" b="1" dirty="0"/>
              <a:t>个用户），或者是分级进行的（如：开始是</a:t>
            </a:r>
            <a:r>
              <a:rPr lang="en-US" altLang="zh-CN" sz="1800" b="1" dirty="0"/>
              <a:t>5</a:t>
            </a:r>
            <a:r>
              <a:rPr lang="zh-CN" altLang="en-US" sz="1800" b="1" dirty="0"/>
              <a:t>个用户，每分钟增加</a:t>
            </a:r>
            <a:r>
              <a:rPr lang="en-US" altLang="zh-CN" sz="1800" b="1" dirty="0"/>
              <a:t>10</a:t>
            </a:r>
            <a:r>
              <a:rPr lang="zh-CN" altLang="en-US" sz="1800" b="1" dirty="0"/>
              <a:t>用户，直到最高</a:t>
            </a:r>
            <a:r>
              <a:rPr lang="en-US" altLang="zh-CN" sz="1800" b="1" dirty="0"/>
              <a:t>50</a:t>
            </a:r>
            <a:r>
              <a:rPr lang="zh-CN" altLang="en-US" sz="1800" b="1" dirty="0"/>
              <a:t>个用户）。</a:t>
            </a:r>
          </a:p>
          <a:p>
            <a:r>
              <a:rPr lang="en-US" altLang="zh-CN" sz="1800" b="1" dirty="0"/>
              <a:t>3. </a:t>
            </a:r>
            <a:r>
              <a:rPr lang="zh-CN" altLang="en-US" sz="1800" b="1" dirty="0"/>
              <a:t>测试混合模型（</a:t>
            </a:r>
            <a:r>
              <a:rPr lang="en-US" altLang="zh-CN" sz="1800" b="1" dirty="0"/>
              <a:t>Test Mix</a:t>
            </a:r>
            <a:r>
              <a:rPr lang="zh-CN" altLang="en-US" sz="1800" b="1" dirty="0"/>
              <a:t>）：此次负载测试要运行多少种测试，每种测试所占的比例是多少。</a:t>
            </a:r>
          </a:p>
          <a:p>
            <a:r>
              <a:rPr lang="en-US" altLang="zh-CN" sz="1800" b="1" dirty="0"/>
              <a:t>4. </a:t>
            </a:r>
            <a:r>
              <a:rPr lang="zh-CN" altLang="en-US" sz="1800" b="1" dirty="0"/>
              <a:t>浏览器混合模型（</a:t>
            </a:r>
            <a:r>
              <a:rPr lang="en-US" altLang="zh-CN" sz="1800" b="1" dirty="0"/>
              <a:t>Browser Mix</a:t>
            </a:r>
            <a:r>
              <a:rPr lang="zh-CN" altLang="en-US" sz="1800" b="1" dirty="0"/>
              <a:t>）：各种浏览器的选择及比例。</a:t>
            </a:r>
          </a:p>
          <a:p>
            <a:r>
              <a:rPr lang="en-US" altLang="zh-CN" sz="1800" b="1" dirty="0"/>
              <a:t>5. </a:t>
            </a:r>
            <a:r>
              <a:rPr lang="zh-CN" altLang="en-US" sz="1800" b="1" dirty="0"/>
              <a:t>网络混合模型（</a:t>
            </a:r>
            <a:r>
              <a:rPr lang="en-US" altLang="zh-CN" sz="1800" b="1" dirty="0"/>
              <a:t>Network Mix</a:t>
            </a:r>
            <a:r>
              <a:rPr lang="zh-CN" altLang="en-US" sz="1800" b="1" dirty="0"/>
              <a:t>）：各种带宽的网络及比例。</a:t>
            </a:r>
          </a:p>
          <a:p>
            <a:r>
              <a:rPr lang="zh-CN" altLang="en-US" sz="1800" b="1" dirty="0"/>
              <a:t>设置好场景后，下一步要决定我们收集什么样的效能数据（</a:t>
            </a:r>
            <a:r>
              <a:rPr lang="en-US" altLang="zh-CN" sz="1800" b="1" dirty="0"/>
              <a:t>Performance Counter</a:t>
            </a:r>
            <a:r>
              <a:rPr lang="zh-CN" altLang="en-US" sz="1800" b="1" dirty="0"/>
              <a:t>），这时，我们可以收集代理机器（</a:t>
            </a:r>
            <a:r>
              <a:rPr lang="en-US" altLang="zh-CN" sz="1800" b="1" dirty="0"/>
              <a:t>Agent</a:t>
            </a:r>
            <a:r>
              <a:rPr lang="zh-CN" altLang="en-US" sz="1800" b="1" dirty="0"/>
              <a:t>，模拟的服务请求从这里发出）和控制机器（</a:t>
            </a:r>
            <a:r>
              <a:rPr lang="en-US" altLang="zh-CN" sz="1800" b="1" dirty="0"/>
              <a:t>Controller</a:t>
            </a:r>
            <a:r>
              <a:rPr lang="zh-CN" altLang="en-US" sz="1800" b="1" dirty="0"/>
              <a:t>）的效能数据，更重要的是收集网络服务器的效能数据（如</a:t>
            </a:r>
            <a:r>
              <a:rPr lang="zh-CN" altLang="en-US" sz="1800" b="1" dirty="0" smtClean="0"/>
              <a:t>图所示）。</a:t>
            </a:r>
            <a:endParaRPr lang="zh-CN" altLang="en-US" sz="1800" b="1" dirty="0"/>
          </a:p>
          <a:p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722" y="685800"/>
            <a:ext cx="4899546" cy="504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1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4283574" cy="4350224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这些效能数据会反映在负载测试中。最后一步是设置运行负载测试中的各种参数</a:t>
            </a:r>
            <a:r>
              <a:rPr lang="zh-CN" altLang="en-US" sz="2400" b="1" dirty="0" smtClean="0"/>
              <a:t>。如图是</a:t>
            </a:r>
            <a:r>
              <a:rPr lang="zh-CN" altLang="en-US" sz="2400" b="1" dirty="0"/>
              <a:t>某次网络负载测试的运行结果。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935" y="873457"/>
            <a:ext cx="6207385" cy="491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0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913888" y="2365248"/>
            <a:ext cx="64251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500" dirty="0" smtClean="0"/>
              <a:t>谢谢！</a:t>
            </a:r>
            <a:endParaRPr lang="zh-CN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110417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13.3.1 </a:t>
            </a:r>
            <a:r>
              <a:rPr lang="zh-CN" altLang="zh-CN" b="1" dirty="0"/>
              <a:t>似是而非的测试观念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测试在项目的最后进行就可以了。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测试就得根据规格说明书（</a:t>
            </a:r>
            <a:r>
              <a:rPr lang="en-US" altLang="zh-CN" dirty="0"/>
              <a:t>Spec</a:t>
            </a:r>
            <a:r>
              <a:rPr lang="zh-CN" altLang="en-US" dirty="0"/>
              <a:t>）来测，所以是很机械的。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测试人员当然也写代码，但是质量不一定要很高。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测试的时候尽量</a:t>
            </a:r>
            <a:r>
              <a:rPr lang="en-US" altLang="zh-CN" dirty="0"/>
              <a:t>Debug</a:t>
            </a:r>
            <a:r>
              <a:rPr lang="zh-CN" altLang="en-US" dirty="0"/>
              <a:t>版本，便于发现</a:t>
            </a:r>
            <a:r>
              <a:rPr lang="en-US" altLang="zh-CN" dirty="0"/>
              <a:t>Bug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74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将开发阶段和测试阶段完全剥离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093518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454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8303" y="342990"/>
            <a:ext cx="9404723" cy="1400530"/>
          </a:xfrm>
        </p:spPr>
        <p:txBody>
          <a:bodyPr/>
          <a:lstStyle/>
          <a:p>
            <a:r>
              <a:rPr lang="zh-CN" altLang="en-US" dirty="0"/>
              <a:t>对测试的理解有偏差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682564"/>
              </p:ext>
            </p:extLst>
          </p:nvPr>
        </p:nvGraphicFramePr>
        <p:xfrm>
          <a:off x="1103313" y="2052638"/>
          <a:ext cx="8869744" cy="4506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356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提问：大家</a:t>
            </a:r>
            <a:r>
              <a:rPr lang="zh-CN" altLang="en-US" dirty="0" smtClean="0">
                <a:solidFill>
                  <a:srgbClr val="FFC000"/>
                </a:solidFill>
              </a:rPr>
              <a:t>觉得软件测试有哪些理念？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28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3296" y="452718"/>
            <a:ext cx="9790175" cy="1400530"/>
          </a:xfrm>
        </p:spPr>
        <p:txBody>
          <a:bodyPr/>
          <a:lstStyle/>
          <a:p>
            <a:r>
              <a:rPr lang="zh-CN" altLang="en-US" dirty="0">
                <a:solidFill>
                  <a:srgbClr val="FFC000"/>
                </a:solidFill>
              </a:rPr>
              <a:t>提问：大家觉得软件测试有</a:t>
            </a:r>
            <a:r>
              <a:rPr lang="zh-CN" altLang="en-US" dirty="0" smtClean="0">
                <a:solidFill>
                  <a:srgbClr val="FFC000"/>
                </a:solidFill>
              </a:rPr>
              <a:t>哪些基本原则和理念</a:t>
            </a:r>
            <a:r>
              <a:rPr lang="zh-CN" altLang="en-US" dirty="0">
                <a:solidFill>
                  <a:srgbClr val="FFC000"/>
                </a:solidFill>
              </a:rPr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（以下为个人总结，供参考）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zh-CN" altLang="en-US" dirty="0" smtClean="0"/>
              <a:t>用户为中心，客户至上，质量第一</a:t>
            </a:r>
            <a:endParaRPr lang="en-US" altLang="zh-CN" dirty="0" smtClean="0"/>
          </a:p>
          <a:p>
            <a:r>
              <a:rPr lang="zh-CN" altLang="en-US" dirty="0" smtClean="0"/>
              <a:t>尽早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r>
              <a:rPr lang="zh-CN" altLang="en-US" dirty="0" smtClean="0"/>
              <a:t>穷举测试时不可能的</a:t>
            </a:r>
            <a:endParaRPr lang="en-US" altLang="zh-CN" dirty="0" smtClean="0"/>
          </a:p>
          <a:p>
            <a:r>
              <a:rPr lang="zh-CN" altLang="en-US" b="1" dirty="0"/>
              <a:t>测试用例是设计出来的，不是写出来</a:t>
            </a:r>
            <a:r>
              <a:rPr lang="zh-CN" altLang="en-US" b="1" dirty="0" smtClean="0"/>
              <a:t>的</a:t>
            </a:r>
            <a:endParaRPr lang="en-US" altLang="zh-CN" dirty="0" smtClean="0"/>
          </a:p>
          <a:p>
            <a:r>
              <a:rPr lang="zh-CN" altLang="en-US" dirty="0"/>
              <a:t>全程</a:t>
            </a:r>
            <a:r>
              <a:rPr lang="zh-CN" altLang="en-US" dirty="0" smtClean="0"/>
              <a:t>测试、持续测试</a:t>
            </a:r>
            <a:endParaRPr lang="en-US" altLang="zh-CN" dirty="0" smtClean="0"/>
          </a:p>
          <a:p>
            <a:r>
              <a:rPr lang="zh-CN" altLang="en-US" dirty="0" smtClean="0"/>
              <a:t>测试总是有</a:t>
            </a:r>
            <a:r>
              <a:rPr lang="zh-CN" altLang="en-US" dirty="0" smtClean="0"/>
              <a:t>风险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092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13.3.2 </a:t>
            </a:r>
            <a:r>
              <a:rPr lang="zh-CN" altLang="zh-CN" b="1" dirty="0"/>
              <a:t>测试工作中的文档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93" y="1528662"/>
            <a:ext cx="8946541" cy="4195481"/>
          </a:xfrm>
        </p:spPr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测试设计说明书（</a:t>
            </a:r>
            <a:r>
              <a:rPr lang="en-US" altLang="zh-CN" dirty="0"/>
              <a:t>TDS</a:t>
            </a:r>
            <a:r>
              <a:rPr lang="zh-CN" altLang="en-US" dirty="0"/>
              <a:t>）  </a:t>
            </a:r>
            <a:r>
              <a:rPr lang="en-US" altLang="zh-CN" dirty="0"/>
              <a:t>-Test design </a:t>
            </a:r>
            <a:r>
              <a:rPr lang="en-US" altLang="zh-CN" dirty="0" smtClean="0"/>
              <a:t>instructions</a:t>
            </a:r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测试用例（</a:t>
            </a:r>
            <a:r>
              <a:rPr lang="en-US" altLang="zh-CN" dirty="0"/>
              <a:t>Test Case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dirty="0"/>
              <a:t>.</a:t>
            </a:r>
            <a:r>
              <a:rPr lang="zh-CN" altLang="en-US" dirty="0"/>
              <a:t>错误报告（</a:t>
            </a:r>
            <a:r>
              <a:rPr lang="en-US" altLang="zh-CN" dirty="0"/>
              <a:t>Bug Report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en-US" altLang="zh-CN" dirty="0"/>
              <a:t>4.</a:t>
            </a:r>
            <a:r>
              <a:rPr lang="zh-CN" altLang="en-US" dirty="0"/>
              <a:t>测试修复，关闭缺陷报告（</a:t>
            </a:r>
            <a:r>
              <a:rPr lang="en-US" altLang="zh-CN" dirty="0"/>
              <a:t>Resolve, Test and Close a Bug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测试报告（</a:t>
            </a:r>
            <a:r>
              <a:rPr lang="en-US" altLang="zh-CN" dirty="0"/>
              <a:t>Test Report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13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13.3.2 </a:t>
            </a:r>
            <a:r>
              <a:rPr lang="zh-CN" altLang="zh-CN" b="1" dirty="0"/>
              <a:t>测试工作中的文档</a:t>
            </a:r>
            <a:endParaRPr lang="zh-CN" altLang="en-US" dirty="0"/>
          </a:p>
        </p:txBody>
      </p:sp>
      <p:pic>
        <p:nvPicPr>
          <p:cNvPr id="4" name="内容占位符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111" y="1564958"/>
            <a:ext cx="8128722" cy="4195762"/>
          </a:xfrm>
        </p:spPr>
      </p:pic>
    </p:spTree>
    <p:extLst>
      <p:ext uri="{BB962C8B-B14F-4D97-AF65-F5344CB8AC3E}">
        <p14:creationId xmlns:p14="http://schemas.microsoft.com/office/powerpoint/2010/main" val="262751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2270</Words>
  <Application>Microsoft Office PowerPoint</Application>
  <PresentationFormat>宽屏</PresentationFormat>
  <Paragraphs>184</Paragraphs>
  <Slides>29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等线</vt:lpstr>
      <vt:lpstr>宋体</vt:lpstr>
      <vt:lpstr>Arial</vt:lpstr>
      <vt:lpstr>Century Gothic</vt:lpstr>
      <vt:lpstr>Wingdings 3</vt:lpstr>
      <vt:lpstr>离子</vt:lpstr>
      <vt:lpstr>第13章 软件测试 第二部分</vt:lpstr>
      <vt:lpstr>PowerPoint 演示文稿</vt:lpstr>
      <vt:lpstr>13.3.1 似是而非的测试观念</vt:lpstr>
      <vt:lpstr>将开发阶段和测试阶段完全剥离</vt:lpstr>
      <vt:lpstr>对测试的理解有偏差</vt:lpstr>
      <vt:lpstr>提问：大家觉得软件测试有哪些理念？</vt:lpstr>
      <vt:lpstr>提问：大家觉得软件测试有哪些基本原则和理念？</vt:lpstr>
      <vt:lpstr>13.3.2 测试工作中的文档</vt:lpstr>
      <vt:lpstr>13.3.2 测试工作中的文档</vt:lpstr>
      <vt:lpstr>测试计划</vt:lpstr>
      <vt:lpstr>测试设计说明书</vt:lpstr>
      <vt:lpstr>测试用例</vt:lpstr>
      <vt:lpstr>如何设计测试用例</vt:lpstr>
      <vt:lpstr>PowerPoint 演示文稿</vt:lpstr>
      <vt:lpstr>PowerPoint 演示文稿</vt:lpstr>
      <vt:lpstr>错误报告</vt:lpstr>
      <vt:lpstr> </vt:lpstr>
      <vt:lpstr> </vt:lpstr>
      <vt:lpstr>建议：</vt:lpstr>
      <vt:lpstr>测试报告</vt:lpstr>
      <vt:lpstr>13.4.1 运用工具记录手工测试</vt:lpstr>
      <vt:lpstr>13.4.2 运用工具记录自动测试</vt:lpstr>
      <vt:lpstr>PowerPoint 演示文稿</vt:lpstr>
      <vt:lpstr>测试工具推荐</vt:lpstr>
      <vt:lpstr>13.4.3 如何测试效能</vt:lpstr>
      <vt:lpstr>13.4.3 如何测试效能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</dc:title>
  <dc:creator>宋晓康</dc:creator>
  <cp:lastModifiedBy>USER1</cp:lastModifiedBy>
  <cp:revision>50</cp:revision>
  <dcterms:created xsi:type="dcterms:W3CDTF">2017-10-19T03:24:07Z</dcterms:created>
  <dcterms:modified xsi:type="dcterms:W3CDTF">2017-10-23T07:02:47Z</dcterms:modified>
</cp:coreProperties>
</file>