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1874" r:id="rId6"/>
    <p:sldId id="1864" r:id="rId7"/>
    <p:sldId id="1888" r:id="rId8"/>
    <p:sldId id="1889" r:id="rId9"/>
    <p:sldId id="1887" r:id="rId10"/>
    <p:sldId id="1875" r:id="rId11"/>
    <p:sldId id="1866" r:id="rId12"/>
    <p:sldId id="1933" r:id="rId13"/>
    <p:sldId id="1877" r:id="rId14"/>
    <p:sldId id="1901" r:id="rId15"/>
    <p:sldId id="1938" r:id="rId16"/>
    <p:sldId id="1906" r:id="rId17"/>
    <p:sldId id="1908" r:id="rId18"/>
    <p:sldId id="1873" r:id="rId19"/>
    <p:sldId id="1940" r:id="rId20"/>
    <p:sldId id="1867" r:id="rId21"/>
    <p:sldId id="1939" r:id="rId22"/>
    <p:sldId id="1884" r:id="rId23"/>
    <p:sldId id="1915" r:id="rId24"/>
    <p:sldId id="1937" r:id="rId25"/>
    <p:sldId id="1903" r:id="rId26"/>
    <p:sldId id="1897" r:id="rId27"/>
    <p:sldId id="1898" r:id="rId28"/>
    <p:sldId id="1899" r:id="rId29"/>
    <p:sldId id="1902" r:id="rId30"/>
    <p:sldId id="1893" r:id="rId31"/>
    <p:sldId id="1928" r:id="rId32"/>
    <p:sldId id="1876" r:id="rId33"/>
    <p:sldId id="1927" r:id="rId34"/>
    <p:sldId id="1936" r:id="rId35"/>
    <p:sldId id="1872" r:id="rId36"/>
    <p:sldId id="1871" r:id="rId37"/>
    <p:sldId id="1934" r:id="rId38"/>
    <p:sldId id="1941" r:id="rId39"/>
    <p:sldId id="1925" r:id="rId40"/>
    <p:sldId id="1942" r:id="rId41"/>
    <p:sldId id="1858" r:id="rId42"/>
    <p:sldId id="1929" r:id="rId43"/>
    <p:sldId id="1943" r:id="rId44"/>
    <p:sldId id="1918" r:id="rId45"/>
    <p:sldId id="1861" r:id="rId46"/>
    <p:sldId id="18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291366-A93A-4043-891B-97774BA1D95E}">
          <p14:sldIdLst>
            <p14:sldId id="256"/>
            <p14:sldId id="1874"/>
          </p14:sldIdLst>
        </p14:section>
        <p14:section name="Phishing" id="{F2599420-744A-4EC1-AF49-EF6A49D64DBA}">
          <p14:sldIdLst>
            <p14:sldId id="1864"/>
            <p14:sldId id="1888"/>
            <p14:sldId id="1889"/>
          </p14:sldIdLst>
        </p14:section>
        <p14:section name="Trusting the Internet" id="{72995494-E664-4987-B097-6409CCF5E386}">
          <p14:sldIdLst>
            <p14:sldId id="1887"/>
            <p14:sldId id="1875"/>
            <p14:sldId id="1866"/>
            <p14:sldId id="1933"/>
            <p14:sldId id="1877"/>
            <p14:sldId id="1901"/>
            <p14:sldId id="1938"/>
            <p14:sldId id="1906"/>
            <p14:sldId id="1908"/>
          </p14:sldIdLst>
        </p14:section>
        <p14:section name="Techniques" id="{8CBCADED-2C29-4A18-8950-C707B39000D0}">
          <p14:sldIdLst>
            <p14:sldId id="1873"/>
            <p14:sldId id="1940"/>
            <p14:sldId id="1867"/>
            <p14:sldId id="1939"/>
            <p14:sldId id="1884"/>
            <p14:sldId id="1915"/>
            <p14:sldId id="1937"/>
            <p14:sldId id="1903"/>
            <p14:sldId id="1897"/>
            <p14:sldId id="1898"/>
            <p14:sldId id="1899"/>
            <p14:sldId id="1902"/>
            <p14:sldId id="1893"/>
            <p14:sldId id="1928"/>
            <p14:sldId id="1876"/>
            <p14:sldId id="1927"/>
            <p14:sldId id="1936"/>
            <p14:sldId id="1872"/>
            <p14:sldId id="1871"/>
            <p14:sldId id="1934"/>
            <p14:sldId id="1941"/>
            <p14:sldId id="1925"/>
          </p14:sldIdLst>
        </p14:section>
        <p14:section name="What can we do" id="{9D2C7174-D2B0-4D5A-A302-89A6DC548537}">
          <p14:sldIdLst>
            <p14:sldId id="1942"/>
            <p14:sldId id="1858"/>
          </p14:sldIdLst>
        </p14:section>
        <p14:section name="Closing" id="{F76D81B0-4BFE-4E0A-AC73-66AF1C0EFBE6}">
          <p14:sldIdLst>
            <p14:sldId id="1929"/>
            <p14:sldId id="1943"/>
            <p14:sldId id="1918"/>
            <p14:sldId id="1861"/>
            <p14:sldId id="18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4CD94-603E-43A9-82F9-55039909A420}" v="326" dt="2021-06-12T18:59:09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3325" autoAdjust="0"/>
  </p:normalViewPr>
  <p:slideViewPr>
    <p:cSldViewPr snapToGrid="0">
      <p:cViewPr varScale="1">
        <p:scale>
          <a:sx n="29" d="100"/>
          <a:sy n="29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2B807-C7A4-4642-AC5E-3E5B1C994410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AB2211-45BD-4039-99BB-7632FBD04991}">
      <dgm:prSet/>
      <dgm:spPr/>
      <dgm:t>
        <a:bodyPr/>
        <a:lstStyle/>
        <a:p>
          <a:r>
            <a:rPr lang="en-US" dirty="0"/>
            <a:t>Some languages including Arabic, Hebrew, Syriac, and Thaana (Divehi) are right to left. </a:t>
          </a:r>
        </a:p>
      </dgm:t>
    </dgm:pt>
    <dgm:pt modelId="{51037448-6488-4CE1-BB0D-082CC7B41B55}" type="parTrans" cxnId="{001E032E-7CD1-4B90-957A-A26CC8F32746}">
      <dgm:prSet/>
      <dgm:spPr/>
      <dgm:t>
        <a:bodyPr/>
        <a:lstStyle/>
        <a:p>
          <a:endParaRPr lang="en-US"/>
        </a:p>
      </dgm:t>
    </dgm:pt>
    <dgm:pt modelId="{B96D2A2B-D6F0-4D22-BC3A-BFF7A69BD1F7}" type="sibTrans" cxnId="{001E032E-7CD1-4B90-957A-A26CC8F32746}">
      <dgm:prSet/>
      <dgm:spPr/>
      <dgm:t>
        <a:bodyPr/>
        <a:lstStyle/>
        <a:p>
          <a:endParaRPr lang="en-US"/>
        </a:p>
      </dgm:t>
    </dgm:pt>
    <dgm:pt modelId="{E1BF0611-BBBC-4848-BA41-A73FBE5F45AA}">
      <dgm:prSet/>
      <dgm:spPr/>
      <dgm:t>
        <a:bodyPr/>
        <a:lstStyle/>
        <a:p>
          <a:r>
            <a:rPr lang="en-US" dirty="0"/>
            <a:t>Windows supports “</a:t>
          </a:r>
          <a:r>
            <a:rPr lang="en-US" b="1" dirty="0"/>
            <a:t>bi-directional text encoding</a:t>
          </a:r>
          <a:r>
            <a:rPr lang="en-US" dirty="0"/>
            <a:t>”… permits both directions in the same text-field</a:t>
          </a:r>
        </a:p>
      </dgm:t>
    </dgm:pt>
    <dgm:pt modelId="{44C44423-0350-48E2-8427-143C9142A206}" type="parTrans" cxnId="{70090B71-1C99-4BA7-90FE-4495D650B3BE}">
      <dgm:prSet/>
      <dgm:spPr/>
      <dgm:t>
        <a:bodyPr/>
        <a:lstStyle/>
        <a:p>
          <a:endParaRPr lang="en-US"/>
        </a:p>
      </dgm:t>
    </dgm:pt>
    <dgm:pt modelId="{DB2F4ABF-EF2B-4AC9-A97D-6686C23C78DA}" type="sibTrans" cxnId="{70090B71-1C99-4BA7-90FE-4495D650B3BE}">
      <dgm:prSet/>
      <dgm:spPr/>
      <dgm:t>
        <a:bodyPr/>
        <a:lstStyle/>
        <a:p>
          <a:endParaRPr lang="en-US"/>
        </a:p>
      </dgm:t>
    </dgm:pt>
    <dgm:pt modelId="{63439FAF-CCBF-4DED-B389-15951D927707}">
      <dgm:prSet/>
      <dgm:spPr/>
      <dgm:t>
        <a:bodyPr/>
        <a:lstStyle/>
        <a:p>
          <a:r>
            <a:rPr lang="en-US" i="1" dirty="0"/>
            <a:t>Is it a feature or vulnerability? What is the risk in bidirectional text encoding? </a:t>
          </a:r>
          <a:endParaRPr lang="en-US" dirty="0"/>
        </a:p>
      </dgm:t>
    </dgm:pt>
    <dgm:pt modelId="{416C12BC-FDF3-4FAC-A46F-0C81F6A92391}" type="parTrans" cxnId="{CD5BBD40-3AFF-47CE-B31A-86EA51D76DFA}">
      <dgm:prSet/>
      <dgm:spPr/>
      <dgm:t>
        <a:bodyPr/>
        <a:lstStyle/>
        <a:p>
          <a:endParaRPr lang="en-US"/>
        </a:p>
      </dgm:t>
    </dgm:pt>
    <dgm:pt modelId="{590C5EFD-1A29-4091-83AA-370FA731019A}" type="sibTrans" cxnId="{CD5BBD40-3AFF-47CE-B31A-86EA51D76DFA}">
      <dgm:prSet/>
      <dgm:spPr/>
      <dgm:t>
        <a:bodyPr/>
        <a:lstStyle/>
        <a:p>
          <a:endParaRPr lang="en-US"/>
        </a:p>
      </dgm:t>
    </dgm:pt>
    <dgm:pt modelId="{AFC6424B-0EA7-4B69-AC0D-44EBFC4C6613}" type="pres">
      <dgm:prSet presAssocID="{C522B807-C7A4-4642-AC5E-3E5B1C994410}" presName="vert0" presStyleCnt="0">
        <dgm:presLayoutVars>
          <dgm:dir/>
          <dgm:animOne val="branch"/>
          <dgm:animLvl val="lvl"/>
        </dgm:presLayoutVars>
      </dgm:prSet>
      <dgm:spPr/>
    </dgm:pt>
    <dgm:pt modelId="{D8DC0C57-23A3-4321-934C-565B39F3DACA}" type="pres">
      <dgm:prSet presAssocID="{7EAB2211-45BD-4039-99BB-7632FBD04991}" presName="thickLine" presStyleLbl="alignNode1" presStyleIdx="0" presStyleCnt="3"/>
      <dgm:spPr/>
    </dgm:pt>
    <dgm:pt modelId="{8078A389-8DDC-4F2B-A8C9-5C029725937F}" type="pres">
      <dgm:prSet presAssocID="{7EAB2211-45BD-4039-99BB-7632FBD04991}" presName="horz1" presStyleCnt="0"/>
      <dgm:spPr/>
    </dgm:pt>
    <dgm:pt modelId="{10D78A46-0BF5-4397-A8FE-F7ADAA82F228}" type="pres">
      <dgm:prSet presAssocID="{7EAB2211-45BD-4039-99BB-7632FBD04991}" presName="tx1" presStyleLbl="revTx" presStyleIdx="0" presStyleCnt="3" custLinFactY="-53913" custLinFactNeighborY="-100000"/>
      <dgm:spPr/>
    </dgm:pt>
    <dgm:pt modelId="{1EA3D926-1527-47C3-9BE3-14F9BAA90123}" type="pres">
      <dgm:prSet presAssocID="{7EAB2211-45BD-4039-99BB-7632FBD04991}" presName="vert1" presStyleCnt="0"/>
      <dgm:spPr/>
    </dgm:pt>
    <dgm:pt modelId="{B6749430-AE59-478B-925F-ADFEB0AE40A6}" type="pres">
      <dgm:prSet presAssocID="{E1BF0611-BBBC-4848-BA41-A73FBE5F45AA}" presName="thickLine" presStyleLbl="alignNode1" presStyleIdx="1" presStyleCnt="3"/>
      <dgm:spPr/>
    </dgm:pt>
    <dgm:pt modelId="{ACBE0839-4B28-46AB-B6DB-03916F55E0A1}" type="pres">
      <dgm:prSet presAssocID="{E1BF0611-BBBC-4848-BA41-A73FBE5F45AA}" presName="horz1" presStyleCnt="0"/>
      <dgm:spPr/>
    </dgm:pt>
    <dgm:pt modelId="{9CBE76B8-7529-41CD-85D9-1C819C1331E0}" type="pres">
      <dgm:prSet presAssocID="{E1BF0611-BBBC-4848-BA41-A73FBE5F45AA}" presName="tx1" presStyleLbl="revTx" presStyleIdx="1" presStyleCnt="3"/>
      <dgm:spPr/>
    </dgm:pt>
    <dgm:pt modelId="{262F8817-26A3-4ED8-A284-A0CFAD09E2D8}" type="pres">
      <dgm:prSet presAssocID="{E1BF0611-BBBC-4848-BA41-A73FBE5F45AA}" presName="vert1" presStyleCnt="0"/>
      <dgm:spPr/>
    </dgm:pt>
    <dgm:pt modelId="{891F93E9-A932-488D-85DD-C66612DD5FAA}" type="pres">
      <dgm:prSet presAssocID="{63439FAF-CCBF-4DED-B389-15951D927707}" presName="thickLine" presStyleLbl="alignNode1" presStyleIdx="2" presStyleCnt="3"/>
      <dgm:spPr/>
    </dgm:pt>
    <dgm:pt modelId="{616DA839-2469-4C4F-8B0F-04078FA45438}" type="pres">
      <dgm:prSet presAssocID="{63439FAF-CCBF-4DED-B389-15951D927707}" presName="horz1" presStyleCnt="0"/>
      <dgm:spPr/>
    </dgm:pt>
    <dgm:pt modelId="{1F9E058F-33BF-4E2A-B9E3-5482E295E6CC}" type="pres">
      <dgm:prSet presAssocID="{63439FAF-CCBF-4DED-B389-15951D927707}" presName="tx1" presStyleLbl="revTx" presStyleIdx="2" presStyleCnt="3"/>
      <dgm:spPr/>
    </dgm:pt>
    <dgm:pt modelId="{828E586A-8ADA-4AF2-9502-5CA762988AE6}" type="pres">
      <dgm:prSet presAssocID="{63439FAF-CCBF-4DED-B389-15951D927707}" presName="vert1" presStyleCnt="0"/>
      <dgm:spPr/>
    </dgm:pt>
  </dgm:ptLst>
  <dgm:cxnLst>
    <dgm:cxn modelId="{A5E3ED12-6863-4C38-98C8-8F40D896B34A}" type="presOf" srcId="{E1BF0611-BBBC-4848-BA41-A73FBE5F45AA}" destId="{9CBE76B8-7529-41CD-85D9-1C819C1331E0}" srcOrd="0" destOrd="0" presId="urn:microsoft.com/office/officeart/2008/layout/LinedList"/>
    <dgm:cxn modelId="{001E032E-7CD1-4B90-957A-A26CC8F32746}" srcId="{C522B807-C7A4-4642-AC5E-3E5B1C994410}" destId="{7EAB2211-45BD-4039-99BB-7632FBD04991}" srcOrd="0" destOrd="0" parTransId="{51037448-6488-4CE1-BB0D-082CC7B41B55}" sibTransId="{B96D2A2B-D6F0-4D22-BC3A-BFF7A69BD1F7}"/>
    <dgm:cxn modelId="{CD5BBD40-3AFF-47CE-B31A-86EA51D76DFA}" srcId="{C522B807-C7A4-4642-AC5E-3E5B1C994410}" destId="{63439FAF-CCBF-4DED-B389-15951D927707}" srcOrd="2" destOrd="0" parTransId="{416C12BC-FDF3-4FAC-A46F-0C81F6A92391}" sibTransId="{590C5EFD-1A29-4091-83AA-370FA731019A}"/>
    <dgm:cxn modelId="{70090B71-1C99-4BA7-90FE-4495D650B3BE}" srcId="{C522B807-C7A4-4642-AC5E-3E5B1C994410}" destId="{E1BF0611-BBBC-4848-BA41-A73FBE5F45AA}" srcOrd="1" destOrd="0" parTransId="{44C44423-0350-48E2-8427-143C9142A206}" sibTransId="{DB2F4ABF-EF2B-4AC9-A97D-6686C23C78DA}"/>
    <dgm:cxn modelId="{EE4217A7-F2BD-40BD-B855-526828DB4355}" type="presOf" srcId="{7EAB2211-45BD-4039-99BB-7632FBD04991}" destId="{10D78A46-0BF5-4397-A8FE-F7ADAA82F228}" srcOrd="0" destOrd="0" presId="urn:microsoft.com/office/officeart/2008/layout/LinedList"/>
    <dgm:cxn modelId="{B3D2B0DE-B368-4AE8-B640-AB563340C54E}" type="presOf" srcId="{63439FAF-CCBF-4DED-B389-15951D927707}" destId="{1F9E058F-33BF-4E2A-B9E3-5482E295E6CC}" srcOrd="0" destOrd="0" presId="urn:microsoft.com/office/officeart/2008/layout/LinedList"/>
    <dgm:cxn modelId="{305832F0-BC58-4658-8E2D-851DDDAF203E}" type="presOf" srcId="{C522B807-C7A4-4642-AC5E-3E5B1C994410}" destId="{AFC6424B-0EA7-4B69-AC0D-44EBFC4C6613}" srcOrd="0" destOrd="0" presId="urn:microsoft.com/office/officeart/2008/layout/LinedList"/>
    <dgm:cxn modelId="{D824096C-601A-4C9C-972D-A3BF3F408451}" type="presParOf" srcId="{AFC6424B-0EA7-4B69-AC0D-44EBFC4C6613}" destId="{D8DC0C57-23A3-4321-934C-565B39F3DACA}" srcOrd="0" destOrd="0" presId="urn:microsoft.com/office/officeart/2008/layout/LinedList"/>
    <dgm:cxn modelId="{05190229-9A2D-414E-9F47-3DB658C6957E}" type="presParOf" srcId="{AFC6424B-0EA7-4B69-AC0D-44EBFC4C6613}" destId="{8078A389-8DDC-4F2B-A8C9-5C029725937F}" srcOrd="1" destOrd="0" presId="urn:microsoft.com/office/officeart/2008/layout/LinedList"/>
    <dgm:cxn modelId="{7386D89A-4B94-4698-A944-BE1A1ECD540E}" type="presParOf" srcId="{8078A389-8DDC-4F2B-A8C9-5C029725937F}" destId="{10D78A46-0BF5-4397-A8FE-F7ADAA82F228}" srcOrd="0" destOrd="0" presId="urn:microsoft.com/office/officeart/2008/layout/LinedList"/>
    <dgm:cxn modelId="{CBDD6794-8F53-4253-939D-DF1EE43E2A05}" type="presParOf" srcId="{8078A389-8DDC-4F2B-A8C9-5C029725937F}" destId="{1EA3D926-1527-47C3-9BE3-14F9BAA90123}" srcOrd="1" destOrd="0" presId="urn:microsoft.com/office/officeart/2008/layout/LinedList"/>
    <dgm:cxn modelId="{70A509F0-BDD4-4587-B40E-7F36A51EFE1C}" type="presParOf" srcId="{AFC6424B-0EA7-4B69-AC0D-44EBFC4C6613}" destId="{B6749430-AE59-478B-925F-ADFEB0AE40A6}" srcOrd="2" destOrd="0" presId="urn:microsoft.com/office/officeart/2008/layout/LinedList"/>
    <dgm:cxn modelId="{E3CDEE6A-2C64-45F8-B810-3AC81FDAD078}" type="presParOf" srcId="{AFC6424B-0EA7-4B69-AC0D-44EBFC4C6613}" destId="{ACBE0839-4B28-46AB-B6DB-03916F55E0A1}" srcOrd="3" destOrd="0" presId="urn:microsoft.com/office/officeart/2008/layout/LinedList"/>
    <dgm:cxn modelId="{F2B258DC-11E0-45A2-AF60-AC710A757EA4}" type="presParOf" srcId="{ACBE0839-4B28-46AB-B6DB-03916F55E0A1}" destId="{9CBE76B8-7529-41CD-85D9-1C819C1331E0}" srcOrd="0" destOrd="0" presId="urn:microsoft.com/office/officeart/2008/layout/LinedList"/>
    <dgm:cxn modelId="{8F8F471B-1D01-4CEF-9831-5B3EEE92002C}" type="presParOf" srcId="{ACBE0839-4B28-46AB-B6DB-03916F55E0A1}" destId="{262F8817-26A3-4ED8-A284-A0CFAD09E2D8}" srcOrd="1" destOrd="0" presId="urn:microsoft.com/office/officeart/2008/layout/LinedList"/>
    <dgm:cxn modelId="{08249B19-A97C-4273-955C-9E1F4BF8E269}" type="presParOf" srcId="{AFC6424B-0EA7-4B69-AC0D-44EBFC4C6613}" destId="{891F93E9-A932-488D-85DD-C66612DD5FAA}" srcOrd="4" destOrd="0" presId="urn:microsoft.com/office/officeart/2008/layout/LinedList"/>
    <dgm:cxn modelId="{9D012296-2EE9-40E7-B208-BF71C6727541}" type="presParOf" srcId="{AFC6424B-0EA7-4B69-AC0D-44EBFC4C6613}" destId="{616DA839-2469-4C4F-8B0F-04078FA45438}" srcOrd="5" destOrd="0" presId="urn:microsoft.com/office/officeart/2008/layout/LinedList"/>
    <dgm:cxn modelId="{855A8BD9-342C-4623-8E76-28361A719E49}" type="presParOf" srcId="{616DA839-2469-4C4F-8B0F-04078FA45438}" destId="{1F9E058F-33BF-4E2A-B9E3-5482E295E6CC}" srcOrd="0" destOrd="0" presId="urn:microsoft.com/office/officeart/2008/layout/LinedList"/>
    <dgm:cxn modelId="{55631CA4-2F7A-46AB-95E4-FB759229A8F6}" type="presParOf" srcId="{616DA839-2469-4C4F-8B0F-04078FA45438}" destId="{828E586A-8ADA-4AF2-9502-5CA762988A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0C57-23A3-4321-934C-565B39F3DACA}">
      <dsp:nvSpPr>
        <dsp:cNvPr id="0" name=""/>
        <dsp:cNvSpPr/>
      </dsp:nvSpPr>
      <dsp:spPr>
        <a:xfrm>
          <a:off x="0" y="1654"/>
          <a:ext cx="648630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D78A46-0BF5-4397-A8FE-F7ADAA82F228}">
      <dsp:nvSpPr>
        <dsp:cNvPr id="0" name=""/>
        <dsp:cNvSpPr/>
      </dsp:nvSpPr>
      <dsp:spPr>
        <a:xfrm>
          <a:off x="0" y="0"/>
          <a:ext cx="6486303" cy="1128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Some languages including Arabic, Hebrew, Syriac, and Thaana (Divehi) are right to left. </a:t>
          </a:r>
        </a:p>
      </dsp:txBody>
      <dsp:txXfrm>
        <a:off x="0" y="0"/>
        <a:ext cx="6486303" cy="1128042"/>
      </dsp:txXfrm>
    </dsp:sp>
    <dsp:sp modelId="{B6749430-AE59-478B-925F-ADFEB0AE40A6}">
      <dsp:nvSpPr>
        <dsp:cNvPr id="0" name=""/>
        <dsp:cNvSpPr/>
      </dsp:nvSpPr>
      <dsp:spPr>
        <a:xfrm>
          <a:off x="0" y="1129696"/>
          <a:ext cx="648630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BE76B8-7529-41CD-85D9-1C819C1331E0}">
      <dsp:nvSpPr>
        <dsp:cNvPr id="0" name=""/>
        <dsp:cNvSpPr/>
      </dsp:nvSpPr>
      <dsp:spPr>
        <a:xfrm>
          <a:off x="0" y="1129696"/>
          <a:ext cx="6486303" cy="1128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Windows supports “</a:t>
          </a:r>
          <a:r>
            <a:rPr lang="en-US" sz="2300" b="1" kern="1200" dirty="0"/>
            <a:t>bi-directional text encoding</a:t>
          </a:r>
          <a:r>
            <a:rPr lang="en-US" sz="2300" kern="1200" dirty="0"/>
            <a:t>”… permits both directions in the same text-field</a:t>
          </a:r>
        </a:p>
      </dsp:txBody>
      <dsp:txXfrm>
        <a:off x="0" y="1129696"/>
        <a:ext cx="6486303" cy="1128042"/>
      </dsp:txXfrm>
    </dsp:sp>
    <dsp:sp modelId="{891F93E9-A932-488D-85DD-C66612DD5FAA}">
      <dsp:nvSpPr>
        <dsp:cNvPr id="0" name=""/>
        <dsp:cNvSpPr/>
      </dsp:nvSpPr>
      <dsp:spPr>
        <a:xfrm>
          <a:off x="0" y="2257739"/>
          <a:ext cx="648630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9E058F-33BF-4E2A-B9E3-5482E295E6CC}">
      <dsp:nvSpPr>
        <dsp:cNvPr id="0" name=""/>
        <dsp:cNvSpPr/>
      </dsp:nvSpPr>
      <dsp:spPr>
        <a:xfrm>
          <a:off x="0" y="2257739"/>
          <a:ext cx="6486303" cy="1128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Is it a feature or vulnerability? What is the risk in bidirectional text encoding? </a:t>
          </a:r>
          <a:endParaRPr lang="en-US" sz="2300" kern="1200" dirty="0"/>
        </a:p>
      </dsp:txBody>
      <dsp:txXfrm>
        <a:off x="0" y="2257739"/>
        <a:ext cx="6486303" cy="1128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DE9F-39BC-45C0-90D9-25FA2EBA8A8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6034-EEFB-44D0-980D-D06C335B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31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Payton Miller. </a:t>
            </a:r>
          </a:p>
          <a:p>
            <a:r>
              <a:rPr lang="en-US" dirty="0"/>
              <a:t>I’m a cyber security engineer with open security, since my under-graduation graduation at SANS.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Agnieszka Girling, A. G. (2020, July 8). </a:t>
            </a:r>
            <a:r>
              <a:rPr lang="en-US" b="0" i="1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Protecting your remote workforce from application-based attacks like consent phishing</a:t>
            </a:r>
            <a:r>
              <a:rPr lang="en-US" b="0" i="0" dirty="0">
                <a:solidFill>
                  <a:srgbClr val="202F66"/>
                </a:solidFill>
                <a:effectLst/>
                <a:latin typeface="Times New Roman" panose="02020603050405020304" pitchFamily="18" charset="0"/>
              </a:rPr>
              <a:t>. Microsoft. https://www.microsoft.com/security/blog/2020/07/08/protecting-remote-workforce-application-attacks-consent-phishing/</a:t>
            </a:r>
          </a:p>
          <a:p>
            <a:endParaRPr lang="en-US" b="0" i="0" dirty="0">
              <a:solidFill>
                <a:srgbClr val="202F66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/>
              <a:t>It’s important to note that while this API is incredibly verbose, some are incredibly vague as to what actions they perform.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Punycode is a form of encoding, prefix with </a:t>
            </a:r>
            <a:r>
              <a:rPr lang="en-US" dirty="0" err="1"/>
              <a:t>xn</a:t>
            </a:r>
            <a:r>
              <a:rPr lang="en-US" dirty="0"/>
              <a:t>– which implements Unicode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6034-EEFB-44D0-980D-D06C335BC6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1605-17CF-495B-8489-7C41CA6CB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C9BA-7129-4F73-89A2-B80BEA62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A33A-9CC6-4C25-A260-7AB5EDAF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C9A6-2AB5-4A27-89F5-E4CA3E6C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9791-5623-4EA1-9785-52711624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160B-1F54-44C0-B50D-EBE48AD2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3908-6DAC-4E23-90B5-B64482073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D83B-C856-4272-BBE1-B5FA1716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CEBE-FD2F-4FC5-8343-E0BADEBE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C0F6-46B6-4B6A-8195-DCAA261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6175D-C8D3-4C29-9A06-8D309EF9B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88C9-62C9-46BD-9E84-B1FA1427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D85E-9AB0-41DF-A1F4-1B871AF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F2EE-7428-48C2-8E24-C84DAA40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0C12-435D-42F4-B23F-2510E3D4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8982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D311-F1B0-4456-BCA4-C0A4A2C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D01D-CA94-45C4-ACA4-7BE3F5C2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EDA7-E436-44A0-93FA-949F30FA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63C4-2E88-4676-A51D-9F00AE39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3D-EDEA-47B6-B263-81C158D6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97F1-5852-46C7-8131-F31AFDDD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3F2C-9A13-451F-B801-2C9F9D01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6258-104D-4A6C-9053-68D5C826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1ED1-8702-472E-BEE2-A24E2C7F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55C6-BE2C-48DD-AF17-78C9DDB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3093-B747-4FE7-A824-16605C89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5090-E5B4-47DB-932A-9720F8D79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85773-2D7B-4C93-B63F-83AA33B3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1E2C-29FD-42B0-8F80-2763ADC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D2E2-3BFF-4F02-8C68-DF652772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23CB-2D87-4890-A3E3-27BCB341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38C-DA60-4FDC-B0B2-C123DE2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7D81-EC23-45F5-AFFF-EB4C01FE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EA85D-DDC6-4FA6-BE93-B2A77C7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6169-B002-44C4-B755-9239871D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81A02-A913-463D-9232-2B20A9E0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E6A33-5A68-46B6-97D1-80E61D8A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E16B3-CF74-48DD-BE4B-CFE13E03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A9F16-A10E-4853-A214-6EEF0B2E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BF0-8D7C-4DAA-A9A9-448819E0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20CBD-D297-417E-82FE-E77CFF6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84E6A-3C1B-4B49-9FD1-191670B1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43BD8-129E-444B-8854-CF92AE74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E3558-C71B-4EEE-9BF7-E9663BBA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EF619-173A-4442-A9CD-882C4D1D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B610B-AF89-4BD7-BA3A-C4C75DE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5EE5-23D3-4B8A-9522-78318FBD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967F-EAB5-48DD-A498-FBB0FEA4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AEA2-938E-45E9-8F61-BA9609E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BDA8-1994-490C-89CC-BEF145AF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44E5-1DAD-4EFA-8D3A-9E17CA07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7DB7-0444-4E71-896A-7D29A1BF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AA70-9AFE-4845-91B7-2F50FDAE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32AB7-E016-4BA5-B3E5-55D571155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E11A-6E06-4331-ADDD-130DAA71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DC38-7AC0-43C8-861B-0068C594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C6186-9E2F-4D9E-BB89-35E24A29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97F8-A62E-4586-AAB0-0FB49D06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50CDA-9E4D-4307-A2EC-7F37DA09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0B76-0FA7-405E-9E4B-424B8D32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E11-40F2-44A9-91F9-37D44D66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7865-34E5-4808-A1E3-FA0BFE953DC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6AEF-53BB-4C52-9C52-38E312E6F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C252-139C-41A8-9388-17AF3468F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04F4-8C27-4BCB-96AB-F91FE627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&#7437;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&#1090;&#1096;&#1110;&#1090;&#1090;&#1077;&#1075;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4DD10-9A54-4DAA-B690-DF569EE12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en-US" sz="5400" b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Advanced Phishing Threats (APT) – </a:t>
            </a:r>
            <a:br>
              <a:rPr lang="en-US" altLang="en-US" sz="5400" b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altLang="en-US" sz="4900" b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Exploiting Modern Features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B7AAC-3393-4961-BBA8-C5274241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Payton Miller</a:t>
            </a:r>
          </a:p>
        </p:txBody>
      </p:sp>
    </p:spTree>
    <p:extLst>
      <p:ext uri="{BB962C8B-B14F-4D97-AF65-F5344CB8AC3E}">
        <p14:creationId xmlns:p14="http://schemas.microsoft.com/office/powerpoint/2010/main" val="407382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600" kern="1200">
                <a:latin typeface="+mj-lt"/>
                <a:ea typeface="+mj-ea"/>
                <a:cs typeface="+mj-cs"/>
              </a:rPr>
              <a:t>Typo Domain Squatting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Purchasing a domain like </a:t>
            </a:r>
            <a:r>
              <a:rPr lang="en-US" i="1" dirty="0"/>
              <a:t>Google.com</a:t>
            </a:r>
          </a:p>
          <a:p>
            <a:pPr lvl="1"/>
            <a:r>
              <a:rPr lang="en-US" dirty="0"/>
              <a:t>Remove characters</a:t>
            </a:r>
          </a:p>
          <a:p>
            <a:pPr lvl="1"/>
            <a:r>
              <a:rPr lang="en-US" dirty="0"/>
              <a:t>Duplicate characters</a:t>
            </a:r>
          </a:p>
          <a:p>
            <a:pPr lvl="1"/>
            <a:r>
              <a:rPr lang="en-US" dirty="0"/>
              <a:t>Choose different TLDs </a:t>
            </a:r>
          </a:p>
          <a:p>
            <a:pPr lvl="1"/>
            <a:r>
              <a:rPr lang="en-US" dirty="0"/>
              <a:t>Follow the organization’s naming convention of other popular services by that web entity. </a:t>
            </a:r>
            <a:endParaRPr lang="en-US" sz="1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CC7D081-784D-4106-A9D1-1AB323A1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EB146-41F7-437F-8F31-417314B75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5"/>
          <a:stretch/>
        </p:blipFill>
        <p:spPr>
          <a:xfrm>
            <a:off x="1294763" y="1131513"/>
            <a:ext cx="4314439" cy="459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624421-DFFD-4E5D-A2ED-3C091551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2" r="38126" b="14364"/>
          <a:stretch/>
        </p:blipFill>
        <p:spPr>
          <a:xfrm>
            <a:off x="6260499" y="1131513"/>
            <a:ext cx="4636738" cy="459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6F04FC-221D-481D-9894-3F9153CA3643}"/>
              </a:ext>
            </a:extLst>
          </p:cNvPr>
          <p:cNvSpPr txBox="1">
            <a:spLocks/>
          </p:cNvSpPr>
          <p:nvPr/>
        </p:nvSpPr>
        <p:spPr>
          <a:xfrm>
            <a:off x="6260499" y="5369414"/>
            <a:ext cx="4636738" cy="3570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</a:rPr>
              <a:t>Python Subdomain Enumeration in </a:t>
            </a:r>
            <a:r>
              <a:rPr lang="en-US" sz="1200" b="0" i="0" dirty="0" err="1">
                <a:solidFill>
                  <a:srgbClr val="FFFFFF"/>
                </a:solidFill>
                <a:effectLst/>
              </a:rPr>
              <a:t>BSsides</a:t>
            </a:r>
            <a:r>
              <a:rPr lang="en-US" sz="1200" b="0" i="0" dirty="0">
                <a:solidFill>
                  <a:srgbClr val="FFFFFF"/>
                </a:solidFill>
                <a:effectLst/>
              </a:rPr>
              <a:t>-Resources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2956EB3-7D38-48BA-A9EE-C3E748B22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13" y="106081"/>
            <a:ext cx="1714115" cy="3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Internationalized Domain Names </a:t>
            </a:r>
            <a:r>
              <a:rPr lang="en-US" sz="2800" dirty="0"/>
              <a:t>(IDNs)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04A1CD-83F9-4CCC-83D0-F55BDF7C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Majority of browsers display Punycode variant. </a:t>
            </a:r>
          </a:p>
          <a:p>
            <a:r>
              <a:rPr lang="en-US" dirty="0"/>
              <a:t>Firefox by default displays symbolic domain name.</a:t>
            </a:r>
          </a:p>
          <a:p>
            <a:r>
              <a:rPr lang="en-US" dirty="0"/>
              <a:t>Limit using one character set.</a:t>
            </a:r>
          </a:p>
          <a:p>
            <a:r>
              <a:rPr lang="en-US" dirty="0"/>
              <a:t>Hard to obtain legitimacy. Easily detected as malicious.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A198E06-8B69-440D-BE3B-8B7A2B41B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11483"/>
              </p:ext>
            </p:extLst>
          </p:nvPr>
        </p:nvGraphicFramePr>
        <p:xfrm>
          <a:off x="4976031" y="5070420"/>
          <a:ext cx="627359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36798">
                  <a:extLst>
                    <a:ext uri="{9D8B030D-6E8A-4147-A177-3AD203B41FA5}">
                      <a16:colId xmlns:a16="http://schemas.microsoft.com/office/drawing/2014/main" val="1263122538"/>
                    </a:ext>
                  </a:extLst>
                </a:gridCol>
                <a:gridCol w="3136798">
                  <a:extLst>
                    <a:ext uri="{9D8B030D-6E8A-4147-A177-3AD203B41FA5}">
                      <a16:colId xmlns:a16="http://schemas.microsoft.com/office/drawing/2014/main" val="255219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Symbolic 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Punycode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ᴍicrosoft.com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http://xn--icrosoft-qy7c.com/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Cyrl-AZ" sz="1800" dirty="0"/>
                        <a:t>тшіттег.</a:t>
                      </a:r>
                      <a:r>
                        <a:rPr lang="en-US" sz="1800" dirty="0"/>
                        <a:t>com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http://xn--c1ad2baa8a0g.com</a:t>
                      </a:r>
                      <a:r>
                        <a:rPr lang="en-US" sz="1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5979"/>
                  </a:ext>
                </a:extLst>
              </a:tr>
            </a:tbl>
          </a:graphicData>
        </a:graphic>
      </p:graphicFrame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CA433D-DD6B-4186-81E4-276081693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8034E-19C1-42CB-937E-7ED9006B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987" y="1464197"/>
            <a:ext cx="10016023" cy="392960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A0EFDCB-41B0-4435-A06D-CFC18E676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137F7-CDD6-4B5B-9715-A994CCBB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3" y="4455746"/>
            <a:ext cx="10103974" cy="1336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FEE1E-8591-4AAD-AC9A-184CAFDB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13" y="1065378"/>
            <a:ext cx="10103974" cy="250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3B84AD6-A995-4934-BA63-18DA4D7EA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747183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Achieving legitimacy through complexity.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DE73B2B-AEB9-4ED8-8E21-856166E3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747183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ea typeface="+mj-ea"/>
                <a:cs typeface="+mj-cs"/>
              </a:rPr>
              <a:t>General Techniques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4324394-6D5B-45A6-BDAB-EE5FFD65C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600" kern="1200" dirty="0">
                <a:latin typeface="+mj-lt"/>
                <a:ea typeface="+mj-ea"/>
                <a:cs typeface="+mj-cs"/>
              </a:rPr>
              <a:t>Inheriting Trust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Site Exploitation – if users trust the organization, then we become the organization. </a:t>
            </a:r>
          </a:p>
          <a:p>
            <a:pPr lvl="1"/>
            <a:r>
              <a:rPr lang="en-US" sz="2000" dirty="0"/>
              <a:t>Open Redirections – Redirect to a website that we control to harvest information. </a:t>
            </a:r>
          </a:p>
          <a:p>
            <a:pPr lvl="1"/>
            <a:r>
              <a:rPr lang="en-US" sz="2000" dirty="0"/>
              <a:t>Cross Site Scripting (XSS)  </a:t>
            </a:r>
          </a:p>
          <a:p>
            <a:r>
              <a:rPr lang="en-US" sz="2400" dirty="0"/>
              <a:t>http://</a:t>
            </a:r>
            <a:r>
              <a:rPr lang="en-US" sz="2400" dirty="0">
                <a:solidFill>
                  <a:schemeClr val="accent6"/>
                </a:solidFill>
              </a:rPr>
              <a:t>test.com</a:t>
            </a:r>
            <a:r>
              <a:rPr lang="en-US" sz="2400" dirty="0"/>
              <a:t>/redirect?url=</a:t>
            </a:r>
            <a:r>
              <a:rPr lang="en-US" sz="2400" dirty="0">
                <a:solidFill>
                  <a:srgbClr val="FF0000"/>
                </a:solidFill>
              </a:rPr>
              <a:t>http://attacker.co/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9A8DECC-B208-4A0D-915D-B0BF4845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2880"/>
            <a:ext cx="3494362" cy="3718082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Abusable Services</a:t>
            </a:r>
            <a:r>
              <a:rPr lang="en-US" sz="4000" dirty="0"/>
              <a:t> </a:t>
            </a:r>
            <a:r>
              <a:rPr lang="en-US" sz="2400" dirty="0"/>
              <a:t>that perform actions for us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510638"/>
            <a:ext cx="4061287" cy="479756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/>
              <a:t>Link Shorteners</a:t>
            </a:r>
          </a:p>
          <a:p>
            <a:r>
              <a:rPr lang="en-US" sz="3100" dirty="0"/>
              <a:t>t.co, fb.me, bit.ly</a:t>
            </a:r>
          </a:p>
          <a:p>
            <a:pPr marL="0" indent="0">
              <a:buNone/>
            </a:pPr>
            <a:br>
              <a:rPr lang="en-US" sz="4100" dirty="0"/>
            </a:br>
            <a:r>
              <a:rPr lang="en-US" sz="4100" dirty="0"/>
              <a:t>File Hosting</a:t>
            </a:r>
          </a:p>
          <a:p>
            <a:r>
              <a:rPr lang="en-US" sz="3100" dirty="0"/>
              <a:t>Google Storage</a:t>
            </a:r>
          </a:p>
          <a:p>
            <a:r>
              <a:rPr lang="en-US" sz="3100" dirty="0"/>
              <a:t>S3 Buckets</a:t>
            </a:r>
          </a:p>
          <a:p>
            <a:pPr marL="0" indent="0">
              <a:buNone/>
            </a:pPr>
            <a:br>
              <a:rPr lang="en-US" sz="4100" dirty="0"/>
            </a:br>
            <a:r>
              <a:rPr lang="en-US" sz="4100" dirty="0"/>
              <a:t>Free Subdomains</a:t>
            </a:r>
          </a:p>
          <a:p>
            <a:r>
              <a:rPr lang="en-US" sz="3100" dirty="0"/>
              <a:t>https://[domain].web.app</a:t>
            </a:r>
          </a:p>
          <a:p>
            <a:r>
              <a:rPr lang="en-US" sz="3100" dirty="0"/>
              <a:t>https://[domain].firebase.com</a:t>
            </a:r>
          </a:p>
          <a:p>
            <a:r>
              <a:rPr lang="en-US" sz="3100" dirty="0"/>
              <a:t>https://[domain].appspot.com</a:t>
            </a:r>
          </a:p>
          <a:p>
            <a:r>
              <a:rPr lang="en-US" sz="3100" dirty="0"/>
              <a:t>https://[domain].azuresites.net</a:t>
            </a:r>
            <a:endParaRPr lang="en-US" sz="41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E92A1-AE26-4DCB-9055-25F43C3A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1" r="12897" b="67311"/>
          <a:stretch/>
        </p:blipFill>
        <p:spPr>
          <a:xfrm>
            <a:off x="606110" y="2057400"/>
            <a:ext cx="3958542" cy="1529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98AFE1D-8013-42CF-8DDD-3551669B8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9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Trusted Services </a:t>
            </a:r>
            <a:r>
              <a:rPr lang="en-US" sz="2400" dirty="0"/>
              <a:t>that perform actions for us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Trusted Platform as a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External adversary sends meeting invite to employee of an organization.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Internal employee sees the meeting, and rushes to get in the call.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Meeting invite contains a link to a third-party videoconferencing application, which contains a backdoor.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Employee in a rush to join the meeting, does not trust the software, but supervisors expect that employee to be in the meeting.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7776E3-3608-44FA-8725-A64684DF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3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Cyber Security Engineer at </a:t>
            </a:r>
            <a:r>
              <a:rPr lang="en-US" b="1" dirty="0"/>
              <a:t>Open Security</a:t>
            </a:r>
          </a:p>
          <a:p>
            <a:r>
              <a:rPr lang="en-US" dirty="0"/>
              <a:t>Certifications: </a:t>
            </a:r>
            <a:r>
              <a:rPr lang="en-US" b="1" dirty="0"/>
              <a:t>GSEC, GCIH, GPEN, (</a:t>
            </a:r>
            <a:r>
              <a:rPr lang="en-US" sz="2400" b="1" dirty="0"/>
              <a:t>GEVA + GFACT</a:t>
            </a:r>
            <a:r>
              <a:rPr lang="en-US" b="1" dirty="0"/>
              <a:t>)</a:t>
            </a:r>
          </a:p>
          <a:p>
            <a:r>
              <a:rPr lang="en-US" dirty="0"/>
              <a:t>SANS UACS Scholar</a:t>
            </a:r>
          </a:p>
          <a:p>
            <a:r>
              <a:rPr lang="en-US" dirty="0"/>
              <a:t>I absolutely love finding obscure ways to break applications, on modern web applications, or the legacy protocols that support them.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C3A4F-F346-41AD-8A49-0DEB05B43BC4}"/>
              </a:ext>
            </a:extLst>
          </p:cNvPr>
          <p:cNvGrpSpPr/>
          <p:nvPr/>
        </p:nvGrpSpPr>
        <p:grpSpPr>
          <a:xfrm>
            <a:off x="946013" y="2978168"/>
            <a:ext cx="3278736" cy="901664"/>
            <a:chOff x="3254373" y="3855692"/>
            <a:chExt cx="2691678" cy="72453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C9FED7-0FEC-49D4-A816-97FAE0C7364B}"/>
                </a:ext>
              </a:extLst>
            </p:cNvPr>
            <p:cNvSpPr/>
            <p:nvPr/>
          </p:nvSpPr>
          <p:spPr>
            <a:xfrm>
              <a:off x="3467100" y="3970718"/>
              <a:ext cx="2478951" cy="488500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rgbClr val="2495CF"/>
                  </a:solidFill>
                </a:rPr>
                <a:t>@aLilSus</a:t>
              </a: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F4E50A3-C1AE-4B26-94FB-74A0DCF9B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73" y="3855692"/>
              <a:ext cx="728951" cy="724535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3257092-FEF6-4CF9-8B8C-AFF77268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7103"/>
            <a:ext cx="3494362" cy="7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205383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Email services replaces external links to a managed open redirection. </a:t>
            </a:r>
            <a:endParaRPr lang="en-US" sz="1600" dirty="0">
              <a:solidFill>
                <a:srgbClr val="FFFFFF"/>
              </a:solidFill>
            </a:endParaRPr>
          </a:p>
          <a:p>
            <a:pPr marL="285750" lvl="1" indent="-285750">
              <a:spcBef>
                <a:spcPts val="1000"/>
              </a:spcBef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 the redirection is flagged as malicious the organization can “stop” the redirection.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706D89-9E26-4817-83E3-A0B0688A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44" y="1636215"/>
            <a:ext cx="7046102" cy="3593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3148F8-6B2F-4100-927E-23A4B4BE4B5F}"/>
              </a:ext>
            </a:extLst>
          </p:cNvPr>
          <p:cNvSpPr/>
          <p:nvPr/>
        </p:nvSpPr>
        <p:spPr>
          <a:xfrm>
            <a:off x="8055980" y="3429000"/>
            <a:ext cx="1678329" cy="21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21DA32B-DF5D-4FE6-B1D1-EC2DA6AB3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747183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Subdomain Impersonation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1C79C3F-652F-4F1E-A6C4-4C48AF5B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Requirements </a:t>
            </a:r>
            <a:r>
              <a:rPr lang="en-US" sz="3600" dirty="0"/>
              <a:t>of a</a:t>
            </a:r>
            <a:r>
              <a:rPr lang="en-US" sz="4000" dirty="0"/>
              <a:t> Subdomain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alt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Accepted Standard.</a:t>
            </a:r>
          </a:p>
          <a:p>
            <a:pPr marL="514350" lvl="1" indent="-285750"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Allowed Characters: </a:t>
            </a:r>
            <a:r>
              <a:rPr lang="en-US" alt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[A-z 0-9 -_ . ]</a:t>
            </a:r>
          </a:p>
          <a:p>
            <a:pPr marL="514350" lvl="1" indent="-285750"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Subdomain Delineator: </a:t>
            </a:r>
            <a:r>
              <a:rPr lang="en-US" alt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[.]</a:t>
            </a:r>
          </a:p>
          <a:p>
            <a:pPr marL="514350" lvl="1" indent="-285750"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Wildcard: </a:t>
            </a:r>
            <a:r>
              <a:rPr lang="en-US" alt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[*]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alt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Subdomain Divisions</a:t>
            </a:r>
          </a:p>
          <a:p>
            <a:pPr marL="514350" lvl="1" indent="-285750"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Less than 127 subdivisions</a:t>
            </a:r>
          </a:p>
          <a:p>
            <a:pPr marL="514350" lvl="1" indent="-285750">
              <a:spcBef>
                <a:spcPct val="20000"/>
              </a:spcBef>
              <a:buClr>
                <a:schemeClr val="tx1"/>
              </a:buClr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Each division shorter than 63 characters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alt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Total subdomain length shorter than 253-255 characters.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3D1C1B-D99A-4ED0-ACD3-90934C2F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Valid 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>
              <a:buClrTx/>
              <a:buSzTx/>
              <a:buFontTx/>
              <a:buNone/>
            </a:pPr>
            <a:r>
              <a:rPr lang="en-US" sz="2400" b="0" i="0" dirty="0" err="1"/>
              <a:t>app.app.app.app.app.app.app.app.app.app.app</a:t>
            </a:r>
            <a:r>
              <a:rPr lang="en-US" sz="2400" b="0" i="0" dirty="0"/>
              <a:t>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 err="1"/>
              <a:t>app.app.app.app.app.app.app.app.app.app.app</a:t>
            </a:r>
            <a:r>
              <a:rPr lang="en-US" sz="2400" b="0" i="0" dirty="0"/>
              <a:t>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 err="1"/>
              <a:t>app.app.app.app.app.app.app.app.app.app.app</a:t>
            </a:r>
            <a:r>
              <a:rPr lang="en-US" sz="2400" b="0" i="0" dirty="0"/>
              <a:t>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 err="1"/>
              <a:t>app.app.app.app.app.app.app.app.app.app.app</a:t>
            </a:r>
            <a:r>
              <a:rPr lang="en-US" sz="2400" b="0" i="0" dirty="0"/>
              <a:t>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 err="1"/>
              <a:t>app.app.app.app.app.app.app.app.app.app.app</a:t>
            </a:r>
            <a:r>
              <a:rPr lang="en-US" sz="2400" b="0" i="0" dirty="0"/>
              <a:t>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/>
              <a:t>app.app.app.app.app.app.</a:t>
            </a:r>
            <a:r>
              <a:rPr lang="en-US" sz="2400" b="1" i="0" dirty="0"/>
              <a:t>z1l.cc</a:t>
            </a:r>
          </a:p>
          <a:p>
            <a:pPr lvl="0">
              <a:buClrTx/>
              <a:buSzTx/>
              <a:buFontTx/>
              <a:buNone/>
            </a:pPr>
            <a:endParaRPr lang="en-US" sz="1200" b="1" dirty="0"/>
          </a:p>
          <a:p>
            <a:pPr lvl="0">
              <a:buClrTx/>
              <a:buSzTx/>
              <a:buFontTx/>
              <a:buNone/>
            </a:pPr>
            <a:r>
              <a:rPr lang="en-US" sz="1600" b="1" dirty="0"/>
              <a:t>The domains: </a:t>
            </a:r>
            <a:r>
              <a:rPr lang="en-US" sz="1600" b="1" i="1" dirty="0"/>
              <a:t>z1l.cc </a:t>
            </a:r>
            <a:r>
              <a:rPr lang="en-US" sz="1600" b="1" dirty="0"/>
              <a:t>and </a:t>
            </a:r>
            <a:r>
              <a:rPr lang="en-US" sz="1600" b="1" i="1" dirty="0"/>
              <a:t>z1l.co </a:t>
            </a:r>
            <a:r>
              <a:rPr lang="en-US" sz="1600" b="1" dirty="0"/>
              <a:t>are currently for sale 20$/y and 30$/y. </a:t>
            </a:r>
          </a:p>
          <a:p>
            <a:pPr lvl="0">
              <a:buClrTx/>
              <a:buSzTx/>
              <a:buFontTx/>
              <a:buNone/>
            </a:pPr>
            <a:r>
              <a:rPr lang="en-US" sz="1600" b="1" i="0" dirty="0"/>
              <a:t>I do not own or control the content on these domain name</a:t>
            </a:r>
            <a:r>
              <a:rPr lang="en-US" sz="1600" b="1" dirty="0"/>
              <a:t>s.</a:t>
            </a:r>
            <a:endParaRPr lang="en-US" sz="1600" b="1" i="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FC6B7BA-CECD-462D-88AC-7CBDABEE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Valid 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 err="1"/>
              <a:t>a</a:t>
            </a:r>
            <a:r>
              <a:rPr lang="en-US" sz="2400" b="0" i="0" dirty="0" err="1"/>
              <a:t>aaaaaaaaaaaaaaaaaaaaaaaaaaaaaaaaaaaaaa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b="0" i="0" dirty="0" err="1"/>
              <a:t>aaaaaaaaaaaaaaaaaaaaa.aaaaaaaaaaaaaaaaaa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dirty="0" err="1"/>
              <a:t>a</a:t>
            </a:r>
            <a:r>
              <a:rPr lang="en-US" sz="2400" b="0" i="0" dirty="0" err="1"/>
              <a:t>aaaaaaaaaaaaaaaaaaaaaaaaaaaaaaaaaaaaaa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b="0" i="0" dirty="0" err="1"/>
              <a:t>aaa.aaaaaaaaaaaaaaaaaaaaaaaaaaaaaaaaaaaa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b="0" i="0" dirty="0" err="1"/>
              <a:t>aaaaaaaaaaaaaaaaaaaaaaaa.aaaaaaaaaaaaaaa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b="0" i="0" dirty="0" err="1"/>
              <a:t>aaaaaaaaaaaaaaaaaaaaaaaaaaaaaaaaaaaaaaa</a:t>
            </a:r>
            <a:endParaRPr lang="en-US" sz="2400" b="0" i="0" dirty="0"/>
          </a:p>
          <a:p>
            <a:pPr marL="0" lvl="0" indent="0">
              <a:buNone/>
            </a:pPr>
            <a:r>
              <a:rPr lang="en-US" sz="2400" b="0" i="0" dirty="0"/>
              <a:t>aaaaaa</a:t>
            </a:r>
            <a:r>
              <a:rPr lang="en-US" sz="2400" b="1" i="0" dirty="0"/>
              <a:t>.z1l.cc</a:t>
            </a:r>
          </a:p>
          <a:p>
            <a:pPr lvl="0">
              <a:buClrTx/>
              <a:buSzTx/>
              <a:buFontTx/>
              <a:buNone/>
            </a:pPr>
            <a:endParaRPr lang="en-US" sz="1400" b="1" dirty="0"/>
          </a:p>
          <a:p>
            <a:pPr lvl="0">
              <a:buClrTx/>
              <a:buSzTx/>
              <a:buFontTx/>
              <a:buNone/>
            </a:pPr>
            <a:r>
              <a:rPr lang="en-US" sz="1600" b="1" dirty="0"/>
              <a:t>The domains: </a:t>
            </a:r>
            <a:r>
              <a:rPr lang="en-US" sz="1600" b="1" i="1" dirty="0"/>
              <a:t>z1l.cc </a:t>
            </a:r>
            <a:r>
              <a:rPr lang="en-US" sz="1600" b="1" dirty="0"/>
              <a:t>and </a:t>
            </a:r>
            <a:r>
              <a:rPr lang="en-US" sz="1600" b="1" i="1" dirty="0"/>
              <a:t>z1l.co </a:t>
            </a:r>
            <a:r>
              <a:rPr lang="en-US" sz="1600" b="1" dirty="0"/>
              <a:t>are currently for sale 20$/y and 30$/y. </a:t>
            </a:r>
          </a:p>
          <a:p>
            <a:pPr lvl="0">
              <a:buClrTx/>
              <a:buSzTx/>
              <a:buFontTx/>
              <a:buNone/>
            </a:pPr>
            <a:r>
              <a:rPr lang="en-US" sz="1600" b="1" i="0" dirty="0"/>
              <a:t>I do not own or control the content on these domain name</a:t>
            </a:r>
            <a:r>
              <a:rPr lang="en-US" sz="1600" b="1" dirty="0"/>
              <a:t>s.</a:t>
            </a:r>
            <a:endParaRPr lang="en-US" sz="1600" b="1" i="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67BD1D8-B047-436F-B51F-7AF72179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7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Valid 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b="0" i="0" dirty="0"/>
              <a:t>http.steam.com.forum-23489324832432.</a:t>
            </a:r>
          </a:p>
          <a:p>
            <a:pPr lvl="0">
              <a:buClrTx/>
              <a:buSzTx/>
              <a:buFontTx/>
              <a:buNone/>
            </a:pPr>
            <a:r>
              <a:rPr lang="en-US" sz="2400" b="0" i="0" dirty="0"/>
              <a:t>homepage.</a:t>
            </a:r>
            <a:r>
              <a:rPr lang="en-US" sz="2400" b="1" i="0" dirty="0"/>
              <a:t>z1l.cc</a:t>
            </a:r>
            <a:br>
              <a:rPr lang="en-US" sz="2400" b="1" i="0" dirty="0"/>
            </a:br>
            <a:endParaRPr lang="en-US" sz="2400" b="1" i="0" dirty="0"/>
          </a:p>
          <a:p>
            <a:pPr lvl="0">
              <a:buClrTx/>
              <a:buSzTx/>
              <a:buFontTx/>
              <a:buNone/>
            </a:pPr>
            <a:r>
              <a:rPr lang="en-US" sz="1600" b="1" dirty="0"/>
              <a:t>The domains: </a:t>
            </a:r>
            <a:r>
              <a:rPr lang="en-US" sz="1600" b="1" i="1" dirty="0"/>
              <a:t>z1l.cc </a:t>
            </a:r>
            <a:r>
              <a:rPr lang="en-US" sz="1600" b="1" dirty="0"/>
              <a:t>and </a:t>
            </a:r>
            <a:r>
              <a:rPr lang="en-US" sz="1600" b="1" i="1" dirty="0"/>
              <a:t>z1l.co </a:t>
            </a:r>
            <a:r>
              <a:rPr lang="en-US" sz="1600" b="1" dirty="0"/>
              <a:t>are currently for sale 20$/y and 30$/y. </a:t>
            </a:r>
          </a:p>
          <a:p>
            <a:pPr lvl="0">
              <a:buClrTx/>
              <a:buSzTx/>
              <a:buFontTx/>
              <a:buNone/>
            </a:pPr>
            <a:r>
              <a:rPr lang="en-US" sz="1600" b="1" i="0" dirty="0"/>
              <a:t>I do not own or control the content on these domain name</a:t>
            </a:r>
            <a:r>
              <a:rPr lang="en-US" sz="1600" b="1" dirty="0"/>
              <a:t>s.</a:t>
            </a:r>
            <a:endParaRPr lang="en-US" sz="1600" b="1" i="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62617D6-DFC6-4602-B2FB-D9C85D94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19C7F-9EAE-41E9-8BAF-69A904F8E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20"/>
          <a:stretch/>
        </p:blipFill>
        <p:spPr>
          <a:xfrm>
            <a:off x="1578472" y="932471"/>
            <a:ext cx="6955171" cy="4993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E47585E-D169-4918-AF7D-7396E2276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8" y="727296"/>
            <a:ext cx="2848435" cy="574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64544-5CAC-46B8-88A0-D3F4A37147A1}"/>
              </a:ext>
            </a:extLst>
          </p:cNvPr>
          <p:cNvSpPr txBox="1"/>
          <p:nvPr/>
        </p:nvSpPr>
        <p:spPr>
          <a:xfrm>
            <a:off x="5773918" y="1035846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0F92-6306-4137-81CF-7F8C41987B16}"/>
              </a:ext>
            </a:extLst>
          </p:cNvPr>
          <p:cNvSpPr txBox="1"/>
          <p:nvPr/>
        </p:nvSpPr>
        <p:spPr>
          <a:xfrm>
            <a:off x="5773918" y="3072367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D8C02-D6CF-4BC0-989E-773A790FB166}"/>
              </a:ext>
            </a:extLst>
          </p:cNvPr>
          <p:cNvSpPr txBox="1"/>
          <p:nvPr/>
        </p:nvSpPr>
        <p:spPr>
          <a:xfrm>
            <a:off x="5773918" y="4924222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test.com</a:t>
            </a:r>
          </a:p>
        </p:txBody>
      </p:sp>
    </p:spTree>
    <p:extLst>
      <p:ext uri="{BB962C8B-B14F-4D97-AF65-F5344CB8AC3E}">
        <p14:creationId xmlns:p14="http://schemas.microsoft.com/office/powerpoint/2010/main" val="17190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Impersonation</a:t>
            </a:r>
            <a:br>
              <a:rPr lang="en-US" sz="4000" dirty="0"/>
            </a:br>
            <a:r>
              <a:rPr lang="en-US" sz="2800" dirty="0"/>
              <a:t>via</a:t>
            </a:r>
            <a:r>
              <a:rPr lang="en-US" sz="3600" dirty="0"/>
              <a:t> </a:t>
            </a:r>
            <a:r>
              <a:rPr lang="en-US" sz="4000" dirty="0"/>
              <a:t>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1) Find a trusted website with a long URL. </a:t>
            </a:r>
          </a:p>
          <a:p>
            <a:r>
              <a:rPr lang="en-US" sz="2400" dirty="0"/>
              <a:t>2) Open Subdomain Impersonator</a:t>
            </a:r>
          </a:p>
          <a:p>
            <a:r>
              <a:rPr lang="en-US" sz="2400" dirty="0"/>
              <a:t>3) Update DNS.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EB00259-B565-4535-BE63-E460CE1D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Impersonation</a:t>
            </a:r>
            <a:br>
              <a:rPr lang="en-US" sz="4000" dirty="0"/>
            </a:br>
            <a:r>
              <a:rPr lang="en-US" sz="2800" dirty="0"/>
              <a:t>via</a:t>
            </a:r>
            <a:r>
              <a:rPr lang="en-US" sz="3600" dirty="0"/>
              <a:t> </a:t>
            </a:r>
            <a:r>
              <a:rPr lang="en-US" sz="4000" dirty="0"/>
              <a:t>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97" y="2535105"/>
            <a:ext cx="3451933" cy="177932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Replace </a:t>
            </a:r>
            <a:r>
              <a:rPr lang="en-US" sz="2000" dirty="0"/>
              <a:t>=</a:t>
            </a:r>
            <a:r>
              <a:rPr lang="en-US" sz="2000" b="0" dirty="0"/>
              <a:t> with </a:t>
            </a:r>
            <a:r>
              <a:rPr lang="en-US" sz="2000" dirty="0"/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Deleting </a:t>
            </a:r>
            <a:r>
              <a:rPr lang="en-US" sz="1800" dirty="0"/>
              <a:t>http(s)://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Replace </a:t>
            </a:r>
            <a:r>
              <a:rPr lang="en-US" sz="2000" dirty="0"/>
              <a:t>?&amp;/</a:t>
            </a:r>
            <a:r>
              <a:rPr lang="en-US" sz="2000" b="0" dirty="0"/>
              <a:t> with </a:t>
            </a:r>
            <a:r>
              <a:rPr lang="en-US" sz="2000" dirty="0"/>
              <a:t>–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Delete bad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Append your domain name</a:t>
            </a:r>
          </a:p>
        </p:txBody>
      </p:sp>
      <p:pic>
        <p:nvPicPr>
          <p:cNvPr id="6" name="Picture Placeholder 23">
            <a:extLst>
              <a:ext uri="{FF2B5EF4-FFF2-40B4-BE49-F238E27FC236}">
                <a16:creationId xmlns:a16="http://schemas.microsoft.com/office/drawing/2014/main" id="{76D93F0E-62DE-4F22-8CD6-42E730E8C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" b="967"/>
          <a:stretch/>
        </p:blipFill>
        <p:spPr>
          <a:xfrm>
            <a:off x="8044406" y="3519884"/>
            <a:ext cx="3972592" cy="2100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E845-BE37-4EB7-9A7B-093FF205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7705" y="1059783"/>
            <a:ext cx="4479293" cy="2314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1E1BA469-1823-410D-AADC-14D6D2329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Impersonation</a:t>
            </a:r>
            <a:br>
              <a:rPr lang="en-US" sz="4000" dirty="0"/>
            </a:br>
            <a:r>
              <a:rPr lang="en-US" sz="2800" dirty="0"/>
              <a:t>via</a:t>
            </a:r>
            <a:r>
              <a:rPr lang="en-US" sz="3600" dirty="0"/>
              <a:t> </a:t>
            </a:r>
            <a:r>
              <a:rPr lang="en-US" sz="4000" dirty="0"/>
              <a:t>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708585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https://cdn.discordapp.com-</a:t>
            </a:r>
            <a:br>
              <a:rPr lang="en-US" sz="2400" dirty="0"/>
            </a:br>
            <a:r>
              <a:rPr lang="en-US" sz="2400" dirty="0"/>
              <a:t>attachments-2343456456457345435-23434254364364564.test.download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EB60A24-5759-431A-82B7-42193ED0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Phishing?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523C90C-0911-4C4E-AD3D-519706311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Impersonation</a:t>
            </a:r>
            <a:br>
              <a:rPr lang="en-US" sz="4000" dirty="0"/>
            </a:br>
            <a:r>
              <a:rPr lang="en-US" sz="2800" dirty="0"/>
              <a:t>via</a:t>
            </a:r>
            <a:r>
              <a:rPr lang="en-US" sz="3600" dirty="0"/>
              <a:t> </a:t>
            </a:r>
            <a:r>
              <a:rPr lang="en-US" sz="4000" dirty="0"/>
              <a:t>Subdomains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https://</a:t>
            </a:r>
            <a:r>
              <a:rPr lang="en-US" sz="2400" dirty="0"/>
              <a:t>cdn.discordapp.com-</a:t>
            </a:r>
            <a:br>
              <a:rPr lang="en-US" sz="2400" dirty="0"/>
            </a:br>
            <a:r>
              <a:rPr lang="en-US" sz="2400" dirty="0"/>
              <a:t>attachments-2343456456457345435-23434254364364564.</a:t>
            </a:r>
            <a:r>
              <a:rPr lang="en-US" sz="2400" dirty="0">
                <a:solidFill>
                  <a:srgbClr val="FF0000"/>
                </a:solidFill>
              </a:rPr>
              <a:t>test.download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70C97FB-DA03-49CE-BE0F-EE4BCAC4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82EDD8-331B-47AD-893E-C32A09E51E11}"/>
              </a:ext>
            </a:extLst>
          </p:cNvPr>
          <p:cNvSpPr txBox="1"/>
          <p:nvPr/>
        </p:nvSpPr>
        <p:spPr>
          <a:xfrm>
            <a:off x="7918047" y="432334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Domain Name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91FCF78-0045-44FC-886F-56151038F1BE}"/>
              </a:ext>
            </a:extLst>
          </p:cNvPr>
          <p:cNvSpPr/>
          <p:nvPr/>
        </p:nvSpPr>
        <p:spPr>
          <a:xfrm rot="16200000">
            <a:off x="8416090" y="3154279"/>
            <a:ext cx="473242" cy="18648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5651618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Left-To-Right Override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Right-To-Left Override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9C5309E-AD23-4C44-91E2-D5F722B6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LTRO and RTLO Encoding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 Placeholder 6">
            <a:extLst>
              <a:ext uri="{FF2B5EF4-FFF2-40B4-BE49-F238E27FC236}">
                <a16:creationId xmlns:a16="http://schemas.microsoft.com/office/drawing/2014/main" id="{B66ED8E8-85D2-40F6-9EA5-515CF4E7A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768255"/>
              </p:ext>
            </p:extLst>
          </p:nvPr>
        </p:nvGraphicFramePr>
        <p:xfrm>
          <a:off x="5017605" y="1735282"/>
          <a:ext cx="6486303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5FF4B15-2668-45A3-8ED1-0E6B8B64E8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7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LTRO and RTLO Encoding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RTLO (</a:t>
            </a:r>
            <a:r>
              <a:rPr lang="en-US" sz="2000" dirty="0">
                <a:solidFill>
                  <a:schemeClr val="bg1"/>
                </a:solidFill>
              </a:rPr>
              <a:t>◄</a:t>
            </a:r>
            <a:r>
              <a:rPr lang="en-US" sz="2000" b="1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is a symbol that overrides the text encoding from LTR to </a:t>
            </a:r>
            <a:r>
              <a:rPr lang="en-US" sz="2000" b="1" dirty="0">
                <a:solidFill>
                  <a:schemeClr val="bg1"/>
                </a:solidFill>
              </a:rPr>
              <a:t>RTL</a:t>
            </a:r>
            <a:r>
              <a:rPr lang="en-US" sz="2000" dirty="0">
                <a:solidFill>
                  <a:schemeClr val="bg1"/>
                </a:solidFill>
              </a:rPr>
              <a:t> with an </a:t>
            </a:r>
            <a:r>
              <a:rPr lang="en-US" sz="2000" b="1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chemeClr val="bg1"/>
                </a:solidFill>
              </a:rPr>
              <a:t>verride</a:t>
            </a: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LTRO (</a:t>
            </a:r>
            <a:r>
              <a:rPr lang="en-US" sz="2000" dirty="0">
                <a:solidFill>
                  <a:schemeClr val="bg1"/>
                </a:solidFill>
              </a:rPr>
              <a:t>►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is a symbol that overrides the text encoding from RTL to </a:t>
            </a:r>
            <a:r>
              <a:rPr lang="en-US" sz="2000" b="1" dirty="0">
                <a:solidFill>
                  <a:schemeClr val="bg1"/>
                </a:solidFill>
              </a:rPr>
              <a:t>LTR</a:t>
            </a:r>
            <a:r>
              <a:rPr lang="en-US" sz="2000" dirty="0">
                <a:solidFill>
                  <a:schemeClr val="bg1"/>
                </a:solidFill>
              </a:rPr>
              <a:t> with an </a:t>
            </a:r>
            <a:r>
              <a:rPr lang="en-US" sz="2000" b="1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chemeClr val="bg1"/>
                </a:solidFill>
              </a:rPr>
              <a:t>verride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happens when the content in the rendered field does not match the real content of a field?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AA28C-6094-4406-B234-4380DE81A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04650"/>
              </p:ext>
            </p:extLst>
          </p:nvPr>
        </p:nvGraphicFramePr>
        <p:xfrm>
          <a:off x="5110716" y="704765"/>
          <a:ext cx="6596653" cy="52930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82016">
                  <a:extLst>
                    <a:ext uri="{9D8B030D-6E8A-4147-A177-3AD203B41FA5}">
                      <a16:colId xmlns:a16="http://schemas.microsoft.com/office/drawing/2014/main" val="684908703"/>
                    </a:ext>
                  </a:extLst>
                </a:gridCol>
                <a:gridCol w="1992258">
                  <a:extLst>
                    <a:ext uri="{9D8B030D-6E8A-4147-A177-3AD203B41FA5}">
                      <a16:colId xmlns:a16="http://schemas.microsoft.com/office/drawing/2014/main" val="2967835492"/>
                    </a:ext>
                  </a:extLst>
                </a:gridCol>
                <a:gridCol w="2022379">
                  <a:extLst>
                    <a:ext uri="{9D8B030D-6E8A-4147-A177-3AD203B41FA5}">
                      <a16:colId xmlns:a16="http://schemas.microsoft.com/office/drawing/2014/main" val="2361718114"/>
                    </a:ext>
                  </a:extLst>
                </a:gridCol>
              </a:tblGrid>
              <a:tr h="1110015">
                <a:tc>
                  <a:txBody>
                    <a:bodyPr/>
                    <a:lstStyle/>
                    <a:p>
                      <a:r>
                        <a:rPr lang="en-US" sz="1800" b="1" cap="all" spc="60" dirty="0">
                          <a:solidFill>
                            <a:schemeClr val="tx1"/>
                          </a:solidFill>
                        </a:rPr>
                        <a:t>Displayed Filename</a:t>
                      </a:r>
                    </a:p>
                  </a:txBody>
                  <a:tcPr marL="190841" marR="190841" marT="131038" marB="1310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 dirty="0">
                          <a:solidFill>
                            <a:schemeClr val="tx1"/>
                          </a:solidFill>
                        </a:rPr>
                        <a:t>Assumed extension</a:t>
                      </a:r>
                    </a:p>
                  </a:txBody>
                  <a:tcPr marL="190841" marR="190841" marT="131038" marB="1310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 dirty="0">
                          <a:solidFill>
                            <a:schemeClr val="tx1"/>
                          </a:solidFill>
                        </a:rPr>
                        <a:t>Real Extension</a:t>
                      </a:r>
                    </a:p>
                  </a:txBody>
                  <a:tcPr marL="190841" marR="190841" marT="131038" marB="1310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225294"/>
                  </a:ext>
                </a:extLst>
              </a:tr>
              <a:tr h="959812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.Exe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cutive Summary.docx</a:t>
                      </a:r>
                    </a:p>
                  </a:txBody>
                  <a:tcPr marL="190841" marR="190841" marT="95421" marB="13103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.docx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.exe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9748"/>
                  </a:ext>
                </a:extLst>
              </a:tr>
              <a:tr h="959812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Advertising for Bsides</a:t>
                      </a:r>
                      <a:r>
                        <a:rPr lang="en-US" sz="2300" b="1" cap="none" spc="0" dirty="0">
                          <a:solidFill>
                            <a:schemeClr val="tx1"/>
                          </a:solidFill>
                        </a:rPr>
                        <a:t>.lnk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.docx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.docx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.lnk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34023"/>
                  </a:ext>
                </a:extLst>
              </a:tr>
              <a:tr h="1303572">
                <a:tc>
                  <a:txBody>
                    <a:bodyPr/>
                    <a:lstStyle/>
                    <a:p>
                      <a:r>
                        <a:rPr lang="en-US" sz="2300" b="1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2300" b="1" cap="none" spc="0" dirty="0" err="1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chaeffer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 Account – Invoice.pdf</a:t>
                      </a:r>
                    </a:p>
                  </a:txBody>
                  <a:tcPr marL="190841" marR="190841" marT="95421" marB="13103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.pdf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.js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175736"/>
                  </a:ext>
                </a:extLst>
              </a:tr>
              <a:tr h="959812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Amazon</a:t>
                      </a:r>
                      <a:r>
                        <a:rPr lang="en-US" sz="2300" b="1" cap="none" spc="0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 – Invoice.pdf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.pdf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.com (.exe)</a:t>
                      </a:r>
                    </a:p>
                  </a:txBody>
                  <a:tcPr marL="190841" marR="190841" marT="95421" marB="131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83504"/>
                  </a:ext>
                </a:extLst>
              </a:tr>
            </a:tbl>
          </a:graphicData>
        </a:graphic>
      </p:graphicFrame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3CEE154-C5FF-428C-AA44-2E5E1704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AA28C-6094-4406-B234-4380DE81A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64048"/>
              </p:ext>
            </p:extLst>
          </p:nvPr>
        </p:nvGraphicFramePr>
        <p:xfrm>
          <a:off x="643467" y="1080583"/>
          <a:ext cx="10905068" cy="469683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479845">
                  <a:extLst>
                    <a:ext uri="{9D8B030D-6E8A-4147-A177-3AD203B41FA5}">
                      <a16:colId xmlns:a16="http://schemas.microsoft.com/office/drawing/2014/main" val="684908703"/>
                    </a:ext>
                  </a:extLst>
                </a:gridCol>
                <a:gridCol w="5200140">
                  <a:extLst>
                    <a:ext uri="{9D8B030D-6E8A-4147-A177-3AD203B41FA5}">
                      <a16:colId xmlns:a16="http://schemas.microsoft.com/office/drawing/2014/main" val="2967835492"/>
                    </a:ext>
                  </a:extLst>
                </a:gridCol>
                <a:gridCol w="2225083">
                  <a:extLst>
                    <a:ext uri="{9D8B030D-6E8A-4147-A177-3AD203B41FA5}">
                      <a16:colId xmlns:a16="http://schemas.microsoft.com/office/drawing/2014/main" val="2361718114"/>
                    </a:ext>
                  </a:extLst>
                </a:gridCol>
              </a:tblGrid>
              <a:tr h="673688">
                <a:tc>
                  <a:txBody>
                    <a:bodyPr/>
                    <a:lstStyle/>
                    <a:p>
                      <a:r>
                        <a:rPr lang="en-US" sz="2200" b="0" cap="none" spc="0" dirty="0">
                          <a:solidFill>
                            <a:schemeClr val="bg1"/>
                          </a:solidFill>
                        </a:rPr>
                        <a:t>Displayed Filename</a:t>
                      </a:r>
                    </a:p>
                  </a:txBody>
                  <a:tcPr marL="185027" marR="343476" marT="142328" marB="142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 dirty="0">
                          <a:solidFill>
                            <a:schemeClr val="bg1"/>
                          </a:solidFill>
                        </a:rPr>
                        <a:t>Unicode Filename</a:t>
                      </a:r>
                    </a:p>
                  </a:txBody>
                  <a:tcPr marL="185027" marR="343476" marT="142328" marB="1423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 dirty="0">
                          <a:solidFill>
                            <a:schemeClr val="bg1"/>
                          </a:solidFill>
                        </a:rPr>
                        <a:t>File Extension</a:t>
                      </a:r>
                    </a:p>
                  </a:txBody>
                  <a:tcPr marL="185027" marR="343476" marT="142328" marB="1423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25294"/>
                  </a:ext>
                </a:extLst>
              </a:tr>
              <a:tr h="1005787"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2021.Executive Summary.docx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2021◄xcod.yrammuS evituc►.Exe</a:t>
                      </a:r>
                      <a:endParaRPr lang="en-US" sz="22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.exe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9748"/>
                  </a:ext>
                </a:extLst>
              </a:tr>
              <a:tr h="1005787"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Advertising for Bsides.lnk.docx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Advertising for 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Bsides◄xcod</a:t>
                      </a: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.►.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lnk</a:t>
                      </a:r>
                      <a:endParaRPr lang="en-US" sz="22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lnk</a:t>
                      </a:r>
                      <a:endParaRPr lang="en-US" sz="22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34023"/>
                  </a:ext>
                </a:extLst>
              </a:tr>
              <a:tr h="1005787"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Jschaeffer</a:t>
                      </a: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 – Invoice.pdf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◄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fdp.eciovnI</a:t>
                      </a: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tnuoccA</a:t>
                      </a: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reffeahc</a:t>
                      </a: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►.Js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2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endParaRPr lang="en-US" sz="22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175736"/>
                  </a:ext>
                </a:extLst>
              </a:tr>
              <a:tr h="1005787">
                <a:tc>
                  <a:txBody>
                    <a:bodyPr/>
                    <a:lstStyle/>
                    <a:p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Amazon.com – Invoice.pdf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Amazon◄fdp.eciovnI</a:t>
                      </a:r>
                      <a:r>
                        <a:rPr lang="en-US" sz="22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►.com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 (.exe)</a:t>
                      </a:r>
                    </a:p>
                  </a:txBody>
                  <a:tcPr marL="185027" marR="477903" marT="142328" marB="142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8350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CD04B46-24A4-4BD7-854A-59CF2F01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64092"/>
              </p:ext>
            </p:extLst>
          </p:nvPr>
        </p:nvGraphicFramePr>
        <p:xfrm>
          <a:off x="643467" y="5920292"/>
          <a:ext cx="69384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83">
                  <a:extLst>
                    <a:ext uri="{9D8B030D-6E8A-4147-A177-3AD203B41FA5}">
                      <a16:colId xmlns:a16="http://schemas.microsoft.com/office/drawing/2014/main" val="1153732617"/>
                    </a:ext>
                  </a:extLst>
                </a:gridCol>
                <a:gridCol w="3460751">
                  <a:extLst>
                    <a:ext uri="{9D8B030D-6E8A-4147-A177-3AD203B41FA5}">
                      <a16:colId xmlns:a16="http://schemas.microsoft.com/office/drawing/2014/main" val="65580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RTLO 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◄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is a symbol that overrides the text encoding from LTR to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RTL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with an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verride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LTRO 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►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is a symbol that overrides the text encoding from RTL to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LTR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with an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verride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21107"/>
                  </a:ext>
                </a:extLst>
              </a:tr>
            </a:tbl>
          </a:graphicData>
        </a:graphic>
      </p:graphicFrame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232279A-76F8-45D4-8030-EA7C4FBB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ED5A6-375E-4AC0-9D95-B9983C11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2732" y="2807883"/>
            <a:ext cx="9226536" cy="1588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26FE9A-0DEA-4741-84AA-B457802F59BA}"/>
              </a:ext>
            </a:extLst>
          </p:cNvPr>
          <p:cNvSpPr txBox="1"/>
          <p:nvPr/>
        </p:nvSpPr>
        <p:spPr>
          <a:xfrm>
            <a:off x="643467" y="2168099"/>
            <a:ext cx="10905066" cy="6397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900" dirty="0"/>
              <a:t>“File Name Extensions” - Disabled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F19F78B-C0E8-45F1-9D00-22A802F93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8" y="72729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ED5A6-375E-4AC0-9D95-B9983C11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32" y="2807883"/>
            <a:ext cx="9226536" cy="1891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26FE9A-0DEA-4741-84AA-B457802F59BA}"/>
              </a:ext>
            </a:extLst>
          </p:cNvPr>
          <p:cNvSpPr txBox="1"/>
          <p:nvPr/>
        </p:nvSpPr>
        <p:spPr>
          <a:xfrm>
            <a:off x="643467" y="2168099"/>
            <a:ext cx="10905066" cy="6397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900" dirty="0"/>
              <a:t>“File Name Extensions” - Enabled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B8F7810D-F2E6-4424-9C5D-881354F7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8" y="72729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DD05302-CFCC-4760-AAE9-177FAEDBC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16" b="46724"/>
          <a:stretch/>
        </p:blipFill>
        <p:spPr>
          <a:xfrm>
            <a:off x="1075523" y="2838454"/>
            <a:ext cx="4423923" cy="1181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EDFA019-237E-47A2-833E-D9989C36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397" r="33564" b="12262"/>
          <a:stretch/>
        </p:blipFill>
        <p:spPr>
          <a:xfrm>
            <a:off x="5847031" y="2519394"/>
            <a:ext cx="5353916" cy="1819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7126FE2-586E-4408-BE48-4D1C5E472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02" r="33564"/>
          <a:stretch/>
        </p:blipFill>
        <p:spPr>
          <a:xfrm>
            <a:off x="5847031" y="3863060"/>
            <a:ext cx="5353916" cy="475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1A8A8720-F4FE-448D-84D5-8F0D234A6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8" y="72729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we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9052B93-DE5D-428C-9F05-D14D35B9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How to Protect Individuals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Password Managers – URL matching to prevent disclosing your credentials to domains that are illegitimate.</a:t>
            </a:r>
          </a:p>
          <a:p>
            <a:r>
              <a:rPr lang="en-US" dirty="0"/>
              <a:t>2FA – Individuals think twice before entering 2FA tokens and ensure that they are on valid websites.</a:t>
            </a:r>
          </a:p>
          <a:p>
            <a:r>
              <a:rPr lang="en-US" dirty="0"/>
              <a:t>Certain “Safe-Site” Scanners detect new domains – flagging them as malicious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E93890E-CF22-46D5-BA89-5338CBF6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Terms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471331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Social Manipulation – Convincing a victim to perform an action that results in </a:t>
            </a:r>
            <a:r>
              <a:rPr lang="en-US" b="1" dirty="0"/>
              <a:t>any</a:t>
            </a:r>
            <a:r>
              <a:rPr lang="en-US" dirty="0"/>
              <a:t> information disclosure. </a:t>
            </a:r>
          </a:p>
          <a:p>
            <a:r>
              <a:rPr lang="en-US" dirty="0"/>
              <a:t>Phishing – Social Manipulation via Email</a:t>
            </a:r>
          </a:p>
          <a:p>
            <a:r>
              <a:rPr lang="en-US" dirty="0"/>
              <a:t>Vishing – Social Manipulation via Voice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7359019-9E57-42F0-9DE7-B4F14842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How to Protect Individuals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Custom Chrome Themes – Prevents Windows Spoofing</a:t>
            </a:r>
          </a:p>
          <a:p>
            <a:r>
              <a:rPr lang="en-US" dirty="0"/>
              <a:t>If clicking a link is avoidable, consider directly navigating to the website. </a:t>
            </a:r>
          </a:p>
          <a:p>
            <a:r>
              <a:rPr lang="en-US" dirty="0"/>
              <a:t>Regular internal training to ensure that your organization can identify a large range of threats.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E93890E-CF22-46D5-BA89-5338CBF6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How to Protect 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your 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Organization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Implement valid DNS SPF / DMARC  / DKIM on mail servers to prevent mail spoofing. </a:t>
            </a:r>
          </a:p>
          <a:p>
            <a:r>
              <a:rPr lang="en-US" dirty="0"/>
              <a:t>Reduce unnecessary domain redirections.</a:t>
            </a:r>
          </a:p>
          <a:p>
            <a:r>
              <a:rPr lang="en-US" dirty="0"/>
              <a:t>Consider exposing a list of domain names owned by the organization on the company’s TLD, or an exposed API to check valid endpoints. </a:t>
            </a:r>
          </a:p>
          <a:p>
            <a:r>
              <a:rPr lang="en-US" dirty="0"/>
              <a:t>Maintain web servers with regular vulnerability assessments, and services are secure.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60377D1-694C-468F-8FDD-BCA743F5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7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Rectangle 17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Oval 17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 cap="all" dirty="0">
                <a:ln w="3175" cmpd="sng">
                  <a:noFill/>
                </a:ln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ADDITIONAL</a:t>
            </a:r>
            <a:br>
              <a:rPr lang="en-US" sz="4400" kern="1200" cap="all" dirty="0">
                <a:ln w="3175" cmpd="sng">
                  <a:noFill/>
                </a:ln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400" kern="1200" cap="all" dirty="0">
                <a:ln w="3175" cmpd="sng">
                  <a:noFill/>
                </a:ln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RESOURCES</a:t>
            </a:r>
          </a:p>
        </p:txBody>
      </p:sp>
      <p:grpSp>
        <p:nvGrpSpPr>
          <p:cNvPr id="18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77" name="Freeform: Shape 18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18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0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81" name="Freeform: Shape 18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19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19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19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19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19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19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19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19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19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19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20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20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20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20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20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20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20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20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20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20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21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21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21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21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21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21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21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21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21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21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22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22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22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22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22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22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22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22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22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22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23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23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23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23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23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23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23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23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23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23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24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24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24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24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24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24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24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24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24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24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25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25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25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25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25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25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25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25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25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25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26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26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26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26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26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26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26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26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26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26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27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27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27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27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27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27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27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27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27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27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28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28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28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28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28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28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28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28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28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28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29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29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29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29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29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29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29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29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29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29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30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30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30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30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30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30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30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30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30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30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31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31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31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31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31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31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31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31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31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31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32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32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32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32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32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32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32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32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32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32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33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33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33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33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33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33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33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33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33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33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34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34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34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34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34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34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34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34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34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34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35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35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35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35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35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35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35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35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750" name="Freeform: Shape 36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36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36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36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36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36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36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36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36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36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37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37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37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37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37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37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37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37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37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37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38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38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38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38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38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38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38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38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38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38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39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39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39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39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39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39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39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39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39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39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40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40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40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40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40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40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40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40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40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40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41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41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41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41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41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41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41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41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41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41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42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42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42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42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42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42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42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42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42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42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43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43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43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43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43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43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43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43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43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43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44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44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44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44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44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44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44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44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44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44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45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45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45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45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45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45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45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45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45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45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46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46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46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46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46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46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46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46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46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46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47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47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47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47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47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47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47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47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47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47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48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48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48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48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48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48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48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48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48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48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49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49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49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49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49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49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49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49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49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49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50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50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50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50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50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50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50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50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50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50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51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51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51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51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51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51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51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51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51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51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52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52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52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52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52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52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52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52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52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GitHub: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GitHub - </a:t>
            </a:r>
            <a:r>
              <a:rPr lang="en-US" sz="1400" dirty="0" err="1"/>
              <a:t>trustedsec</a:t>
            </a:r>
            <a:r>
              <a:rPr lang="en-US" sz="1400" dirty="0"/>
              <a:t>/social-engineer-toolkit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GitHub - </a:t>
            </a:r>
            <a:r>
              <a:rPr lang="en-US" sz="1400" dirty="0" err="1"/>
              <a:t>kgretzky</a:t>
            </a:r>
            <a:r>
              <a:rPr lang="en-US" sz="1400" dirty="0"/>
              <a:t>/evilginx2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GitHub - </a:t>
            </a:r>
            <a:r>
              <a:rPr lang="en-US" sz="1400" dirty="0" err="1"/>
              <a:t>gophish</a:t>
            </a:r>
            <a:r>
              <a:rPr lang="en-US" sz="1400" dirty="0"/>
              <a:t>/</a:t>
            </a:r>
            <a:r>
              <a:rPr lang="en-US" sz="1400" dirty="0" err="1"/>
              <a:t>gophish</a:t>
            </a:r>
            <a:endParaRPr lang="en-US" sz="1400" dirty="0"/>
          </a:p>
          <a:p>
            <a:pPr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Resources: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Cross-site Scripting via WHOIS and DNS records on multiple lookup platforms - Research Advisory | Tenable®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Spoof Using Right to Left Override (RTLO) Technique - Infosec Resources (infosecinstitute.com)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Presentation Resources </a:t>
            </a:r>
            <a:r>
              <a:rPr lang="en-US" sz="1700" b="1" dirty="0" err="1"/>
              <a:t>Github</a:t>
            </a:r>
            <a:r>
              <a:rPr lang="en-US" sz="1700" b="1" dirty="0"/>
              <a:t>: 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naivros</a:t>
            </a:r>
            <a:r>
              <a:rPr lang="en-US" sz="1400" dirty="0"/>
              <a:t>/</a:t>
            </a:r>
            <a:r>
              <a:rPr lang="en-US" sz="1400" dirty="0" err="1"/>
              <a:t>BSides</a:t>
            </a:r>
            <a:r>
              <a:rPr lang="en-US" sz="1400" dirty="0"/>
              <a:t>-Phishing</a:t>
            </a:r>
          </a:p>
          <a:p>
            <a:pPr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05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4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51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 cap="all" dirty="0">
                <a:ln w="3175" cmpd="sng">
                  <a:noFill/>
                </a:ln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270" y="1130846"/>
            <a:ext cx="5273318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b="1" dirty="0"/>
              <a:t>If you have any questions that have not been answered at this point, feel free to reach out </a:t>
            </a:r>
            <a:br>
              <a:rPr lang="en-US" b="1" dirty="0"/>
            </a:br>
            <a:r>
              <a:rPr lang="en-US" b="1" dirty="0"/>
              <a:t>to me directly on Twitter, or within #OpenSecurity, afterwards.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endParaRPr lang="en-US" b="1" dirty="0"/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b="1" dirty="0"/>
              <a:t>All scripts mentioned within this presentation are available at </a:t>
            </a:r>
            <a:r>
              <a:rPr lang="en-US" sz="1600" b="1" dirty="0">
                <a:solidFill>
                  <a:schemeClr val="accent1"/>
                </a:solidFill>
              </a:rPr>
              <a:t>https://github.com/naivros/BSides-Phishing/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FB7B68-C778-4237-AF71-2ECCC741AFDB}"/>
              </a:ext>
            </a:extLst>
          </p:cNvPr>
          <p:cNvGrpSpPr/>
          <p:nvPr/>
        </p:nvGrpSpPr>
        <p:grpSpPr>
          <a:xfrm>
            <a:off x="6527049" y="2309176"/>
            <a:ext cx="3278736" cy="901664"/>
            <a:chOff x="3254373" y="3855692"/>
            <a:chExt cx="2691678" cy="7245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5152BC-4EA1-4F4E-98DB-FDE1FF855353}"/>
                </a:ext>
              </a:extLst>
            </p:cNvPr>
            <p:cNvSpPr/>
            <p:nvPr/>
          </p:nvSpPr>
          <p:spPr>
            <a:xfrm>
              <a:off x="3467100" y="3970718"/>
              <a:ext cx="2478951" cy="488500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rgbClr val="2495CF"/>
                  </a:solidFill>
                </a:rPr>
                <a:t>@aLilSus</a:t>
              </a:r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C17A2C-1831-4136-81A2-59D21972E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73" y="3855692"/>
              <a:ext cx="728951" cy="724535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94768E-44EB-4AE8-846C-4452DBCA2DCA}"/>
              </a:ext>
            </a:extLst>
          </p:cNvPr>
          <p:cNvGrpSpPr/>
          <p:nvPr/>
        </p:nvGrpSpPr>
        <p:grpSpPr>
          <a:xfrm>
            <a:off x="6529874" y="3399169"/>
            <a:ext cx="3278736" cy="901664"/>
            <a:chOff x="3254373" y="3855692"/>
            <a:chExt cx="2691678" cy="7245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A7AC1E-81E2-4466-B82F-DCF23D7990AA}"/>
                </a:ext>
              </a:extLst>
            </p:cNvPr>
            <p:cNvSpPr/>
            <p:nvPr/>
          </p:nvSpPr>
          <p:spPr>
            <a:xfrm>
              <a:off x="3467100" y="3970718"/>
              <a:ext cx="2478951" cy="488500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</a:t>
              </a: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@a.lil.sus#7939</a:t>
              </a:r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637124C-8F58-4146-B2EC-4B90A44E0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73" y="3855692"/>
              <a:ext cx="728951" cy="72453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2050" name="Picture 2" descr="How to uninstall Discord on Mac manually or automatically ...">
            <a:extLst>
              <a:ext uri="{FF2B5EF4-FFF2-40B4-BE49-F238E27FC236}">
                <a16:creationId xmlns:a16="http://schemas.microsoft.com/office/drawing/2014/main" id="{EA2844F3-B8EE-4E7B-9CA0-BC8A95A8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41" y="3438996"/>
            <a:ext cx="814564" cy="8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Identifiers of Phishing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Bait – Issue or service that the individual needs to resolve. </a:t>
            </a:r>
          </a:p>
          <a:p>
            <a:pPr lvl="1"/>
            <a:r>
              <a:rPr lang="en-US" sz="2000" i="1" dirty="0"/>
              <a:t>Register for new company benefits. </a:t>
            </a:r>
          </a:p>
          <a:p>
            <a:pPr lvl="1"/>
            <a:r>
              <a:rPr lang="en-US" sz="2000" i="1" dirty="0"/>
              <a:t>Download an update to secure your system</a:t>
            </a:r>
          </a:p>
          <a:p>
            <a:pPr lvl="1"/>
            <a:r>
              <a:rPr lang="en-US" sz="2000" i="1" dirty="0"/>
              <a:t>You qualify for an Economic Impact Payment (EIP)</a:t>
            </a:r>
          </a:p>
          <a:p>
            <a:r>
              <a:rPr lang="en-US" sz="2400" dirty="0"/>
              <a:t>Deadlines – Call to Action that pressures individuals to interact with the email. </a:t>
            </a:r>
          </a:p>
          <a:p>
            <a:pPr lvl="1"/>
            <a:r>
              <a:rPr lang="en-US" sz="2000" i="1" dirty="0"/>
              <a:t>Failure to submit this data by Tuesday, will result in account termination. 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D2222-16A4-46BB-ABE1-1003E088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1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325152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 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3438EA6-161E-444A-80A3-D370DD694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6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kern="1200">
                <a:latin typeface="+mj-lt"/>
                <a:ea typeface="+mj-ea"/>
                <a:cs typeface="+mj-cs"/>
              </a:rPr>
              <a:t>Domain Sprawl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Domain name per service.</a:t>
            </a:r>
          </a:p>
          <a:p>
            <a:r>
              <a:rPr lang="en-US" sz="1700" dirty="0"/>
              <a:t>Trusted domains / partners are not listed publicly. </a:t>
            </a:r>
          </a:p>
          <a:p>
            <a:r>
              <a:rPr lang="en-US" sz="1700" dirty="0"/>
              <a:t>Organizations recommend third-party services. </a:t>
            </a:r>
          </a:p>
          <a:p>
            <a:r>
              <a:rPr lang="en-US" sz="1700" dirty="0"/>
              <a:t>Indexing websites are information disclosures</a:t>
            </a:r>
          </a:p>
          <a:p>
            <a:pPr lvl="1"/>
            <a:r>
              <a:rPr lang="en-US" sz="1700" dirty="0"/>
              <a:t>/sitemap.xml and /robots.txt – provide search engines with too much information of files that should not be discoverable, similar implications of providing external service lists. </a:t>
            </a:r>
          </a:p>
        </p:txBody>
      </p:sp>
      <p:pic>
        <p:nvPicPr>
          <p:cNvPr id="14" name="Graphic 13" descr="Hierarchy">
            <a:extLst>
              <a:ext uri="{FF2B5EF4-FFF2-40B4-BE49-F238E27FC236}">
                <a16:creationId xmlns:a16="http://schemas.microsoft.com/office/drawing/2014/main" id="{B37AB2D5-5B19-4534-AE05-147DFFE6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7B5F9D3-E3AF-4307-B9E6-7DE6B20D6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Third Party APIs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APIs – websites requesting data from other publicly trusted websites. </a:t>
            </a:r>
          </a:p>
          <a:p>
            <a:pPr lvl="1"/>
            <a:r>
              <a:rPr lang="en-US" sz="2000" dirty="0"/>
              <a:t>Authentication (Facebook, Google, Microsoft)</a:t>
            </a:r>
          </a:p>
          <a:p>
            <a:pPr lvl="1"/>
            <a:r>
              <a:rPr lang="en-US" sz="2000" dirty="0"/>
              <a:t>Payment Portals (Stripe, Square, </a:t>
            </a:r>
            <a:r>
              <a:rPr lang="en-US" sz="2000" dirty="0" err="1"/>
              <a:t>Paypal</a:t>
            </a:r>
            <a:r>
              <a:rPr lang="en-US" sz="20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83764-FF4C-49D7-B267-3D2EF084E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" t="4667" r="53421" b="6884"/>
          <a:stretch/>
        </p:blipFill>
        <p:spPr>
          <a:xfrm>
            <a:off x="6412676" y="844952"/>
            <a:ext cx="4336046" cy="5168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F3D3B8A-959A-4B6F-9C21-9C1E5C080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7" y="160136"/>
            <a:ext cx="2848435" cy="5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8AD6-62CB-4EE0-B04C-7C7374A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Consent Based Phishing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0-138A-4FAD-9848-1CC1032D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Clicking “Accept” allows this application to perform all actions</a:t>
            </a:r>
          </a:p>
          <a:p>
            <a:r>
              <a:rPr lang="en-US" sz="2000" dirty="0"/>
              <a:t>Permissions should be delegated on a principle of least privileged.</a:t>
            </a:r>
          </a:p>
          <a:p>
            <a:r>
              <a:rPr lang="en-US" sz="2000" dirty="0"/>
              <a:t>What could result from accepting this malicious application? </a:t>
            </a:r>
          </a:p>
          <a:p>
            <a:r>
              <a:rPr lang="en-US" sz="2000" dirty="0"/>
              <a:t>https://t.co/AvYxbfrjRN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3C86-F1C5-4711-AC22-543D5126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43" y="577038"/>
            <a:ext cx="3495554" cy="5660815"/>
          </a:xfrm>
          <a:prstGeom prst="rect">
            <a:avLst/>
          </a:prstGeom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EF4841-C09E-4994-A4A7-9843387834CD}"/>
              </a:ext>
            </a:extLst>
          </p:cNvPr>
          <p:cNvSpPr txBox="1">
            <a:spLocks/>
          </p:cNvSpPr>
          <p:nvPr/>
        </p:nvSpPr>
        <p:spPr>
          <a:xfrm>
            <a:off x="648930" y="5807320"/>
            <a:ext cx="3505494" cy="60331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0" i="0" dirty="0">
                <a:solidFill>
                  <a:srgbClr val="FFFFFF"/>
                </a:solidFill>
                <a:effectLst/>
              </a:rPr>
              <a:t>Agnieszka Girling, A. G. (2020, July 8). </a:t>
            </a:r>
            <a:r>
              <a:rPr lang="en-US" sz="800" b="0" i="1" dirty="0">
                <a:solidFill>
                  <a:srgbClr val="FFFFFF"/>
                </a:solidFill>
                <a:effectLst/>
              </a:rPr>
              <a:t>Protecting your remote workforce from application-based attacks like consent phishing</a:t>
            </a:r>
            <a:r>
              <a:rPr lang="en-US" sz="800" b="0" i="0" dirty="0">
                <a:solidFill>
                  <a:srgbClr val="FFFFFF"/>
                </a:solidFill>
                <a:effectLst/>
              </a:rPr>
              <a:t>. Microsoft. https://www.microsoft.com/security/blog/2020/07/08/protecting-remote-workforce-application-attacks-consent-phishing/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FAAF56C0-6CC5-4C91-B68D-5B26EAF0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13" y="106081"/>
            <a:ext cx="1714115" cy="3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4B3462AD0E4AAA3710BAAC84527B" ma:contentTypeVersion="12" ma:contentTypeDescription="Create a new document." ma:contentTypeScope="" ma:versionID="e1ac6ea5a98da827253b4cf29d7baa45">
  <xsd:schema xmlns:xsd="http://www.w3.org/2001/XMLSchema" xmlns:xs="http://www.w3.org/2001/XMLSchema" xmlns:p="http://schemas.microsoft.com/office/2006/metadata/properties" xmlns:ns3="0ab57d8d-f8ed-4e60-ae62-6267c30f1d41" xmlns:ns4="98b7d7d4-5ab4-4580-81cc-984a3071500c" targetNamespace="http://schemas.microsoft.com/office/2006/metadata/properties" ma:root="true" ma:fieldsID="a7ba28d21429b0c6970aabd654fcdddb" ns3:_="" ns4:_="">
    <xsd:import namespace="0ab57d8d-f8ed-4e60-ae62-6267c30f1d41"/>
    <xsd:import namespace="98b7d7d4-5ab4-4580-81cc-984a307150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57d8d-f8ed-4e60-ae62-6267c30f1d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7d7d4-5ab4-4580-81cc-984a30715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D470B-09B5-4444-93BB-F396432FAAF6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98b7d7d4-5ab4-4580-81cc-984a3071500c"/>
    <ds:schemaRef ds:uri="0ab57d8d-f8ed-4e60-ae62-6267c30f1d4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C8628A-2238-4E17-B95E-925B23E77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57d8d-f8ed-4e60-ae62-6267c30f1d41"/>
    <ds:schemaRef ds:uri="98b7d7d4-5ab4-4580-81cc-984a307150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1915B5-EEC9-4D69-BB8E-ABFD400F37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4078</TotalTime>
  <Words>1784</Words>
  <Application>Microsoft Office PowerPoint</Application>
  <PresentationFormat>Widescreen</PresentationFormat>
  <Paragraphs>236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Advanced Phishing Threats (APT) –  Exploiting Modern Features</vt:lpstr>
      <vt:lpstr>PowerPoint Presentation</vt:lpstr>
      <vt:lpstr>What is Phishing? </vt:lpstr>
      <vt:lpstr>Terms</vt:lpstr>
      <vt:lpstr>Identifiers of Phishing</vt:lpstr>
      <vt:lpstr>Where we are?</vt:lpstr>
      <vt:lpstr>Domain Sprawl</vt:lpstr>
      <vt:lpstr>Third Party APIs</vt:lpstr>
      <vt:lpstr>Consent Based Phishing</vt:lpstr>
      <vt:lpstr>Typo Domain Squatting</vt:lpstr>
      <vt:lpstr>PowerPoint Presentation</vt:lpstr>
      <vt:lpstr>Internationalized Domain Names (IDNs)</vt:lpstr>
      <vt:lpstr>PowerPoint Presentation</vt:lpstr>
      <vt:lpstr>PowerPoint Presentation</vt:lpstr>
      <vt:lpstr>Achieving legitimacy through complexity.</vt:lpstr>
      <vt:lpstr>General Techniques</vt:lpstr>
      <vt:lpstr>Inheriting Trust</vt:lpstr>
      <vt:lpstr>Abusable Services that perform actions for us</vt:lpstr>
      <vt:lpstr>Trusted Services that perform actions for us</vt:lpstr>
      <vt:lpstr>Link Filtering</vt:lpstr>
      <vt:lpstr>Subdomain Impersonation</vt:lpstr>
      <vt:lpstr>Requirements of a Subdomain</vt:lpstr>
      <vt:lpstr>Valid Subdomains</vt:lpstr>
      <vt:lpstr>Valid Subdomains</vt:lpstr>
      <vt:lpstr>Valid Subdomains</vt:lpstr>
      <vt:lpstr>PowerPoint Presentation</vt:lpstr>
      <vt:lpstr>Impersonation via Subdomains</vt:lpstr>
      <vt:lpstr>Impersonation via Subdomains</vt:lpstr>
      <vt:lpstr>Impersonation via Subdomains</vt:lpstr>
      <vt:lpstr>Impersonation via Subdomains</vt:lpstr>
      <vt:lpstr>Left-To-Right Override and Right-To-Left Override</vt:lpstr>
      <vt:lpstr>LTRO and RTLO Encoding</vt:lpstr>
      <vt:lpstr>LTRO and RTLO Encoding</vt:lpstr>
      <vt:lpstr>PowerPoint Presentation</vt:lpstr>
      <vt:lpstr>PowerPoint Presentation</vt:lpstr>
      <vt:lpstr>PowerPoint Presentation</vt:lpstr>
      <vt:lpstr>PowerPoint Presentation</vt:lpstr>
      <vt:lpstr>What can we do?</vt:lpstr>
      <vt:lpstr>How to Protect Individuals</vt:lpstr>
      <vt:lpstr>How to Protect Individuals</vt:lpstr>
      <vt:lpstr>How to Protect your Organization</vt:lpstr>
      <vt:lpstr>ADDITIONAL RESOURCES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Payton Miller</dc:creator>
  <cp:lastModifiedBy>Payton Miller</cp:lastModifiedBy>
  <cp:revision>27</cp:revision>
  <dcterms:created xsi:type="dcterms:W3CDTF">2021-06-06T03:44:19Z</dcterms:created>
  <dcterms:modified xsi:type="dcterms:W3CDTF">2021-06-12T19:14:23Z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0x01010065DB4B3462AD0E4AAA3710BAAC84527B</vt:lpwstr>
  </property>
</Properties>
</file>