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aiyapriyanshu/Steganography-tool.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707332"/>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779797"/>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661779"/>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Priyanshu Naiya		</a:t>
            </a:r>
          </a:p>
          <a:p>
            <a:r>
              <a:rPr lang="en-US" sz="2000" b="1" dirty="0">
                <a:solidFill>
                  <a:schemeClr val="accent1">
                    <a:lumMod val="75000"/>
                  </a:schemeClr>
                </a:solidFill>
                <a:latin typeface="Arial"/>
                <a:cs typeface="Arial"/>
              </a:rPr>
              <a:t>College Name: MIT ADT University, Pune </a:t>
            </a:r>
          </a:p>
          <a:p>
            <a:r>
              <a:rPr lang="en-US" sz="2000" b="1" dirty="0">
                <a:solidFill>
                  <a:schemeClr val="accent1">
                    <a:lumMod val="75000"/>
                  </a:schemeClr>
                </a:solidFill>
                <a:latin typeface="Arial"/>
                <a:cs typeface="Arial"/>
              </a:rPr>
              <a:t>Department: TY CSE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484906"/>
            <a:ext cx="11029615" cy="4673324"/>
          </a:xfrm>
        </p:spPr>
        <p:txBody>
          <a:bodyPr>
            <a:normAutofit fontScale="92500" lnSpcReduction="20000"/>
          </a:bodyPr>
          <a:lstStyle/>
          <a:p>
            <a:r>
              <a:rPr lang="en-US" sz="1900" b="1" dirty="0">
                <a:latin typeface="Arial" panose="020B0604020202020204" pitchFamily="34" charset="0"/>
                <a:cs typeface="Arial" panose="020B0604020202020204" pitchFamily="34" charset="0"/>
              </a:rPr>
              <a:t>Advanced Encryption Techniques</a:t>
            </a:r>
            <a:endParaRPr lang="en-US" sz="19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Implement AES or RSA encryption to further secure hidden messages before embedding them in images.</a:t>
            </a:r>
          </a:p>
          <a:p>
            <a:r>
              <a:rPr lang="en-US" sz="1900" b="1" dirty="0">
                <a:latin typeface="Arial" panose="020B0604020202020204" pitchFamily="34" charset="0"/>
                <a:cs typeface="Arial" panose="020B0604020202020204" pitchFamily="34" charset="0"/>
              </a:rPr>
              <a:t>Support for Multiple File Types</a:t>
            </a:r>
            <a:endParaRPr lang="en-US" sz="19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Extend steganography beyond images to include </a:t>
            </a:r>
            <a:r>
              <a:rPr lang="en-US" b="1" dirty="0">
                <a:latin typeface="Arial" panose="020B0604020202020204" pitchFamily="34" charset="0"/>
                <a:cs typeface="Arial" panose="020B0604020202020204" pitchFamily="34" charset="0"/>
              </a:rPr>
              <a:t>audio and video files</a:t>
            </a:r>
            <a:r>
              <a:rPr lang="en-US" dirty="0">
                <a:latin typeface="Arial" panose="020B0604020202020204" pitchFamily="34" charset="0"/>
                <a:cs typeface="Arial" panose="020B0604020202020204" pitchFamily="34" charset="0"/>
              </a:rPr>
              <a:t> for enhanced versatility.</a:t>
            </a:r>
          </a:p>
          <a:p>
            <a:r>
              <a:rPr lang="en-US" sz="1900" b="1" dirty="0">
                <a:latin typeface="Arial" panose="020B0604020202020204" pitchFamily="34" charset="0"/>
                <a:cs typeface="Arial" panose="020B0604020202020204" pitchFamily="34" charset="0"/>
              </a:rPr>
              <a:t>AI-Based Steganography</a:t>
            </a:r>
            <a:endParaRPr lang="en-US" sz="19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Use machine learning to optimize data hiding, making detection even more difficult.</a:t>
            </a:r>
          </a:p>
          <a:p>
            <a:r>
              <a:rPr lang="en-US" sz="1900" b="1" dirty="0">
                <a:latin typeface="Arial" panose="020B0604020202020204" pitchFamily="34" charset="0"/>
                <a:cs typeface="Arial" panose="020B0604020202020204" pitchFamily="34" charset="0"/>
              </a:rPr>
              <a:t>Mobile App Integration</a:t>
            </a:r>
            <a:endParaRPr lang="en-US" sz="19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Develop a mobile application for </a:t>
            </a:r>
            <a:r>
              <a:rPr lang="en-US" b="1" dirty="0">
                <a:latin typeface="Arial" panose="020B0604020202020204" pitchFamily="34" charset="0"/>
                <a:cs typeface="Arial" panose="020B0604020202020204" pitchFamily="34" charset="0"/>
              </a:rPr>
              <a:t>on-the-go</a:t>
            </a:r>
            <a:r>
              <a:rPr lang="en-US" dirty="0">
                <a:latin typeface="Arial" panose="020B0604020202020204" pitchFamily="34" charset="0"/>
                <a:cs typeface="Arial" panose="020B0604020202020204" pitchFamily="34" charset="0"/>
              </a:rPr>
              <a:t> steganography, making it more accessible to users.</a:t>
            </a:r>
          </a:p>
          <a:p>
            <a:r>
              <a:rPr lang="en-US" sz="1900" b="1" dirty="0">
                <a:latin typeface="Arial" panose="020B0604020202020204" pitchFamily="34" charset="0"/>
                <a:cs typeface="Arial" panose="020B0604020202020204" pitchFamily="34" charset="0"/>
              </a:rPr>
              <a:t>Cloud Storage &amp; Secure Sharing</a:t>
            </a:r>
            <a:endParaRPr lang="en-US" sz="19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Enable users to store and share </a:t>
            </a:r>
            <a:r>
              <a:rPr lang="en-US" dirty="0" err="1">
                <a:latin typeface="Arial" panose="020B0604020202020204" pitchFamily="34" charset="0"/>
                <a:cs typeface="Arial" panose="020B0604020202020204" pitchFamily="34" charset="0"/>
              </a:rPr>
              <a:t>stego</a:t>
            </a:r>
            <a:r>
              <a:rPr lang="en-US" dirty="0">
                <a:latin typeface="Arial" panose="020B0604020202020204" pitchFamily="34" charset="0"/>
                <a:cs typeface="Arial" panose="020B0604020202020204" pitchFamily="34" charset="0"/>
              </a:rPr>
              <a:t>-images securely using </a:t>
            </a:r>
            <a:r>
              <a:rPr lang="en-US" b="1" dirty="0">
                <a:latin typeface="Arial" panose="020B0604020202020204" pitchFamily="34" charset="0"/>
                <a:cs typeface="Arial" panose="020B0604020202020204" pitchFamily="34" charset="0"/>
              </a:rPr>
              <a:t>cloud integration</a:t>
            </a:r>
            <a:r>
              <a:rPr lang="en-US" dirty="0">
                <a:latin typeface="Arial" panose="020B0604020202020204" pitchFamily="34" charset="0"/>
                <a:cs typeface="Arial" panose="020B0604020202020204" pitchFamily="34" charset="0"/>
              </a:rPr>
              <a:t>.</a:t>
            </a:r>
          </a:p>
          <a:p>
            <a:r>
              <a:rPr lang="en-US" sz="1900" b="1" dirty="0">
                <a:latin typeface="Arial" panose="020B0604020202020204" pitchFamily="34" charset="0"/>
                <a:cs typeface="Arial" panose="020B0604020202020204" pitchFamily="34" charset="0"/>
              </a:rPr>
              <a:t>Multi-Layered Steganography</a:t>
            </a:r>
            <a:endParaRPr lang="en-US" sz="19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Implement techniques that allow multiple messages to be hidden in a single image using </a:t>
            </a:r>
            <a:r>
              <a:rPr lang="en-US" b="1" dirty="0">
                <a:latin typeface="Arial" panose="020B0604020202020204" pitchFamily="34" charset="0"/>
                <a:cs typeface="Arial" panose="020B0604020202020204" pitchFamily="34" charset="0"/>
              </a:rPr>
              <a:t>different encoding methods</a:t>
            </a:r>
            <a:r>
              <a:rPr lang="en-US" dirty="0">
                <a:latin typeface="Arial" panose="020B0604020202020204" pitchFamily="34" charset="0"/>
                <a:cs typeface="Arial" panose="020B0604020202020204" pitchFamily="34" charset="0"/>
              </a:rPr>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851400" y="3097609"/>
            <a:ext cx="2489199" cy="662781"/>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a:latin typeface="Arial" panose="020B0604020202020204" pitchFamily="34" charset="0"/>
                <a:cs typeface="Arial" panose="020B0604020202020204" pitchFamily="34" charset="0"/>
              </a:rPr>
              <a:t>In today’s digital age, ensuring the confidentiality of sensitive information is crucial. Traditional encryption methods are effective but can draw attention. This project provides a </a:t>
            </a:r>
            <a:r>
              <a:rPr lang="en-US" sz="2400" b="1" dirty="0">
                <a:latin typeface="Arial" panose="020B0604020202020204" pitchFamily="34" charset="0"/>
                <a:cs typeface="Arial" panose="020B0604020202020204" pitchFamily="34" charset="0"/>
              </a:rPr>
              <a:t>secure image steganography</a:t>
            </a:r>
            <a:r>
              <a:rPr lang="en-US" sz="2400" dirty="0">
                <a:latin typeface="Arial" panose="020B0604020202020204" pitchFamily="34" charset="0"/>
                <a:cs typeface="Arial" panose="020B0604020202020204" pitchFamily="34" charset="0"/>
              </a:rPr>
              <a:t> solution to hide secret messages within images, offering an extra layer of privacy while maintaining the original image appearance. It enables covert communication without raising suspicion, making it ideal for secure data sharing across untrusted channels.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0AEF6AA2-2754-3CE5-8903-FFD053B22EC3}"/>
              </a:ext>
            </a:extLst>
          </p:cNvPr>
          <p:cNvSpPr>
            <a:spLocks noChangeArrowheads="1"/>
          </p:cNvSpPr>
          <p:nvPr/>
        </p:nvSpPr>
        <p:spPr bwMode="auto">
          <a:xfrm>
            <a:off x="581192" y="1463418"/>
            <a:ext cx="11184088"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Frontend: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HTML, CSS: </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Customizes the cyberpunk-themed UI with neon-yellow highlights, futuristic fonts, and interactive styling.</a:t>
            </a:r>
          </a:p>
          <a:p>
            <a:pPr lvl="1" eaLnBrk="0" fontAlgn="base" hangingPunct="0">
              <a:spcBef>
                <a:spcPct val="0"/>
              </a:spcBef>
              <a:spcAft>
                <a:spcPct val="0"/>
              </a:spcAft>
              <a:buFontTx/>
              <a:buChar char="•"/>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Backend: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Python: </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Core programming language used to develop the steganography portal and handle image encryption and decryption processes.</a:t>
            </a:r>
          </a:p>
          <a:p>
            <a:pPr lvl="1" eaLnBrk="0" fontAlgn="base" hangingPunct="0">
              <a:spcBef>
                <a:spcPct val="0"/>
              </a:spcBef>
              <a:spcAft>
                <a:spcPct val="0"/>
              </a:spcAft>
              <a:buFontTx/>
              <a:buChar char="•"/>
            </a:pPr>
            <a:r>
              <a:rPr lang="en-US" altLang="en-US" sz="1700" b="1" dirty="0">
                <a:latin typeface="Arial" panose="020B0604020202020204" pitchFamily="34" charset="0"/>
                <a:cs typeface="Arial" panose="020B0604020202020204" pitchFamily="34" charset="0"/>
              </a:rPr>
              <a:t>OpenCV/NumPy: </a:t>
            </a:r>
            <a:r>
              <a:rPr lang="en-US" altLang="en-US" sz="1700" dirty="0">
                <a:latin typeface="Arial" panose="020B0604020202020204" pitchFamily="34" charset="0"/>
                <a:cs typeface="Arial" panose="020B0604020202020204" pitchFamily="34" charset="0"/>
              </a:rPr>
              <a:t>Handles images processing and image array manipulation for encoding and decoding.</a:t>
            </a:r>
            <a:endParaRPr kumimoji="0" lang="en-US" altLang="en-US" sz="17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Hosting &amp; Storage: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700" b="1" i="0" u="none" strike="noStrike" cap="none" normalizeH="0" baseline="0" dirty="0">
                <a:ln>
                  <a:noFill/>
                </a:ln>
                <a:solidFill>
                  <a:schemeClr val="tx1"/>
                </a:solidFill>
                <a:effectLst/>
                <a:latin typeface="Arial" panose="020B0604020202020204" pitchFamily="34" charset="0"/>
              </a:rPr>
              <a:t>Streamlit Cloud:</a:t>
            </a:r>
            <a:r>
              <a:rPr kumimoji="0" lang="en-US" altLang="en-US" sz="1700" b="0" i="0" u="none" strike="noStrike" cap="none" normalizeH="0" baseline="0" dirty="0">
                <a:ln>
                  <a:noFill/>
                </a:ln>
                <a:solidFill>
                  <a:schemeClr val="tx1"/>
                </a:solidFill>
                <a:effectLst/>
                <a:latin typeface="Arial" panose="020B0604020202020204" pitchFamily="34" charset="0"/>
              </a:rPr>
              <a:t> Deployed using Streamlit Community Cloud for easy public access and scalability.</a:t>
            </a:r>
          </a:p>
          <a:p>
            <a:pPr lvl="1" eaLnBrk="0" fontAlgn="base" hangingPunct="0">
              <a:spcBef>
                <a:spcPct val="0"/>
              </a:spcBef>
              <a:spcAft>
                <a:spcPct val="0"/>
              </a:spcAft>
              <a:buFontTx/>
              <a:buChar char="•"/>
            </a:pPr>
            <a:r>
              <a:rPr kumimoji="0" lang="en-US" altLang="en-US" sz="1700" b="1" i="0" u="none" strike="noStrike" cap="none" normalizeH="0" baseline="0" dirty="0">
                <a:ln>
                  <a:noFill/>
                </a:ln>
                <a:solidFill>
                  <a:schemeClr val="tx1"/>
                </a:solidFill>
                <a:effectLst/>
                <a:latin typeface="Arial" panose="020B0604020202020204" pitchFamily="34" charset="0"/>
              </a:rPr>
              <a:t>In-Memory (</a:t>
            </a:r>
            <a:r>
              <a:rPr kumimoji="0" lang="en-US" altLang="en-US" sz="1700" b="1" i="0" u="none" strike="noStrike" cap="none" normalizeH="0" baseline="0" dirty="0" err="1">
                <a:ln>
                  <a:noFill/>
                </a:ln>
                <a:solidFill>
                  <a:schemeClr val="tx1"/>
                </a:solidFill>
                <a:effectLst/>
                <a:latin typeface="Arial" panose="020B0604020202020204" pitchFamily="34" charset="0"/>
              </a:rPr>
              <a:t>Tempfile</a:t>
            </a:r>
            <a:r>
              <a:rPr kumimoji="0" lang="en-US" altLang="en-US" sz="1700" b="1" i="0" u="none" strike="noStrike" cap="none" normalizeH="0" baseline="0" dirty="0">
                <a:ln>
                  <a:noFill/>
                </a:ln>
                <a:solidFill>
                  <a:schemeClr val="tx1"/>
                </a:solidFill>
                <a:effectLst/>
                <a:latin typeface="Arial" panose="020B0604020202020204" pitchFamily="34" charset="0"/>
              </a:rPr>
              <a:t>):</a:t>
            </a:r>
            <a:r>
              <a:rPr kumimoji="0" lang="en-US" altLang="en-US" sz="1700" b="0" i="0" u="none" strike="noStrike" cap="none" normalizeH="0" baseline="0" dirty="0">
                <a:ln>
                  <a:noFill/>
                </a:ln>
                <a:solidFill>
                  <a:schemeClr val="tx1"/>
                </a:solidFill>
                <a:effectLst/>
                <a:latin typeface="Arial" panose="020B0604020202020204" pitchFamily="34" charset="0"/>
              </a:rPr>
              <a:t> Stores uploaded and processed images temporarily without permanent storage.</a:t>
            </a:r>
          </a:p>
          <a:p>
            <a:pPr lvl="1" eaLnBrk="0" fontAlgn="base" hangingPunct="0">
              <a:spcBef>
                <a:spcPct val="0"/>
              </a:spcBef>
              <a:spcAft>
                <a:spcPct val="0"/>
              </a:spcAft>
              <a:buFontTx/>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Platforms: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Web-based (Accessible via browser)</a:t>
            </a:r>
          </a:p>
          <a:p>
            <a:pPr lvl="1" eaLnBrk="0" fontAlgn="base" hangingPunct="0">
              <a:spcBef>
                <a:spcPct val="0"/>
              </a:spcBef>
              <a:spcAft>
                <a:spcPct val="0"/>
              </a:spcAft>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Works on Desktop &amp; Mobile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2946"/>
            <a:ext cx="11029615" cy="4673324"/>
          </a:xfrm>
        </p:spPr>
        <p:txBody>
          <a:bodyPr>
            <a:normAutofit fontScale="92500" lnSpcReduction="20000"/>
          </a:bodyPr>
          <a:lstStyle/>
          <a:p>
            <a:r>
              <a:rPr lang="en-US" sz="2400" b="1" dirty="0">
                <a:solidFill>
                  <a:schemeClr val="tx1"/>
                </a:solidFill>
                <a:latin typeface="Arial" panose="020B0604020202020204" pitchFamily="34" charset="0"/>
                <a:cs typeface="Arial" panose="020B0604020202020204" pitchFamily="34" charset="0"/>
              </a:rPr>
              <a:t>Secure Image Steganography</a:t>
            </a:r>
          </a:p>
          <a:p>
            <a:pPr marL="0" indent="0">
              <a:buNone/>
            </a:pPr>
            <a:r>
              <a:rPr lang="en-US" sz="2000" dirty="0">
                <a:solidFill>
                  <a:schemeClr val="tx1"/>
                </a:solidFill>
                <a:latin typeface="Arial" panose="020B0604020202020204" pitchFamily="34" charset="0"/>
                <a:cs typeface="Arial" panose="020B0604020202020204" pitchFamily="34" charset="0"/>
              </a:rPr>
              <a:t>Conceals sensitive messages within images while preserving their original appearance, ensuring discreet communication.</a:t>
            </a:r>
          </a:p>
          <a:p>
            <a:r>
              <a:rPr lang="en-US" sz="2400" b="1" dirty="0">
                <a:solidFill>
                  <a:schemeClr val="tx1"/>
                </a:solidFill>
                <a:latin typeface="Arial" panose="020B0604020202020204" pitchFamily="34" charset="0"/>
                <a:cs typeface="Arial" panose="020B0604020202020204" pitchFamily="34" charset="0"/>
              </a:rPr>
              <a:t>Password-Protected Access</a:t>
            </a:r>
          </a:p>
          <a:p>
            <a:pPr marL="0" indent="0">
              <a:buNone/>
            </a:pPr>
            <a:r>
              <a:rPr lang="en-US" sz="2000" dirty="0">
                <a:solidFill>
                  <a:schemeClr val="tx1"/>
                </a:solidFill>
                <a:latin typeface="Arial" panose="020B0604020202020204" pitchFamily="34" charset="0"/>
                <a:cs typeface="Arial" panose="020B0604020202020204" pitchFamily="34" charset="0"/>
              </a:rPr>
              <a:t>Enhances security by requiring a password for both embedding and retrieving hidden messages.</a:t>
            </a:r>
          </a:p>
          <a:p>
            <a:r>
              <a:rPr lang="en-US" sz="2400" b="1" dirty="0">
                <a:solidFill>
                  <a:schemeClr val="tx1"/>
                </a:solidFill>
                <a:latin typeface="Arial" panose="020B0604020202020204" pitchFamily="34" charset="0"/>
                <a:cs typeface="Arial" panose="020B0604020202020204" pitchFamily="34" charset="0"/>
              </a:rPr>
              <a:t>Efficient and Fast Processing</a:t>
            </a:r>
          </a:p>
          <a:p>
            <a:pPr marL="0" indent="0">
              <a:buNone/>
            </a:pPr>
            <a:r>
              <a:rPr lang="en-US" sz="2000" dirty="0">
                <a:solidFill>
                  <a:schemeClr val="tx1"/>
                </a:solidFill>
                <a:latin typeface="Arial" panose="020B0604020202020204" pitchFamily="34" charset="0"/>
                <a:cs typeface="Arial" panose="020B0604020202020204" pitchFamily="34" charset="0"/>
              </a:rPr>
              <a:t>Provides real-time encryption, decryption, and image previews with minimal processing time.</a:t>
            </a:r>
          </a:p>
          <a:p>
            <a:r>
              <a:rPr lang="en-US" sz="2400" b="1" dirty="0">
                <a:solidFill>
                  <a:schemeClr val="tx1"/>
                </a:solidFill>
                <a:latin typeface="Arial" panose="020B0604020202020204" pitchFamily="34" charset="0"/>
                <a:cs typeface="Arial" panose="020B0604020202020204" pitchFamily="34" charset="0"/>
              </a:rPr>
              <a:t>User-Friendly Interface</a:t>
            </a:r>
            <a:endParaRPr lang="en-US" sz="2400" dirty="0">
              <a:solidFill>
                <a:schemeClr val="tx1"/>
              </a:solidFill>
              <a:latin typeface="Arial" panose="020B0604020202020204" pitchFamily="34" charset="0"/>
              <a:cs typeface="Arial" panose="020B0604020202020204" pitchFamily="34" charset="0"/>
            </a:endParaRPr>
          </a:p>
          <a:p>
            <a:pPr marL="0" indent="0">
              <a:buNone/>
            </a:pPr>
            <a:r>
              <a:rPr lang="en-US" sz="2000" dirty="0">
                <a:solidFill>
                  <a:schemeClr val="tx1"/>
                </a:solidFill>
                <a:latin typeface="Arial" panose="020B0604020202020204" pitchFamily="34" charset="0"/>
                <a:cs typeface="Arial" panose="020B0604020202020204" pitchFamily="34" charset="0"/>
              </a:rPr>
              <a:t>Offers an intuitive, cyberpunk-themed interface for seamless message encryption and decryption.</a:t>
            </a:r>
          </a:p>
          <a:p>
            <a:r>
              <a:rPr lang="en-US" sz="2400" b="1" dirty="0">
                <a:solidFill>
                  <a:schemeClr val="tx1"/>
                </a:solidFill>
                <a:latin typeface="Arial" panose="020B0604020202020204" pitchFamily="34" charset="0"/>
                <a:cs typeface="Arial" panose="020B0604020202020204" pitchFamily="34" charset="0"/>
              </a:rPr>
              <a:t>Global Accessibility</a:t>
            </a:r>
            <a:endParaRPr lang="en-US" sz="2400" dirty="0">
              <a:solidFill>
                <a:schemeClr val="tx1"/>
              </a:solidFill>
              <a:latin typeface="Arial" panose="020B0604020202020204" pitchFamily="34" charset="0"/>
              <a:cs typeface="Arial" panose="020B0604020202020204" pitchFamily="34" charset="0"/>
            </a:endParaRPr>
          </a:p>
          <a:p>
            <a:pPr marL="0" indent="0">
              <a:buNone/>
            </a:pPr>
            <a:r>
              <a:rPr lang="en-US" sz="2000" dirty="0">
                <a:solidFill>
                  <a:schemeClr val="tx1"/>
                </a:solidFill>
                <a:latin typeface="Arial" panose="020B0604020202020204" pitchFamily="34" charset="0"/>
                <a:cs typeface="Arial" panose="020B0604020202020204" pitchFamily="34" charset="0"/>
              </a:rPr>
              <a:t>Deployed on Streamlit Community Cloud, enabling secure access and sharing from any device, anywhere.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82520"/>
            <a:ext cx="11029615" cy="4673324"/>
          </a:xfrm>
        </p:spPr>
        <p:txBody>
          <a:bodyPr/>
          <a:lstStyle/>
          <a:p>
            <a:r>
              <a:rPr lang="en-US" sz="2000" b="1" dirty="0">
                <a:solidFill>
                  <a:schemeClr val="tx1"/>
                </a:solidFill>
                <a:latin typeface="Arial" panose="020B0604020202020204" pitchFamily="34" charset="0"/>
                <a:cs typeface="Arial" panose="020B0604020202020204" pitchFamily="34" charset="0"/>
              </a:rPr>
              <a:t>Cybersecurity Enthusiasts:</a:t>
            </a: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	Individuals interested in data privacy and secure communication.</a:t>
            </a:r>
          </a:p>
          <a:p>
            <a:r>
              <a:rPr lang="en-US" sz="2000" b="1" dirty="0">
                <a:solidFill>
                  <a:schemeClr val="tx1"/>
                </a:solidFill>
                <a:latin typeface="Arial" panose="020B0604020202020204" pitchFamily="34" charset="0"/>
                <a:cs typeface="Arial" panose="020B0604020202020204" pitchFamily="34" charset="0"/>
              </a:rPr>
              <a:t>Journalists &amp; Whistleblowers:</a:t>
            </a: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	Professionals who need to share sensitive information discreetly.</a:t>
            </a:r>
          </a:p>
          <a:p>
            <a:r>
              <a:rPr lang="en-US" sz="2000" b="1" dirty="0">
                <a:solidFill>
                  <a:schemeClr val="tx1"/>
                </a:solidFill>
                <a:latin typeface="Arial" panose="020B0604020202020204" pitchFamily="34" charset="0"/>
                <a:cs typeface="Arial" panose="020B0604020202020204" pitchFamily="34" charset="0"/>
              </a:rPr>
              <a:t>Researchers &amp; Academics:</a:t>
            </a: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	Those studying steganography, cryptography, or secure data transmission.</a:t>
            </a:r>
          </a:p>
          <a:p>
            <a:r>
              <a:rPr lang="en-US" sz="2000" b="1" dirty="0">
                <a:solidFill>
                  <a:schemeClr val="tx1"/>
                </a:solidFill>
                <a:latin typeface="Arial" panose="020B0604020202020204" pitchFamily="34" charset="0"/>
                <a:cs typeface="Arial" panose="020B0604020202020204" pitchFamily="34" charset="0"/>
              </a:rPr>
              <a:t>Law Enforcement &amp; Intelligence Agencies:</a:t>
            </a: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	Organizations that use steganography for secure messaging and investigations.</a:t>
            </a:r>
          </a:p>
          <a:p>
            <a:r>
              <a:rPr lang="en-US" sz="2000" b="1" dirty="0">
                <a:solidFill>
                  <a:schemeClr val="tx1"/>
                </a:solidFill>
                <a:latin typeface="Arial" panose="020B0604020202020204" pitchFamily="34" charset="0"/>
                <a:cs typeface="Arial" panose="020B0604020202020204" pitchFamily="34" charset="0"/>
              </a:rPr>
              <a:t>General Users &amp; Privacy-Conscious Individuals:</a:t>
            </a: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	Anyone looking to hide personal data or confidential messages within images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C6B8BA5-AB31-7AEB-206D-5738609EB080}"/>
              </a:ext>
            </a:extLst>
          </p:cNvPr>
          <p:cNvPicPr>
            <a:picLocks noGrp="1" noChangeAspect="1"/>
          </p:cNvPicPr>
          <p:nvPr>
            <p:ph idx="1"/>
          </p:nvPr>
        </p:nvPicPr>
        <p:blipFill>
          <a:blip r:embed="rId2"/>
          <a:stretch>
            <a:fillRect/>
          </a:stretch>
        </p:blipFill>
        <p:spPr>
          <a:xfrm>
            <a:off x="6366391" y="3925880"/>
            <a:ext cx="3848834" cy="2838605"/>
          </a:xfrm>
        </p:spPr>
      </p:pic>
      <p:pic>
        <p:nvPicPr>
          <p:cNvPr id="7" name="Picture 6">
            <a:extLst>
              <a:ext uri="{FF2B5EF4-FFF2-40B4-BE49-F238E27FC236}">
                <a16:creationId xmlns:a16="http://schemas.microsoft.com/office/drawing/2014/main" id="{2B4A7391-200B-1BE0-ABB8-516898A2A03A}"/>
              </a:ext>
            </a:extLst>
          </p:cNvPr>
          <p:cNvPicPr>
            <a:picLocks noChangeAspect="1"/>
          </p:cNvPicPr>
          <p:nvPr/>
        </p:nvPicPr>
        <p:blipFill>
          <a:blip r:embed="rId3"/>
          <a:srcRect l="3114" r="7032"/>
          <a:stretch/>
        </p:blipFill>
        <p:spPr>
          <a:xfrm>
            <a:off x="6364585" y="850430"/>
            <a:ext cx="3850640" cy="2955480"/>
          </a:xfrm>
          <a:prstGeom prst="rect">
            <a:avLst/>
          </a:prstGeom>
        </p:spPr>
      </p:pic>
      <p:pic>
        <p:nvPicPr>
          <p:cNvPr id="9" name="Picture 8">
            <a:extLst>
              <a:ext uri="{FF2B5EF4-FFF2-40B4-BE49-F238E27FC236}">
                <a16:creationId xmlns:a16="http://schemas.microsoft.com/office/drawing/2014/main" id="{6970EF6C-B4B5-FB2C-1766-23ED1751A3EC}"/>
              </a:ext>
            </a:extLst>
          </p:cNvPr>
          <p:cNvPicPr>
            <a:picLocks noChangeAspect="1"/>
          </p:cNvPicPr>
          <p:nvPr/>
        </p:nvPicPr>
        <p:blipFill>
          <a:blip r:embed="rId4"/>
          <a:srcRect l="4479" t="12142" r="5856"/>
          <a:stretch/>
        </p:blipFill>
        <p:spPr>
          <a:xfrm>
            <a:off x="2187615" y="850430"/>
            <a:ext cx="3639802" cy="2955480"/>
          </a:xfrm>
          <a:prstGeom prst="rect">
            <a:avLst/>
          </a:prstGeom>
        </p:spPr>
      </p:pic>
      <p:pic>
        <p:nvPicPr>
          <p:cNvPr id="11" name="Picture 10">
            <a:extLst>
              <a:ext uri="{FF2B5EF4-FFF2-40B4-BE49-F238E27FC236}">
                <a16:creationId xmlns:a16="http://schemas.microsoft.com/office/drawing/2014/main" id="{1122D7A5-4DA0-B7F1-8CD0-5A89DA0CFC98}"/>
              </a:ext>
            </a:extLst>
          </p:cNvPr>
          <p:cNvPicPr>
            <a:picLocks noChangeAspect="1"/>
          </p:cNvPicPr>
          <p:nvPr/>
        </p:nvPicPr>
        <p:blipFill>
          <a:blip r:embed="rId5"/>
          <a:stretch>
            <a:fillRect/>
          </a:stretch>
        </p:blipFill>
        <p:spPr>
          <a:xfrm>
            <a:off x="2187615" y="3925880"/>
            <a:ext cx="3639802" cy="2838605"/>
          </a:xfrm>
          <a:prstGeom prst="rect">
            <a:avLst/>
          </a:prstGeom>
        </p:spPr>
      </p:pic>
      <p:sp>
        <p:nvSpPr>
          <p:cNvPr id="14" name="TextBox 13">
            <a:extLst>
              <a:ext uri="{FF2B5EF4-FFF2-40B4-BE49-F238E27FC236}">
                <a16:creationId xmlns:a16="http://schemas.microsoft.com/office/drawing/2014/main" id="{0EC7F35B-8629-F259-A68B-33950B0ECBAA}"/>
              </a:ext>
            </a:extLst>
          </p:cNvPr>
          <p:cNvSpPr txBox="1"/>
          <p:nvPr/>
        </p:nvSpPr>
        <p:spPr>
          <a:xfrm>
            <a:off x="1763918" y="1167756"/>
            <a:ext cx="423697"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1.</a:t>
            </a:r>
            <a:endParaRPr lang="en-IN" dirty="0"/>
          </a:p>
        </p:txBody>
      </p:sp>
      <p:sp>
        <p:nvSpPr>
          <p:cNvPr id="15" name="TextBox 14">
            <a:extLst>
              <a:ext uri="{FF2B5EF4-FFF2-40B4-BE49-F238E27FC236}">
                <a16:creationId xmlns:a16="http://schemas.microsoft.com/office/drawing/2014/main" id="{EEED778B-DEEC-4BD3-CCDC-277CC73CE649}"/>
              </a:ext>
            </a:extLst>
          </p:cNvPr>
          <p:cNvSpPr txBox="1"/>
          <p:nvPr/>
        </p:nvSpPr>
        <p:spPr>
          <a:xfrm>
            <a:off x="6039264" y="3998928"/>
            <a:ext cx="423697"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3.</a:t>
            </a:r>
            <a:endParaRPr lang="en-IN" dirty="0"/>
          </a:p>
        </p:txBody>
      </p:sp>
      <p:sp>
        <p:nvSpPr>
          <p:cNvPr id="16" name="TextBox 15">
            <a:extLst>
              <a:ext uri="{FF2B5EF4-FFF2-40B4-BE49-F238E27FC236}">
                <a16:creationId xmlns:a16="http://schemas.microsoft.com/office/drawing/2014/main" id="{D2907AB6-57A4-0529-9340-308EFCA5F94E}"/>
              </a:ext>
            </a:extLst>
          </p:cNvPr>
          <p:cNvSpPr txBox="1"/>
          <p:nvPr/>
        </p:nvSpPr>
        <p:spPr>
          <a:xfrm>
            <a:off x="6039265" y="1163436"/>
            <a:ext cx="423697"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2.</a:t>
            </a:r>
            <a:endParaRPr lang="en-IN" dirty="0"/>
          </a:p>
        </p:txBody>
      </p:sp>
      <p:sp>
        <p:nvSpPr>
          <p:cNvPr id="17" name="TextBox 16">
            <a:extLst>
              <a:ext uri="{FF2B5EF4-FFF2-40B4-BE49-F238E27FC236}">
                <a16:creationId xmlns:a16="http://schemas.microsoft.com/office/drawing/2014/main" id="{48AA66E3-23B1-4C01-64A6-AE1B0B0D10EB}"/>
              </a:ext>
            </a:extLst>
          </p:cNvPr>
          <p:cNvSpPr txBox="1"/>
          <p:nvPr/>
        </p:nvSpPr>
        <p:spPr>
          <a:xfrm>
            <a:off x="1706280" y="3998928"/>
            <a:ext cx="423697"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4.</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400" dirty="0"/>
              <a:t>The </a:t>
            </a:r>
            <a:r>
              <a:rPr lang="en-US" sz="2400" b="1" dirty="0"/>
              <a:t>Secure Image Steganography Portal</a:t>
            </a:r>
            <a:r>
              <a:rPr lang="en-US" sz="2400" dirty="0"/>
              <a:t> offers a reliable and user-friendly solution for hiding and extracting sensitive information within images. By combining advanced image processing with password protection, the application ensures </a:t>
            </a:r>
            <a:r>
              <a:rPr lang="en-US" sz="2400" b="1" dirty="0"/>
              <a:t>confidential and secure communication</a:t>
            </a:r>
            <a:r>
              <a:rPr lang="en-US" sz="2400" dirty="0"/>
              <a:t>. Its intuitive interface and efficient performance make it accessible to both technical and non-technical users.</a:t>
            </a:r>
          </a:p>
          <a:p>
            <a:r>
              <a:rPr lang="en-US" sz="2400" dirty="0"/>
              <a:t>The platform can be easily adapted for </a:t>
            </a:r>
            <a:r>
              <a:rPr lang="en-US" sz="2400" b="1" dirty="0"/>
              <a:t>various security applications</a:t>
            </a:r>
            <a:r>
              <a:rPr lang="en-US" sz="2400" dirty="0"/>
              <a:t>, including private messaging, data protection, and secure information sharing. This project demonstrates the </a:t>
            </a:r>
            <a:r>
              <a:rPr lang="en-US" sz="2400" b="1" dirty="0"/>
              <a:t>practical application of steganography</a:t>
            </a:r>
            <a:r>
              <a:rPr lang="en-US" sz="2400" dirty="0"/>
              <a:t> in modern digital communication while maintaining a balance between </a:t>
            </a:r>
            <a:r>
              <a:rPr lang="en-US" sz="2400" b="1" dirty="0"/>
              <a:t>usability and security</a:t>
            </a:r>
            <a:r>
              <a:rPr lang="en-US" sz="2400" dirty="0"/>
              <a: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https://github.com/naiyapriyanshu/Steganography-tool.git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633</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Priyanshu Naiya</cp:lastModifiedBy>
  <cp:revision>28</cp:revision>
  <dcterms:created xsi:type="dcterms:W3CDTF">2021-05-26T16:50:10Z</dcterms:created>
  <dcterms:modified xsi:type="dcterms:W3CDTF">2025-02-23T07:40:17Z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