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6"/>
  </p:notesMasterIdLst>
  <p:handoutMasterIdLst>
    <p:handoutMasterId r:id="rId17"/>
  </p:handoutMasterIdLst>
  <p:sldIdLst>
    <p:sldId id="256" r:id="rId5"/>
    <p:sldId id="277" r:id="rId6"/>
    <p:sldId id="261" r:id="rId7"/>
    <p:sldId id="262" r:id="rId8"/>
    <p:sldId id="289" r:id="rId9"/>
    <p:sldId id="264" r:id="rId10"/>
    <p:sldId id="258" r:id="rId11"/>
    <p:sldId id="278" r:id="rId12"/>
    <p:sldId id="266" r:id="rId13"/>
    <p:sldId id="292"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6AA43D-E00D-4BED-82EA-CF8D9341CA9D}" v="999" dt="2023-10-27T23:50:27.521"/>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43" y="-499"/>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77813b55c22a3ee/Core%20Leader%20slide%20calcs%20tes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77813b55c22a3ee/Core%20Leader%20slide%20calcs%20tes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877813b55c22a3ee/Core%20Leader%20slide%20calcs%20tes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877813b55c22a3ee/Core%20Leader%20slide%20calcs%20tes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877813b55c22a3ee/Core%20Leader%20slide%20calcs%20t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877813b55c22a3ee/Core%20Leader%20slide%20calcs%20test.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Headcount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2023</c:v>
          </c:tx>
          <c:spPr>
            <a:ln w="28575" cap="rnd">
              <a:solidFill>
                <a:schemeClr val="accent1"/>
              </a:solidFill>
              <a:round/>
            </a:ln>
            <a:effectLst/>
          </c:spPr>
          <c:marker>
            <c:symbol val="none"/>
          </c:marker>
          <c:cat>
            <c:strRef>
              <c:f>'[Core Leader slide calcs test.xlsx]headcount'!$A$2:$A$13</c:f>
              <c:strCache>
                <c:ptCount val="12"/>
                <c:pt idx="0">
                  <c:v>Jan</c:v>
                </c:pt>
                <c:pt idx="1">
                  <c:v>Feb</c:v>
                </c:pt>
                <c:pt idx="2">
                  <c:v>Mar</c:v>
                </c:pt>
                <c:pt idx="3">
                  <c:v>Apr</c:v>
                </c:pt>
                <c:pt idx="4">
                  <c:v>May</c:v>
                </c:pt>
                <c:pt idx="5">
                  <c:v>June</c:v>
                </c:pt>
                <c:pt idx="6">
                  <c:v>July</c:v>
                </c:pt>
                <c:pt idx="7">
                  <c:v>August</c:v>
                </c:pt>
                <c:pt idx="8">
                  <c:v>Sept</c:v>
                </c:pt>
                <c:pt idx="9">
                  <c:v>Oct</c:v>
                </c:pt>
                <c:pt idx="10">
                  <c:v>Nov</c:v>
                </c:pt>
                <c:pt idx="11">
                  <c:v>Dec</c:v>
                </c:pt>
              </c:strCache>
            </c:strRef>
          </c:cat>
          <c:val>
            <c:numRef>
              <c:f>'[Core Leader slide calcs test.xlsx]headcount'!$B$2:$B$13</c:f>
              <c:numCache>
                <c:formatCode>General</c:formatCode>
                <c:ptCount val="12"/>
                <c:pt idx="0">
                  <c:v>80</c:v>
                </c:pt>
                <c:pt idx="1">
                  <c:v>80</c:v>
                </c:pt>
                <c:pt idx="2">
                  <c:v>84</c:v>
                </c:pt>
                <c:pt idx="3">
                  <c:v>86</c:v>
                </c:pt>
                <c:pt idx="4">
                  <c:v>94</c:v>
                </c:pt>
                <c:pt idx="5">
                  <c:v>102</c:v>
                </c:pt>
                <c:pt idx="6">
                  <c:v>123</c:v>
                </c:pt>
                <c:pt idx="7">
                  <c:v>133</c:v>
                </c:pt>
                <c:pt idx="8">
                  <c:v>145</c:v>
                </c:pt>
                <c:pt idx="9">
                  <c:v>139</c:v>
                </c:pt>
              </c:numCache>
            </c:numRef>
          </c:val>
          <c:smooth val="0"/>
          <c:extLst>
            <c:ext xmlns:c16="http://schemas.microsoft.com/office/drawing/2014/chart" uri="{C3380CC4-5D6E-409C-BE32-E72D297353CC}">
              <c16:uniqueId val="{00000000-8EBF-4239-90D2-6D23A9FD34C2}"/>
            </c:ext>
          </c:extLst>
        </c:ser>
        <c:ser>
          <c:idx val="1"/>
          <c:order val="1"/>
          <c:tx>
            <c:v>2022</c:v>
          </c:tx>
          <c:spPr>
            <a:ln w="28575" cap="rnd">
              <a:solidFill>
                <a:schemeClr val="accent2"/>
              </a:solidFill>
              <a:round/>
            </a:ln>
            <a:effectLst/>
          </c:spPr>
          <c:marker>
            <c:symbol val="none"/>
          </c:marker>
          <c:cat>
            <c:strRef>
              <c:f>'[Core Leader slide calcs test.xlsx]headcount'!$A$2:$A$13</c:f>
              <c:strCache>
                <c:ptCount val="12"/>
                <c:pt idx="0">
                  <c:v>Jan</c:v>
                </c:pt>
                <c:pt idx="1">
                  <c:v>Feb</c:v>
                </c:pt>
                <c:pt idx="2">
                  <c:v>Mar</c:v>
                </c:pt>
                <c:pt idx="3">
                  <c:v>Apr</c:v>
                </c:pt>
                <c:pt idx="4">
                  <c:v>May</c:v>
                </c:pt>
                <c:pt idx="5">
                  <c:v>June</c:v>
                </c:pt>
                <c:pt idx="6">
                  <c:v>July</c:v>
                </c:pt>
                <c:pt idx="7">
                  <c:v>August</c:v>
                </c:pt>
                <c:pt idx="8">
                  <c:v>Sept</c:v>
                </c:pt>
                <c:pt idx="9">
                  <c:v>Oct</c:v>
                </c:pt>
                <c:pt idx="10">
                  <c:v>Nov</c:v>
                </c:pt>
                <c:pt idx="11">
                  <c:v>Dec</c:v>
                </c:pt>
              </c:strCache>
            </c:strRef>
          </c:cat>
          <c:val>
            <c:numRef>
              <c:f>'[Core Leader slide calcs test.xlsx]headcount'!$C$2:$C$13</c:f>
              <c:numCache>
                <c:formatCode>_(* #,##0.00_);_(* \(#,##0.00\);_(* "-"??_);_(@_)</c:formatCode>
                <c:ptCount val="12"/>
                <c:pt idx="0">
                  <c:v>55</c:v>
                </c:pt>
                <c:pt idx="1">
                  <c:v>53</c:v>
                </c:pt>
                <c:pt idx="2">
                  <c:v>52</c:v>
                </c:pt>
                <c:pt idx="3">
                  <c:v>81</c:v>
                </c:pt>
                <c:pt idx="4">
                  <c:v>82</c:v>
                </c:pt>
                <c:pt idx="5">
                  <c:v>73</c:v>
                </c:pt>
                <c:pt idx="6">
                  <c:v>72</c:v>
                </c:pt>
                <c:pt idx="7">
                  <c:v>69</c:v>
                </c:pt>
                <c:pt idx="8">
                  <c:v>100</c:v>
                </c:pt>
                <c:pt idx="9">
                  <c:v>84</c:v>
                </c:pt>
                <c:pt idx="10">
                  <c:v>81</c:v>
                </c:pt>
                <c:pt idx="11">
                  <c:v>76</c:v>
                </c:pt>
              </c:numCache>
            </c:numRef>
          </c:val>
          <c:smooth val="0"/>
          <c:extLst>
            <c:ext xmlns:c16="http://schemas.microsoft.com/office/drawing/2014/chart" uri="{C3380CC4-5D6E-409C-BE32-E72D297353CC}">
              <c16:uniqueId val="{00000001-8EBF-4239-90D2-6D23A9FD34C2}"/>
            </c:ext>
          </c:extLst>
        </c:ser>
        <c:ser>
          <c:idx val="2"/>
          <c:order val="2"/>
          <c:tx>
            <c:v>2021</c:v>
          </c:tx>
          <c:spPr>
            <a:ln w="28575" cap="rnd">
              <a:solidFill>
                <a:schemeClr val="accent3"/>
              </a:solidFill>
              <a:round/>
            </a:ln>
            <a:effectLst/>
          </c:spPr>
          <c:marker>
            <c:symbol val="none"/>
          </c:marker>
          <c:cat>
            <c:strRef>
              <c:f>'[Core Leader slide calcs test.xlsx]headcount'!$A$2:$A$13</c:f>
              <c:strCache>
                <c:ptCount val="12"/>
                <c:pt idx="0">
                  <c:v>Jan</c:v>
                </c:pt>
                <c:pt idx="1">
                  <c:v>Feb</c:v>
                </c:pt>
                <c:pt idx="2">
                  <c:v>Mar</c:v>
                </c:pt>
                <c:pt idx="3">
                  <c:v>Apr</c:v>
                </c:pt>
                <c:pt idx="4">
                  <c:v>May</c:v>
                </c:pt>
                <c:pt idx="5">
                  <c:v>June</c:v>
                </c:pt>
                <c:pt idx="6">
                  <c:v>July</c:v>
                </c:pt>
                <c:pt idx="7">
                  <c:v>August</c:v>
                </c:pt>
                <c:pt idx="8">
                  <c:v>Sept</c:v>
                </c:pt>
                <c:pt idx="9">
                  <c:v>Oct</c:v>
                </c:pt>
                <c:pt idx="10">
                  <c:v>Nov</c:v>
                </c:pt>
                <c:pt idx="11">
                  <c:v>Dec</c:v>
                </c:pt>
              </c:strCache>
            </c:strRef>
          </c:cat>
          <c:val>
            <c:numRef>
              <c:f>'[Core Leader slide calcs test.xlsx]headcount'!$D$2:$D$13</c:f>
              <c:numCache>
                <c:formatCode>_(* #,##0.00_);_(* \(#,##0.00\);_(* "-"??_);_(@_)</c:formatCode>
                <c:ptCount val="12"/>
                <c:pt idx="0">
                  <c:v>43</c:v>
                </c:pt>
                <c:pt idx="1">
                  <c:v>48</c:v>
                </c:pt>
                <c:pt idx="2">
                  <c:v>52</c:v>
                </c:pt>
                <c:pt idx="3">
                  <c:v>57</c:v>
                </c:pt>
                <c:pt idx="4">
                  <c:v>67</c:v>
                </c:pt>
                <c:pt idx="5">
                  <c:v>49</c:v>
                </c:pt>
                <c:pt idx="6">
                  <c:v>65</c:v>
                </c:pt>
                <c:pt idx="7">
                  <c:v>57</c:v>
                </c:pt>
                <c:pt idx="8">
                  <c:v>60</c:v>
                </c:pt>
                <c:pt idx="9">
                  <c:v>65</c:v>
                </c:pt>
                <c:pt idx="10">
                  <c:v>66</c:v>
                </c:pt>
                <c:pt idx="11">
                  <c:v>57</c:v>
                </c:pt>
              </c:numCache>
            </c:numRef>
          </c:val>
          <c:smooth val="0"/>
          <c:extLst>
            <c:ext xmlns:c16="http://schemas.microsoft.com/office/drawing/2014/chart" uri="{C3380CC4-5D6E-409C-BE32-E72D297353CC}">
              <c16:uniqueId val="{00000002-8EBF-4239-90D2-6D23A9FD34C2}"/>
            </c:ext>
          </c:extLst>
        </c:ser>
        <c:ser>
          <c:idx val="3"/>
          <c:order val="3"/>
          <c:tx>
            <c:v>2020</c:v>
          </c:tx>
          <c:spPr>
            <a:ln w="28575" cap="rnd">
              <a:solidFill>
                <a:schemeClr val="accent4"/>
              </a:solidFill>
              <a:round/>
            </a:ln>
            <a:effectLst/>
          </c:spPr>
          <c:marker>
            <c:symbol val="none"/>
          </c:marker>
          <c:cat>
            <c:strRef>
              <c:f>'[Core Leader slide calcs test.xlsx]headcount'!$A$2:$A$13</c:f>
              <c:strCache>
                <c:ptCount val="12"/>
                <c:pt idx="0">
                  <c:v>Jan</c:v>
                </c:pt>
                <c:pt idx="1">
                  <c:v>Feb</c:v>
                </c:pt>
                <c:pt idx="2">
                  <c:v>Mar</c:v>
                </c:pt>
                <c:pt idx="3">
                  <c:v>Apr</c:v>
                </c:pt>
                <c:pt idx="4">
                  <c:v>May</c:v>
                </c:pt>
                <c:pt idx="5">
                  <c:v>June</c:v>
                </c:pt>
                <c:pt idx="6">
                  <c:v>July</c:v>
                </c:pt>
                <c:pt idx="7">
                  <c:v>August</c:v>
                </c:pt>
                <c:pt idx="8">
                  <c:v>Sept</c:v>
                </c:pt>
                <c:pt idx="9">
                  <c:v>Oct</c:v>
                </c:pt>
                <c:pt idx="10">
                  <c:v>Nov</c:v>
                </c:pt>
                <c:pt idx="11">
                  <c:v>Dec</c:v>
                </c:pt>
              </c:strCache>
            </c:strRef>
          </c:cat>
          <c:val>
            <c:numRef>
              <c:f>'[Core Leader slide calcs test.xlsx]headcount'!$E$2:$E$13</c:f>
              <c:numCache>
                <c:formatCode>_(* #,##0.00_);_(* \(#,##0.00\);_(* "-"??_);_(@_)</c:formatCode>
                <c:ptCount val="12"/>
                <c:pt idx="0">
                  <c:v>17</c:v>
                </c:pt>
                <c:pt idx="1">
                  <c:v>15</c:v>
                </c:pt>
                <c:pt idx="2">
                  <c:v>12</c:v>
                </c:pt>
                <c:pt idx="3">
                  <c:v>13</c:v>
                </c:pt>
                <c:pt idx="4">
                  <c:v>15</c:v>
                </c:pt>
                <c:pt idx="5">
                  <c:v>15</c:v>
                </c:pt>
                <c:pt idx="6">
                  <c:v>12</c:v>
                </c:pt>
                <c:pt idx="7">
                  <c:v>11</c:v>
                </c:pt>
                <c:pt idx="8">
                  <c:v>41</c:v>
                </c:pt>
                <c:pt idx="9">
                  <c:v>43</c:v>
                </c:pt>
                <c:pt idx="10">
                  <c:v>44</c:v>
                </c:pt>
                <c:pt idx="11">
                  <c:v>48</c:v>
                </c:pt>
              </c:numCache>
            </c:numRef>
          </c:val>
          <c:smooth val="0"/>
          <c:extLst>
            <c:ext xmlns:c16="http://schemas.microsoft.com/office/drawing/2014/chart" uri="{C3380CC4-5D6E-409C-BE32-E72D297353CC}">
              <c16:uniqueId val="{00000003-8EBF-4239-90D2-6D23A9FD34C2}"/>
            </c:ext>
          </c:extLst>
        </c:ser>
        <c:ser>
          <c:idx val="4"/>
          <c:order val="4"/>
          <c:tx>
            <c:v>2019</c:v>
          </c:tx>
          <c:spPr>
            <a:ln w="28575" cap="rnd">
              <a:solidFill>
                <a:schemeClr val="accent5"/>
              </a:solidFill>
              <a:round/>
            </a:ln>
            <a:effectLst/>
          </c:spPr>
          <c:marker>
            <c:symbol val="none"/>
          </c:marker>
          <c:cat>
            <c:strRef>
              <c:f>'[Core Leader slide calcs test.xlsx]headcount'!$A$2:$A$13</c:f>
              <c:strCache>
                <c:ptCount val="12"/>
                <c:pt idx="0">
                  <c:v>Jan</c:v>
                </c:pt>
                <c:pt idx="1">
                  <c:v>Feb</c:v>
                </c:pt>
                <c:pt idx="2">
                  <c:v>Mar</c:v>
                </c:pt>
                <c:pt idx="3">
                  <c:v>Apr</c:v>
                </c:pt>
                <c:pt idx="4">
                  <c:v>May</c:v>
                </c:pt>
                <c:pt idx="5">
                  <c:v>June</c:v>
                </c:pt>
                <c:pt idx="6">
                  <c:v>July</c:v>
                </c:pt>
                <c:pt idx="7">
                  <c:v>August</c:v>
                </c:pt>
                <c:pt idx="8">
                  <c:v>Sept</c:v>
                </c:pt>
                <c:pt idx="9">
                  <c:v>Oct</c:v>
                </c:pt>
                <c:pt idx="10">
                  <c:v>Nov</c:v>
                </c:pt>
                <c:pt idx="11">
                  <c:v>Dec</c:v>
                </c:pt>
              </c:strCache>
            </c:strRef>
          </c:cat>
          <c:val>
            <c:numRef>
              <c:f>'[Core Leader slide calcs test.xlsx]headcount'!$F$2:$F$13</c:f>
              <c:numCache>
                <c:formatCode>_(* #,##0.00_);_(* \(#,##0.00\);_(* "-"??_);_(@_)</c:formatCode>
                <c:ptCount val="12"/>
                <c:pt idx="0">
                  <c:v>0</c:v>
                </c:pt>
                <c:pt idx="1">
                  <c:v>0</c:v>
                </c:pt>
                <c:pt idx="2">
                  <c:v>0</c:v>
                </c:pt>
                <c:pt idx="3">
                  <c:v>0</c:v>
                </c:pt>
                <c:pt idx="4">
                  <c:v>4</c:v>
                </c:pt>
                <c:pt idx="5">
                  <c:v>4</c:v>
                </c:pt>
                <c:pt idx="6">
                  <c:v>19</c:v>
                </c:pt>
                <c:pt idx="7">
                  <c:v>26</c:v>
                </c:pt>
                <c:pt idx="8">
                  <c:v>27</c:v>
                </c:pt>
                <c:pt idx="9">
                  <c:v>27</c:v>
                </c:pt>
                <c:pt idx="10">
                  <c:v>28</c:v>
                </c:pt>
                <c:pt idx="11">
                  <c:v>26</c:v>
                </c:pt>
              </c:numCache>
            </c:numRef>
          </c:val>
          <c:smooth val="0"/>
          <c:extLst>
            <c:ext xmlns:c16="http://schemas.microsoft.com/office/drawing/2014/chart" uri="{C3380CC4-5D6E-409C-BE32-E72D297353CC}">
              <c16:uniqueId val="{00000004-8EBF-4239-90D2-6D23A9FD34C2}"/>
            </c:ext>
          </c:extLst>
        </c:ser>
        <c:dLbls>
          <c:showLegendKey val="0"/>
          <c:showVal val="0"/>
          <c:showCatName val="0"/>
          <c:showSerName val="0"/>
          <c:showPercent val="0"/>
          <c:showBubbleSize val="0"/>
        </c:dLbls>
        <c:smooth val="0"/>
        <c:axId val="98157063"/>
        <c:axId val="98159623"/>
      </c:lineChart>
      <c:catAx>
        <c:axId val="98157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159623"/>
        <c:crosses val="autoZero"/>
        <c:auto val="1"/>
        <c:lblAlgn val="ctr"/>
        <c:lblOffset val="100"/>
        <c:noMultiLvlLbl val="0"/>
      </c:catAx>
      <c:valAx>
        <c:axId val="98159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157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Headcount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spPr>
            <a:solidFill>
              <a:schemeClr val="accent2"/>
            </a:solidFill>
            <a:ln>
              <a:noFill/>
            </a:ln>
            <a:effectLst/>
          </c:spPr>
          <c:invertIfNegative val="0"/>
          <c:cat>
            <c:numRef>
              <c:f>'[Core Leader slide calcs test.xlsx]avg head by year'!$A$5:$A$9</c:f>
              <c:numCache>
                <c:formatCode>General</c:formatCode>
                <c:ptCount val="5"/>
                <c:pt idx="0">
                  <c:v>2019</c:v>
                </c:pt>
                <c:pt idx="1">
                  <c:v>2020</c:v>
                </c:pt>
                <c:pt idx="2">
                  <c:v>2021</c:v>
                </c:pt>
                <c:pt idx="3">
                  <c:v>2022</c:v>
                </c:pt>
                <c:pt idx="4">
                  <c:v>2023</c:v>
                </c:pt>
              </c:numCache>
            </c:numRef>
          </c:cat>
          <c:val>
            <c:numRef>
              <c:f>'[Core Leader slide calcs test.xlsx]avg head by year'!$B$5:$B$9</c:f>
              <c:numCache>
                <c:formatCode>General</c:formatCode>
                <c:ptCount val="5"/>
                <c:pt idx="0">
                  <c:v>13</c:v>
                </c:pt>
                <c:pt idx="1">
                  <c:v>24</c:v>
                </c:pt>
                <c:pt idx="2">
                  <c:v>57</c:v>
                </c:pt>
                <c:pt idx="3">
                  <c:v>73</c:v>
                </c:pt>
                <c:pt idx="4">
                  <c:v>101</c:v>
                </c:pt>
              </c:numCache>
            </c:numRef>
          </c:val>
          <c:extLst>
            <c:ext xmlns:c16="http://schemas.microsoft.com/office/drawing/2014/chart" uri="{C3380CC4-5D6E-409C-BE32-E72D297353CC}">
              <c16:uniqueId val="{00000000-6225-498B-8A39-077785B12965}"/>
            </c:ext>
          </c:extLst>
        </c:ser>
        <c:dLbls>
          <c:showLegendKey val="0"/>
          <c:showVal val="0"/>
          <c:showCatName val="0"/>
          <c:showSerName val="0"/>
          <c:showPercent val="0"/>
          <c:showBubbleSize val="0"/>
        </c:dLbls>
        <c:gapWidth val="219"/>
        <c:overlap val="-27"/>
        <c:axId val="574323208"/>
        <c:axId val="574329352"/>
      </c:barChart>
      <c:catAx>
        <c:axId val="574323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329352"/>
        <c:crosses val="autoZero"/>
        <c:auto val="1"/>
        <c:lblAlgn val="ctr"/>
        <c:lblOffset val="100"/>
        <c:noMultiLvlLbl val="0"/>
      </c:catAx>
      <c:valAx>
        <c:axId val="574329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4323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Financials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'[Core Leader slide calcs test.xlsx]financials by year'!$B$1</c:f>
              <c:strCache>
                <c:ptCount val="1"/>
                <c:pt idx="0">
                  <c:v> Activations </c:v>
                </c:pt>
              </c:strCache>
            </c:strRef>
          </c:tx>
          <c:spPr>
            <a:solidFill>
              <a:schemeClr val="accent2"/>
            </a:solidFill>
            <a:ln>
              <a:noFill/>
            </a:ln>
            <a:effectLst/>
          </c:spPr>
          <c:invertIfNegative val="0"/>
          <c:cat>
            <c:numRef>
              <c:f>'[Core Leader slide calcs test.xlsx]financials by year'!$A$2:$A$6</c:f>
              <c:numCache>
                <c:formatCode>General</c:formatCode>
                <c:ptCount val="5"/>
                <c:pt idx="0">
                  <c:v>2019</c:v>
                </c:pt>
                <c:pt idx="1">
                  <c:v>2020</c:v>
                </c:pt>
                <c:pt idx="2">
                  <c:v>2021</c:v>
                </c:pt>
                <c:pt idx="3">
                  <c:v>2022</c:v>
                </c:pt>
                <c:pt idx="4">
                  <c:v>2023</c:v>
                </c:pt>
              </c:numCache>
            </c:numRef>
          </c:cat>
          <c:val>
            <c:numRef>
              <c:f>'[Core Leader slide calcs test.xlsx]financials by year'!$B$2:$B$6</c:f>
              <c:numCache>
                <c:formatCode>_("$"* #,##0.00_);_("$"* \(#,##0.00\);_("$"* "-"??_);_(@_)</c:formatCode>
                <c:ptCount val="5"/>
                <c:pt idx="0">
                  <c:v>6848417.3200000003</c:v>
                </c:pt>
                <c:pt idx="1">
                  <c:v>580916.85</c:v>
                </c:pt>
                <c:pt idx="2">
                  <c:v>14896359.119999999</c:v>
                </c:pt>
                <c:pt idx="3">
                  <c:v>10119565.810000001</c:v>
                </c:pt>
                <c:pt idx="4">
                  <c:v>9500000</c:v>
                </c:pt>
              </c:numCache>
            </c:numRef>
          </c:val>
          <c:extLst>
            <c:ext xmlns:c16="http://schemas.microsoft.com/office/drawing/2014/chart" uri="{C3380CC4-5D6E-409C-BE32-E72D297353CC}">
              <c16:uniqueId val="{00000000-3C34-4F1E-B3E5-1D3E59EB6E1E}"/>
            </c:ext>
          </c:extLst>
        </c:ser>
        <c:ser>
          <c:idx val="2"/>
          <c:order val="1"/>
          <c:tx>
            <c:strRef>
              <c:f>'[Core Leader slide calcs test.xlsx]financials by year'!$C$1</c:f>
              <c:strCache>
                <c:ptCount val="1"/>
                <c:pt idx="0">
                  <c:v> Staff Aug </c:v>
                </c:pt>
              </c:strCache>
            </c:strRef>
          </c:tx>
          <c:spPr>
            <a:solidFill>
              <a:schemeClr val="accent3"/>
            </a:solidFill>
            <a:ln>
              <a:noFill/>
            </a:ln>
            <a:effectLst/>
          </c:spPr>
          <c:invertIfNegative val="0"/>
          <c:cat>
            <c:numRef>
              <c:f>'[Core Leader slide calcs test.xlsx]financials by year'!$A$2:$A$6</c:f>
              <c:numCache>
                <c:formatCode>General</c:formatCode>
                <c:ptCount val="5"/>
                <c:pt idx="0">
                  <c:v>2019</c:v>
                </c:pt>
                <c:pt idx="1">
                  <c:v>2020</c:v>
                </c:pt>
                <c:pt idx="2">
                  <c:v>2021</c:v>
                </c:pt>
                <c:pt idx="3">
                  <c:v>2022</c:v>
                </c:pt>
                <c:pt idx="4">
                  <c:v>2023</c:v>
                </c:pt>
              </c:numCache>
            </c:numRef>
          </c:cat>
          <c:val>
            <c:numRef>
              <c:f>'[Core Leader slide calcs test.xlsx]financials by year'!$C$2:$C$6</c:f>
              <c:numCache>
                <c:formatCode>_("$"* #,##0.00_);_("$"* \(#,##0.00\);_("$"* "-"??_);_(@_)</c:formatCode>
                <c:ptCount val="5"/>
                <c:pt idx="0">
                  <c:v>3366356.08</c:v>
                </c:pt>
                <c:pt idx="1">
                  <c:v>6466375.8500000006</c:v>
                </c:pt>
                <c:pt idx="2">
                  <c:v>12435072.540000001</c:v>
                </c:pt>
                <c:pt idx="3">
                  <c:v>9700434.1399999987</c:v>
                </c:pt>
                <c:pt idx="4">
                  <c:v>17005000</c:v>
                </c:pt>
              </c:numCache>
            </c:numRef>
          </c:val>
          <c:extLst>
            <c:ext xmlns:c16="http://schemas.microsoft.com/office/drawing/2014/chart" uri="{C3380CC4-5D6E-409C-BE32-E72D297353CC}">
              <c16:uniqueId val="{00000001-3C34-4F1E-B3E5-1D3E59EB6E1E}"/>
            </c:ext>
          </c:extLst>
        </c:ser>
        <c:ser>
          <c:idx val="3"/>
          <c:order val="2"/>
          <c:tx>
            <c:v> Total </c:v>
          </c:tx>
          <c:spPr>
            <a:solidFill>
              <a:schemeClr val="accent4"/>
            </a:solidFill>
            <a:ln>
              <a:noFill/>
            </a:ln>
            <a:effectLst/>
          </c:spPr>
          <c:invertIfNegative val="0"/>
          <c:cat>
            <c:numRef>
              <c:f>'[Core Leader slide calcs test.xlsx]financials by year'!$A$2:$A$6</c:f>
              <c:numCache>
                <c:formatCode>General</c:formatCode>
                <c:ptCount val="5"/>
                <c:pt idx="0">
                  <c:v>2019</c:v>
                </c:pt>
                <c:pt idx="1">
                  <c:v>2020</c:v>
                </c:pt>
                <c:pt idx="2">
                  <c:v>2021</c:v>
                </c:pt>
                <c:pt idx="3">
                  <c:v>2022</c:v>
                </c:pt>
                <c:pt idx="4">
                  <c:v>2023</c:v>
                </c:pt>
              </c:numCache>
            </c:numRef>
          </c:cat>
          <c:val>
            <c:numRef>
              <c:f>'[Core Leader slide calcs test.xlsx]financials by year'!$D$2:$D$6</c:f>
              <c:numCache>
                <c:formatCode>_("$"* #,##0.00_);_("$"* \(#,##0.00\);_("$"* "-"??_);_(@_)</c:formatCode>
                <c:ptCount val="5"/>
                <c:pt idx="0">
                  <c:v>10214773.4</c:v>
                </c:pt>
                <c:pt idx="1">
                  <c:v>7047292.7000000002</c:v>
                </c:pt>
                <c:pt idx="2">
                  <c:v>27331431.66</c:v>
                </c:pt>
                <c:pt idx="3">
                  <c:v>19819999.949999999</c:v>
                </c:pt>
                <c:pt idx="4">
                  <c:v>26505000</c:v>
                </c:pt>
              </c:numCache>
            </c:numRef>
          </c:val>
          <c:extLst>
            <c:ext xmlns:c16="http://schemas.microsoft.com/office/drawing/2014/chart" uri="{C3380CC4-5D6E-409C-BE32-E72D297353CC}">
              <c16:uniqueId val="{00000002-3C34-4F1E-B3E5-1D3E59EB6E1E}"/>
            </c:ext>
          </c:extLst>
        </c:ser>
        <c:dLbls>
          <c:showLegendKey val="0"/>
          <c:showVal val="0"/>
          <c:showCatName val="0"/>
          <c:showSerName val="0"/>
          <c:showPercent val="0"/>
          <c:showBubbleSize val="0"/>
        </c:dLbls>
        <c:gapWidth val="219"/>
        <c:axId val="1684705288"/>
        <c:axId val="1684707848"/>
      </c:barChart>
      <c:catAx>
        <c:axId val="1684705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707848"/>
        <c:crosses val="autoZero"/>
        <c:auto val="1"/>
        <c:lblAlgn val="ctr"/>
        <c:lblOffset val="100"/>
        <c:noMultiLvlLbl val="0"/>
      </c:catAx>
      <c:valAx>
        <c:axId val="1684707848"/>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47052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Staff Augment Trend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Total Billed</c:v>
          </c:tx>
          <c:spPr>
            <a:solidFill>
              <a:schemeClr val="accent1"/>
            </a:solidFill>
            <a:ln>
              <a:noFill/>
            </a:ln>
            <a:effectLst/>
          </c:spPr>
          <c:invertIfNegative val="0"/>
          <c:cat>
            <c:strRef>
              <c:f>'[Core Leader slide calcs test.xlsx]staff aug trend'!$A$2:$A$13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'[Core Leader slide calcs test.xlsx]staff aug trend'!$B$2:$B$13</c:f>
              <c:numCache>
                <c:formatCode>_("$"* #,##0_);_("$"* \(#,##0\);_("$"* "-"??_);_(@_)</c:formatCode>
                <c:ptCount val="12"/>
                <c:pt idx="0">
                  <c:v>1278450.29</c:v>
                </c:pt>
                <c:pt idx="1">
                  <c:v>1337759.46</c:v>
                </c:pt>
                <c:pt idx="2">
                  <c:v>1643138.16</c:v>
                </c:pt>
                <c:pt idx="3">
                  <c:v>1490346.31</c:v>
                </c:pt>
                <c:pt idx="4">
                  <c:v>1670949</c:v>
                </c:pt>
                <c:pt idx="5">
                  <c:v>1569412</c:v>
                </c:pt>
                <c:pt idx="6">
                  <c:v>1791744</c:v>
                </c:pt>
                <c:pt idx="7">
                  <c:v>1991047</c:v>
                </c:pt>
                <c:pt idx="8">
                  <c:v>1765312</c:v>
                </c:pt>
                <c:pt idx="9">
                  <c:v>1435785</c:v>
                </c:pt>
              </c:numCache>
            </c:numRef>
          </c:val>
          <c:extLst>
            <c:ext xmlns:c16="http://schemas.microsoft.com/office/drawing/2014/chart" uri="{C3380CC4-5D6E-409C-BE32-E72D297353CC}">
              <c16:uniqueId val="{00000000-8313-4F99-8344-9DAC67283F87}"/>
            </c:ext>
          </c:extLst>
        </c:ser>
        <c:dLbls>
          <c:showLegendKey val="0"/>
          <c:showVal val="0"/>
          <c:showCatName val="0"/>
          <c:showSerName val="0"/>
          <c:showPercent val="0"/>
          <c:showBubbleSize val="0"/>
        </c:dLbls>
        <c:gapWidth val="219"/>
        <c:overlap val="-27"/>
        <c:axId val="88800776"/>
        <c:axId val="370084872"/>
      </c:barChart>
      <c:catAx>
        <c:axId val="888007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0084872"/>
        <c:crosses val="autoZero"/>
        <c:auto val="1"/>
        <c:lblAlgn val="ctr"/>
        <c:lblOffset val="100"/>
        <c:noMultiLvlLbl val="0"/>
      </c:catAx>
      <c:valAx>
        <c:axId val="370084872"/>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88007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Revenue by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numRef>
              <c:f>'[Core Leader slide calcs test.xlsx]rev by year'!$A$2:$A$6</c:f>
              <c:numCache>
                <c:formatCode>General</c:formatCode>
                <c:ptCount val="5"/>
                <c:pt idx="0">
                  <c:v>2019</c:v>
                </c:pt>
                <c:pt idx="1">
                  <c:v>2020</c:v>
                </c:pt>
                <c:pt idx="2">
                  <c:v>2021</c:v>
                </c:pt>
                <c:pt idx="3">
                  <c:v>2022</c:v>
                </c:pt>
                <c:pt idx="4">
                  <c:v>2023</c:v>
                </c:pt>
              </c:numCache>
            </c:numRef>
          </c:cat>
          <c:val>
            <c:numRef>
              <c:f>'[Core Leader slide calcs test.xlsx]rev by year'!$A$2:$A$6</c:f>
              <c:numCache>
                <c:formatCode>General</c:formatCode>
                <c:ptCount val="5"/>
                <c:pt idx="0">
                  <c:v>2019</c:v>
                </c:pt>
                <c:pt idx="1">
                  <c:v>2020</c:v>
                </c:pt>
                <c:pt idx="2">
                  <c:v>2021</c:v>
                </c:pt>
                <c:pt idx="3">
                  <c:v>2022</c:v>
                </c:pt>
                <c:pt idx="4">
                  <c:v>2023</c:v>
                </c:pt>
              </c:numCache>
            </c:numRef>
          </c:val>
          <c:extLst>
            <c:ext xmlns:c16="http://schemas.microsoft.com/office/drawing/2014/chart" uri="{C3380CC4-5D6E-409C-BE32-E72D297353CC}">
              <c16:uniqueId val="{00000000-92D4-4BAA-AE33-F12E29FC72A5}"/>
            </c:ext>
          </c:extLst>
        </c:ser>
        <c:ser>
          <c:idx val="1"/>
          <c:order val="1"/>
          <c:spPr>
            <a:solidFill>
              <a:schemeClr val="accent2"/>
            </a:solidFill>
            <a:ln>
              <a:noFill/>
            </a:ln>
            <a:effectLst/>
          </c:spPr>
          <c:invertIfNegative val="0"/>
          <c:cat>
            <c:numRef>
              <c:f>'[Core Leader slide calcs test.xlsx]rev by year'!$A$2:$A$6</c:f>
              <c:numCache>
                <c:formatCode>General</c:formatCode>
                <c:ptCount val="5"/>
                <c:pt idx="0">
                  <c:v>2019</c:v>
                </c:pt>
                <c:pt idx="1">
                  <c:v>2020</c:v>
                </c:pt>
                <c:pt idx="2">
                  <c:v>2021</c:v>
                </c:pt>
                <c:pt idx="3">
                  <c:v>2022</c:v>
                </c:pt>
                <c:pt idx="4">
                  <c:v>2023</c:v>
                </c:pt>
              </c:numCache>
            </c:numRef>
          </c:cat>
          <c:val>
            <c:numRef>
              <c:f>'[Core Leader slide calcs test.xlsx]rev by year'!$B$2:$B$6</c:f>
              <c:numCache>
                <c:formatCode>_("$"* #,##0.00_);_("$"* \(#,##0.00\);_("$"* "-"??_);_(@_)</c:formatCode>
                <c:ptCount val="5"/>
                <c:pt idx="0">
                  <c:v>10214773.4</c:v>
                </c:pt>
                <c:pt idx="1">
                  <c:v>7047292.7000000002</c:v>
                </c:pt>
                <c:pt idx="2">
                  <c:v>27331431.66</c:v>
                </c:pt>
                <c:pt idx="3">
                  <c:v>24899090.030000001</c:v>
                </c:pt>
                <c:pt idx="4">
                  <c:v>26500000</c:v>
                </c:pt>
              </c:numCache>
            </c:numRef>
          </c:val>
          <c:extLst>
            <c:ext xmlns:c16="http://schemas.microsoft.com/office/drawing/2014/chart" uri="{C3380CC4-5D6E-409C-BE32-E72D297353CC}">
              <c16:uniqueId val="{00000001-92D4-4BAA-AE33-F12E29FC72A5}"/>
            </c:ext>
          </c:extLst>
        </c:ser>
        <c:dLbls>
          <c:showLegendKey val="0"/>
          <c:showVal val="0"/>
          <c:showCatName val="0"/>
          <c:showSerName val="0"/>
          <c:showPercent val="0"/>
          <c:showBubbleSize val="0"/>
        </c:dLbls>
        <c:gapWidth val="182"/>
        <c:axId val="1738811400"/>
        <c:axId val="1738813448"/>
      </c:barChart>
      <c:catAx>
        <c:axId val="17388114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813448"/>
        <c:crosses val="autoZero"/>
        <c:auto val="1"/>
        <c:lblAlgn val="ctr"/>
        <c:lblOffset val="100"/>
        <c:noMultiLvlLbl val="0"/>
      </c:catAx>
      <c:valAx>
        <c:axId val="1738813448"/>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00_);_(&quot;$&quot;* \(#,##0.0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8114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Customers By Year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spPr>
            <a:solidFill>
              <a:schemeClr val="accent2"/>
            </a:solidFill>
            <a:ln>
              <a:noFill/>
            </a:ln>
            <a:effectLst/>
          </c:spPr>
          <c:invertIfNegative val="0"/>
          <c:cat>
            <c:numRef>
              <c:f>'[Core Leader slide calcs test.xlsx]cust by year'!$A$2:$A$6</c:f>
              <c:numCache>
                <c:formatCode>General</c:formatCode>
                <c:ptCount val="5"/>
                <c:pt idx="0">
                  <c:v>2019</c:v>
                </c:pt>
                <c:pt idx="1">
                  <c:v>2020</c:v>
                </c:pt>
                <c:pt idx="2">
                  <c:v>2021</c:v>
                </c:pt>
                <c:pt idx="3">
                  <c:v>2022</c:v>
                </c:pt>
                <c:pt idx="4">
                  <c:v>2023</c:v>
                </c:pt>
              </c:numCache>
            </c:numRef>
          </c:cat>
          <c:val>
            <c:numRef>
              <c:f>'[Core Leader slide calcs test.xlsx]cust by year'!$B$2:$B$6</c:f>
              <c:numCache>
                <c:formatCode>General</c:formatCode>
                <c:ptCount val="5"/>
                <c:pt idx="0">
                  <c:v>3</c:v>
                </c:pt>
                <c:pt idx="1">
                  <c:v>9</c:v>
                </c:pt>
                <c:pt idx="2">
                  <c:v>25</c:v>
                </c:pt>
                <c:pt idx="3">
                  <c:v>43</c:v>
                </c:pt>
                <c:pt idx="4">
                  <c:v>47</c:v>
                </c:pt>
              </c:numCache>
            </c:numRef>
          </c:val>
          <c:extLst>
            <c:ext xmlns:c16="http://schemas.microsoft.com/office/drawing/2014/chart" uri="{C3380CC4-5D6E-409C-BE32-E72D297353CC}">
              <c16:uniqueId val="{00000000-AE84-469E-8EB9-DB3CB01C826A}"/>
            </c:ext>
          </c:extLst>
        </c:ser>
        <c:dLbls>
          <c:showLegendKey val="0"/>
          <c:showVal val="0"/>
          <c:showCatName val="0"/>
          <c:showSerName val="0"/>
          <c:showPercent val="0"/>
          <c:showBubbleSize val="0"/>
        </c:dLbls>
        <c:gapWidth val="219"/>
        <c:overlap val="-27"/>
        <c:axId val="16110600"/>
        <c:axId val="16112648"/>
      </c:barChart>
      <c:catAx>
        <c:axId val="16110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2648"/>
        <c:crosses val="autoZero"/>
        <c:auto val="1"/>
        <c:lblAlgn val="ctr"/>
        <c:lblOffset val="100"/>
        <c:noMultiLvlLbl val="0"/>
      </c:catAx>
      <c:valAx>
        <c:axId val="16112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106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10/27/2023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Business financial data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dirty="0"/>
              <a:t>Nathan Jackson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a:t>Data highlights</a:t>
            </a:r>
            <a:endParaRPr lang="en-US" dirty="0"/>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sz="3200"/>
              <a:t>$41M</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sz="3200"/>
              <a:t>$95M</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sz="3200"/>
              <a:t>$15M</a:t>
            </a:r>
            <a:endParaRPr lang="en-US" sz="3200" dirty="0"/>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vert="horz" lIns="91440" tIns="45720" rIns="91440" bIns="45720" rtlCol="0" anchor="t">
            <a:noAutofit/>
          </a:bodyPr>
          <a:lstStyle/>
          <a:p>
            <a:r>
              <a:rPr lang="en-US" dirty="0"/>
              <a:t>Activations 2019-2023 </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vert="horz" lIns="91440" tIns="45720" rIns="91440" bIns="45720" rtlCol="0" anchor="t">
            <a:normAutofit/>
          </a:bodyPr>
          <a:lstStyle/>
          <a:p>
            <a:r>
              <a:rPr lang="en-US" dirty="0"/>
              <a:t>Revenue 2019-2023</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vert="horz" lIns="91440" tIns="45720" rIns="91440" bIns="45720" rtlCol="0" anchor="t">
            <a:noAutofit/>
          </a:bodyPr>
          <a:lstStyle/>
          <a:p>
            <a:r>
              <a:rPr lang="en-US" dirty="0"/>
              <a:t>Total Billed YTD</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vert="horz" lIns="91440" tIns="45720" rIns="91440" bIns="45720" rtlCol="0" anchor="t">
            <a:normAutofit lnSpcReduction="10000"/>
          </a:bodyPr>
          <a:lstStyle/>
          <a:p>
            <a:r>
              <a:rPr lang="en-US" dirty="0"/>
              <a:t>Nathan Jackson</a:t>
            </a:r>
          </a:p>
          <a:p>
            <a:r>
              <a:rPr lang="en-US" dirty="0"/>
              <a:t>214-802-9912</a:t>
            </a:r>
          </a:p>
          <a:p>
            <a:r>
              <a:rPr lang="en-US" dirty="0"/>
              <a:t>Nathanielalexander88@gmail.com</a:t>
            </a:r>
          </a:p>
          <a:p>
            <a:r>
              <a:rPr lang="en-US" dirty="0"/>
              <a:t>https://www.linkedin.com/in/nathan-jackson-b3118132/</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the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US" dirty="0"/>
              <a:t>At </a:t>
            </a:r>
            <a:r>
              <a:rPr lang="en-US" dirty="0" err="1"/>
              <a:t>Ellit</a:t>
            </a:r>
            <a:r>
              <a:rPr lang="en-US" dirty="0"/>
              <a:t> Groups, we have gone through major growth from 2019. By remaining true to our goals and mission, we have persevered through the pandemic.  Let me encourage you with strong data that points to a bright future along this new trajectory.</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a:t>The data </a:t>
            </a: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Headcount</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Financials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Trend</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revenue</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How we like to stay staffed and the member of our team</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How we pay our bills and a marker of success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How our industry is moving and a map to our future success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What we pull in before everything else is done. More revenue, more profit</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a:t>Data insight overview</a:t>
            </a:r>
            <a:endParaRPr lang="en-US" dirty="0"/>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a:t>Staffing</a:t>
            </a:r>
            <a:endParaRPr lang="en-US" dirty="0"/>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vert="horz" lIns="91440" tIns="45720" rIns="91440" bIns="45720" rtlCol="0" anchor="t">
            <a:normAutofit/>
          </a:bodyPr>
          <a:lstStyle/>
          <a:p>
            <a:r>
              <a:rPr lang="en-US" dirty="0"/>
              <a:t>From 2019 to 2023, we have kept an average of 106 employees on the team. We are proud of their hard work and wonderful expertise. We have grown, because the work has grown. </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r>
              <a:rPr lang="en-US"/>
              <a:t>Revenue</a:t>
            </a:r>
            <a:endParaRPr lang="en-US" dirty="0"/>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vert="horz" lIns="91440" tIns="45720" rIns="91440" bIns="45720" rtlCol="0" anchor="t">
            <a:normAutofit/>
          </a:bodyPr>
          <a:lstStyle/>
          <a:p>
            <a:r>
              <a:rPr lang="en-US" dirty="0"/>
              <a:t>We had an explosion in revenue growth in 2021. This was due to increased demand for our services and a strong advertising push. This trend continues through on to 2023 and beyond.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vert="horz" lIns="91440" tIns="45720" rIns="91440" bIns="45720" rtlCol="0" anchor="t">
            <a:normAutofit lnSpcReduction="10000"/>
          </a:bodyPr>
          <a:lstStyle/>
          <a:p>
            <a:r>
              <a:rPr lang="en-US"/>
              <a:t>Customers</a:t>
            </a:r>
            <a:endParaRPr lang="en-US" dirty="0"/>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vert="horz" lIns="91440" tIns="45720" rIns="91440" bIns="45720" rtlCol="0" anchor="t">
            <a:normAutofit/>
          </a:bodyPr>
          <a:lstStyle/>
          <a:p>
            <a:r>
              <a:rPr lang="en-US" dirty="0"/>
              <a:t>Exponential growth since 2020 in our customer base has happened due to expansion in key areas around the nation and new partnerships.</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vert="horz" lIns="91440" tIns="45720" rIns="91440" bIns="45720" rtlCol="0" anchor="t">
            <a:normAutofit lnSpcReduction="10000"/>
          </a:bodyPr>
          <a:lstStyle/>
          <a:p>
            <a:r>
              <a:rPr lang="en-US"/>
              <a:t>YTD Staff Aug Trend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vert="horz" lIns="91440" tIns="45720" rIns="91440" bIns="45720" rtlCol="0" anchor="t">
            <a:normAutofit/>
          </a:bodyPr>
          <a:lstStyle/>
          <a:p>
            <a:r>
              <a:rPr lang="en-US" dirty="0"/>
              <a:t>This year has been a solid year for total billed hours. We had our highest peak in August and we want to continue this throughout the year and finish strong!  </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a:t>Headcount OVERVIEW</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graphicFrame>
        <p:nvGraphicFramePr>
          <p:cNvPr id="34" name="Table 33">
            <a:extLst>
              <a:ext uri="{FF2B5EF4-FFF2-40B4-BE49-F238E27FC236}">
                <a16:creationId xmlns:a16="http://schemas.microsoft.com/office/drawing/2014/main" id="{583A4FE6-53F8-EB2F-FD9C-E6CC675D4C38}"/>
              </a:ext>
            </a:extLst>
          </p:cNvPr>
          <p:cNvGraphicFramePr>
            <a:graphicFrameLocks noGrp="1"/>
          </p:cNvGraphicFramePr>
          <p:nvPr>
            <p:extLst>
              <p:ext uri="{D42A27DB-BD31-4B8C-83A1-F6EECF244321}">
                <p14:modId xmlns:p14="http://schemas.microsoft.com/office/powerpoint/2010/main" val="103714309"/>
              </p:ext>
            </p:extLst>
          </p:nvPr>
        </p:nvGraphicFramePr>
        <p:xfrm>
          <a:off x="3663634" y="390801"/>
          <a:ext cx="4304205" cy="3846195"/>
        </p:xfrm>
        <a:graphic>
          <a:graphicData uri="http://schemas.openxmlformats.org/drawingml/2006/table">
            <a:tbl>
              <a:tblPr firstRow="1" bandRow="1">
                <a:tableStyleId>{7E9639D4-E3E2-4D34-9284-5A2195B3D0D7}</a:tableStyleId>
              </a:tblPr>
              <a:tblGrid>
                <a:gridCol w="684258">
                  <a:extLst>
                    <a:ext uri="{9D8B030D-6E8A-4147-A177-3AD203B41FA5}">
                      <a16:colId xmlns:a16="http://schemas.microsoft.com/office/drawing/2014/main" val="735673337"/>
                    </a:ext>
                  </a:extLst>
                </a:gridCol>
                <a:gridCol w="706331">
                  <a:extLst>
                    <a:ext uri="{9D8B030D-6E8A-4147-A177-3AD203B41FA5}">
                      <a16:colId xmlns:a16="http://schemas.microsoft.com/office/drawing/2014/main" val="1394233193"/>
                    </a:ext>
                  </a:extLst>
                </a:gridCol>
                <a:gridCol w="728404">
                  <a:extLst>
                    <a:ext uri="{9D8B030D-6E8A-4147-A177-3AD203B41FA5}">
                      <a16:colId xmlns:a16="http://schemas.microsoft.com/office/drawing/2014/main" val="1045538352"/>
                    </a:ext>
                  </a:extLst>
                </a:gridCol>
                <a:gridCol w="728404">
                  <a:extLst>
                    <a:ext uri="{9D8B030D-6E8A-4147-A177-3AD203B41FA5}">
                      <a16:colId xmlns:a16="http://schemas.microsoft.com/office/drawing/2014/main" val="1155904982"/>
                    </a:ext>
                  </a:extLst>
                </a:gridCol>
                <a:gridCol w="728404">
                  <a:extLst>
                    <a:ext uri="{9D8B030D-6E8A-4147-A177-3AD203B41FA5}">
                      <a16:colId xmlns:a16="http://schemas.microsoft.com/office/drawing/2014/main" val="4015178729"/>
                    </a:ext>
                  </a:extLst>
                </a:gridCol>
                <a:gridCol w="728404">
                  <a:extLst>
                    <a:ext uri="{9D8B030D-6E8A-4147-A177-3AD203B41FA5}">
                      <a16:colId xmlns:a16="http://schemas.microsoft.com/office/drawing/2014/main" val="1326773324"/>
                    </a:ext>
                  </a:extLst>
                </a:gridCol>
              </a:tblGrid>
              <a:tr h="306114">
                <a:tc>
                  <a:txBody>
                    <a:bodyPr/>
                    <a:lstStyle/>
                    <a:p>
                      <a:pPr fontAlgn="b"/>
                      <a:r>
                        <a:rPr lang="en-US" sz="1100" b="1" i="0" u="none" strike="noStrike">
                          <a:solidFill>
                            <a:srgbClr val="000000"/>
                          </a:solidFill>
                          <a:effectLst/>
                          <a:latin typeface="Calibri" panose="020F0502020204030204" pitchFamily="34" charset="0"/>
                        </a:rPr>
                        <a:t>Month</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2023</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2022</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2021</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2020</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2019</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545943720"/>
                  </a:ext>
                </a:extLst>
              </a:tr>
              <a:tr h="174922">
                <a:tc>
                  <a:txBody>
                    <a:bodyPr/>
                    <a:lstStyle/>
                    <a:p>
                      <a:pPr fontAlgn="b"/>
                      <a:r>
                        <a:rPr lang="en-US" sz="1100" b="0" i="0" u="none" strike="noStrike">
                          <a:solidFill>
                            <a:srgbClr val="000000"/>
                          </a:solidFill>
                          <a:effectLst/>
                          <a:latin typeface="Calibri" panose="020F0502020204030204" pitchFamily="34" charset="0"/>
                        </a:rPr>
                        <a:t>Jan</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anchor="b">
                    <a:lnL>
                      <a:noFill/>
                    </a:lnL>
                    <a:lnR>
                      <a:noFill/>
                    </a:lnR>
                    <a:lnT>
                      <a:noFill/>
                    </a:lnT>
                    <a:lnB>
                      <a:noFill/>
                    </a:lnB>
                  </a:tcPr>
                </a:tc>
                <a:extLst>
                  <a:ext uri="{0D108BD9-81ED-4DB2-BD59-A6C34878D82A}">
                    <a16:rowId xmlns:a16="http://schemas.microsoft.com/office/drawing/2014/main" val="3969108700"/>
                  </a:ext>
                </a:extLst>
              </a:tr>
              <a:tr h="174922">
                <a:tc>
                  <a:txBody>
                    <a:bodyPr/>
                    <a:lstStyle/>
                    <a:p>
                      <a:pPr fontAlgn="b"/>
                      <a:r>
                        <a:rPr lang="en-US" sz="1100" b="0" i="0" u="none" strike="noStrike">
                          <a:solidFill>
                            <a:srgbClr val="000000"/>
                          </a:solidFill>
                          <a:effectLst/>
                          <a:latin typeface="Calibri" panose="020F0502020204030204" pitchFamily="34" charset="0"/>
                        </a:rPr>
                        <a:t>Feb</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anchor="b">
                    <a:lnL>
                      <a:noFill/>
                    </a:lnL>
                    <a:lnR>
                      <a:noFill/>
                    </a:lnR>
                    <a:lnT>
                      <a:noFill/>
                    </a:lnT>
                    <a:lnB>
                      <a:noFill/>
                    </a:lnB>
                  </a:tcPr>
                </a:tc>
                <a:extLst>
                  <a:ext uri="{0D108BD9-81ED-4DB2-BD59-A6C34878D82A}">
                    <a16:rowId xmlns:a16="http://schemas.microsoft.com/office/drawing/2014/main" val="2214305022"/>
                  </a:ext>
                </a:extLst>
              </a:tr>
              <a:tr h="174922">
                <a:tc>
                  <a:txBody>
                    <a:bodyPr/>
                    <a:lstStyle/>
                    <a:p>
                      <a:pPr fontAlgn="b"/>
                      <a:r>
                        <a:rPr lang="en-US" sz="1100" b="0" i="0" u="none" strike="noStrike">
                          <a:solidFill>
                            <a:srgbClr val="000000"/>
                          </a:solidFill>
                          <a:effectLst/>
                          <a:latin typeface="Calibri" panose="020F0502020204030204" pitchFamily="34" charset="0"/>
                        </a:rPr>
                        <a:t>Mar</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anchor="b">
                    <a:lnL>
                      <a:noFill/>
                    </a:lnL>
                    <a:lnR>
                      <a:noFill/>
                    </a:lnR>
                    <a:lnT>
                      <a:noFill/>
                    </a:lnT>
                    <a:lnB>
                      <a:noFill/>
                    </a:lnB>
                  </a:tcPr>
                </a:tc>
                <a:extLst>
                  <a:ext uri="{0D108BD9-81ED-4DB2-BD59-A6C34878D82A}">
                    <a16:rowId xmlns:a16="http://schemas.microsoft.com/office/drawing/2014/main" val="2996910899"/>
                  </a:ext>
                </a:extLst>
              </a:tr>
              <a:tr h="174922">
                <a:tc>
                  <a:txBody>
                    <a:bodyPr/>
                    <a:lstStyle/>
                    <a:p>
                      <a:pPr fontAlgn="b"/>
                      <a:r>
                        <a:rPr lang="en-US" sz="1100" b="0" i="0" u="none" strike="noStrike">
                          <a:solidFill>
                            <a:srgbClr val="000000"/>
                          </a:solidFill>
                          <a:effectLst/>
                          <a:latin typeface="Calibri" panose="020F0502020204030204" pitchFamily="34" charset="0"/>
                        </a:rPr>
                        <a:t>Apr</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86</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a:t>
                      </a:r>
                    </a:p>
                  </a:txBody>
                  <a:tcPr marL="9525" marR="9525" marT="9525" anchor="b">
                    <a:lnL>
                      <a:noFill/>
                    </a:lnL>
                    <a:lnR>
                      <a:noFill/>
                    </a:lnR>
                    <a:lnT>
                      <a:noFill/>
                    </a:lnT>
                    <a:lnB>
                      <a:noFill/>
                    </a:lnB>
                  </a:tcPr>
                </a:tc>
                <a:extLst>
                  <a:ext uri="{0D108BD9-81ED-4DB2-BD59-A6C34878D82A}">
                    <a16:rowId xmlns:a16="http://schemas.microsoft.com/office/drawing/2014/main" val="3558008538"/>
                  </a:ext>
                </a:extLst>
              </a:tr>
              <a:tr h="174922">
                <a:tc>
                  <a:txBody>
                    <a:bodyPr/>
                    <a:lstStyle/>
                    <a:p>
                      <a:pPr fontAlgn="b"/>
                      <a:r>
                        <a:rPr lang="en-US" sz="1100" b="0" i="0" u="none" strike="noStrike">
                          <a:solidFill>
                            <a:srgbClr val="000000"/>
                          </a:solidFill>
                          <a:effectLst/>
                          <a:latin typeface="Calibri" panose="020F0502020204030204" pitchFamily="34" charset="0"/>
                        </a:rPr>
                        <a:t>May</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anchor="b">
                    <a:lnL>
                      <a:noFill/>
                    </a:lnL>
                    <a:lnR>
                      <a:noFill/>
                    </a:lnR>
                    <a:lnT>
                      <a:noFill/>
                    </a:lnT>
                    <a:lnB>
                      <a:noFill/>
                    </a:lnB>
                  </a:tcPr>
                </a:tc>
                <a:extLst>
                  <a:ext uri="{0D108BD9-81ED-4DB2-BD59-A6C34878D82A}">
                    <a16:rowId xmlns:a16="http://schemas.microsoft.com/office/drawing/2014/main" val="2138775681"/>
                  </a:ext>
                </a:extLst>
              </a:tr>
              <a:tr h="174922">
                <a:tc>
                  <a:txBody>
                    <a:bodyPr/>
                    <a:lstStyle/>
                    <a:p>
                      <a:pPr fontAlgn="b"/>
                      <a:r>
                        <a:rPr lang="en-US" sz="1100" b="0" i="0" u="none" strike="noStrike">
                          <a:solidFill>
                            <a:srgbClr val="000000"/>
                          </a:solidFill>
                          <a:effectLst/>
                          <a:latin typeface="Calibri" panose="020F0502020204030204" pitchFamily="34" charset="0"/>
                        </a:rPr>
                        <a:t>Oct</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139</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84</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anchor="b">
                    <a:lnL>
                      <a:noFill/>
                    </a:lnL>
                    <a:lnR>
                      <a:noFill/>
                    </a:lnR>
                    <a:lnT>
                      <a:noFill/>
                    </a:lnT>
                    <a:lnB>
                      <a:noFill/>
                    </a:lnB>
                  </a:tcPr>
                </a:tc>
                <a:extLst>
                  <a:ext uri="{0D108BD9-81ED-4DB2-BD59-A6C34878D82A}">
                    <a16:rowId xmlns:a16="http://schemas.microsoft.com/office/drawing/2014/main" val="842986997"/>
                  </a:ext>
                </a:extLst>
              </a:tr>
              <a:tr h="174922">
                <a:tc>
                  <a:txBody>
                    <a:bodyPr/>
                    <a:lstStyle/>
                    <a:p>
                      <a:pPr fontAlgn="b"/>
                      <a:r>
                        <a:rPr lang="en-US" sz="1100" b="0" i="0" u="none" strike="noStrike">
                          <a:solidFill>
                            <a:srgbClr val="000000"/>
                          </a:solidFill>
                          <a:effectLst/>
                          <a:latin typeface="Calibri" panose="020F0502020204030204" pitchFamily="34" charset="0"/>
                        </a:rPr>
                        <a:t>Nov</a:t>
                      </a:r>
                    </a:p>
                  </a:txBody>
                  <a:tcPr marL="9525" marR="9525" marT="9525" anchor="b">
                    <a:lnL>
                      <a:noFill/>
                    </a:lnL>
                    <a:lnR>
                      <a:noFill/>
                    </a:lnR>
                    <a:lnT>
                      <a:noFill/>
                    </a:lnT>
                    <a:lnB>
                      <a:noFill/>
                    </a:lnB>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66</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28</a:t>
                      </a:r>
                    </a:p>
                  </a:txBody>
                  <a:tcPr marL="9525" marR="9525" marT="9525" anchor="b">
                    <a:lnL>
                      <a:noFill/>
                    </a:lnL>
                    <a:lnR>
                      <a:noFill/>
                    </a:lnR>
                    <a:lnT>
                      <a:noFill/>
                    </a:lnT>
                    <a:lnB>
                      <a:noFill/>
                    </a:lnB>
                  </a:tcPr>
                </a:tc>
                <a:extLst>
                  <a:ext uri="{0D108BD9-81ED-4DB2-BD59-A6C34878D82A}">
                    <a16:rowId xmlns:a16="http://schemas.microsoft.com/office/drawing/2014/main" val="1991257144"/>
                  </a:ext>
                </a:extLst>
              </a:tr>
              <a:tr h="174922">
                <a:tc>
                  <a:txBody>
                    <a:bodyPr/>
                    <a:lstStyle/>
                    <a:p>
                      <a:pPr fontAlgn="b"/>
                      <a:r>
                        <a:rPr lang="en-US" sz="1100" b="0" i="0" u="none" strike="noStrike">
                          <a:solidFill>
                            <a:srgbClr val="000000"/>
                          </a:solidFill>
                          <a:effectLst/>
                          <a:latin typeface="Calibri" panose="020F0502020204030204" pitchFamily="34" charset="0"/>
                        </a:rPr>
                        <a:t>June</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49</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9525" marR="9525" marT="9525" anchor="b">
                    <a:lnL>
                      <a:noFill/>
                    </a:lnL>
                    <a:lnR>
                      <a:noFill/>
                    </a:lnR>
                    <a:lnT>
                      <a:noFill/>
                    </a:lnT>
                    <a:lnB>
                      <a:noFill/>
                    </a:lnB>
                  </a:tcPr>
                </a:tc>
                <a:extLst>
                  <a:ext uri="{0D108BD9-81ED-4DB2-BD59-A6C34878D82A}">
                    <a16:rowId xmlns:a16="http://schemas.microsoft.com/office/drawing/2014/main" val="3433935824"/>
                  </a:ext>
                </a:extLst>
              </a:tr>
              <a:tr h="174922">
                <a:tc>
                  <a:txBody>
                    <a:bodyPr/>
                    <a:lstStyle/>
                    <a:p>
                      <a:pPr fontAlgn="b"/>
                      <a:r>
                        <a:rPr lang="en-US" sz="1100" b="0" i="0" u="none" strike="noStrike">
                          <a:solidFill>
                            <a:srgbClr val="000000"/>
                          </a:solidFill>
                          <a:effectLst/>
                          <a:latin typeface="Calibri" panose="020F0502020204030204" pitchFamily="34" charset="0"/>
                        </a:rPr>
                        <a:t>Dec</a:t>
                      </a:r>
                    </a:p>
                  </a:txBody>
                  <a:tcPr marL="9525" marR="9525" marT="9525" anchor="b">
                    <a:lnL>
                      <a:noFill/>
                    </a:lnL>
                    <a:lnR>
                      <a:noFill/>
                    </a:lnR>
                    <a:lnT>
                      <a:noFill/>
                    </a:lnT>
                    <a:lnB>
                      <a:noFill/>
                    </a:lnB>
                  </a:tcPr>
                </a:tc>
                <a:tc>
                  <a:txBody>
                    <a:bodyPr/>
                    <a:lstStyle/>
                    <a:p>
                      <a:pPr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76</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48</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anchor="b">
                    <a:lnL>
                      <a:noFill/>
                    </a:lnL>
                    <a:lnR>
                      <a:noFill/>
                    </a:lnR>
                    <a:lnT>
                      <a:noFill/>
                    </a:lnT>
                    <a:lnB>
                      <a:noFill/>
                    </a:lnB>
                  </a:tcPr>
                </a:tc>
                <a:extLst>
                  <a:ext uri="{0D108BD9-81ED-4DB2-BD59-A6C34878D82A}">
                    <a16:rowId xmlns:a16="http://schemas.microsoft.com/office/drawing/2014/main" val="1168713665"/>
                  </a:ext>
                </a:extLst>
              </a:tr>
              <a:tr h="174922">
                <a:tc>
                  <a:txBody>
                    <a:bodyPr/>
                    <a:lstStyle/>
                    <a:p>
                      <a:pPr fontAlgn="b"/>
                      <a:r>
                        <a:rPr lang="en-US" sz="1100" b="0" i="0" u="none" strike="noStrike">
                          <a:solidFill>
                            <a:srgbClr val="000000"/>
                          </a:solidFill>
                          <a:effectLst/>
                          <a:latin typeface="Calibri" panose="020F0502020204030204" pitchFamily="34" charset="0"/>
                        </a:rPr>
                        <a:t>July</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a:t>
                      </a:r>
                    </a:p>
                  </a:txBody>
                  <a:tcPr marL="9525" marR="9525" marT="9525" anchor="b">
                    <a:lnL>
                      <a:noFill/>
                    </a:lnL>
                    <a:lnR>
                      <a:noFill/>
                    </a:lnR>
                    <a:lnT>
                      <a:noFill/>
                    </a:lnT>
                    <a:lnB>
                      <a:noFill/>
                    </a:lnB>
                  </a:tcPr>
                </a:tc>
                <a:extLst>
                  <a:ext uri="{0D108BD9-81ED-4DB2-BD59-A6C34878D82A}">
                    <a16:rowId xmlns:a16="http://schemas.microsoft.com/office/drawing/2014/main" val="3407167032"/>
                  </a:ext>
                </a:extLst>
              </a:tr>
              <a:tr h="174922">
                <a:tc>
                  <a:txBody>
                    <a:bodyPr/>
                    <a:lstStyle/>
                    <a:p>
                      <a:pPr fontAlgn="b"/>
                      <a:r>
                        <a:rPr lang="en-US" sz="1100" b="0" i="0" u="none" strike="noStrike">
                          <a:solidFill>
                            <a:srgbClr val="000000"/>
                          </a:solidFill>
                          <a:effectLst/>
                          <a:latin typeface="Calibri" panose="020F0502020204030204" pitchFamily="34" charset="0"/>
                        </a:rPr>
                        <a:t>August</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69</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a:t>
                      </a:r>
                    </a:p>
                  </a:txBody>
                  <a:tcPr marL="9525" marR="9525" marT="9525" anchor="b">
                    <a:lnL>
                      <a:noFill/>
                    </a:lnL>
                    <a:lnR>
                      <a:noFill/>
                    </a:lnR>
                    <a:lnT>
                      <a:noFill/>
                    </a:lnT>
                    <a:lnB>
                      <a:noFill/>
                    </a:lnB>
                  </a:tcPr>
                </a:tc>
                <a:extLst>
                  <a:ext uri="{0D108BD9-81ED-4DB2-BD59-A6C34878D82A}">
                    <a16:rowId xmlns:a16="http://schemas.microsoft.com/office/drawing/2014/main" val="2994711860"/>
                  </a:ext>
                </a:extLst>
              </a:tr>
              <a:tr h="306114">
                <a:tc>
                  <a:txBody>
                    <a:bodyPr/>
                    <a:lstStyle/>
                    <a:p>
                      <a:pPr fontAlgn="b"/>
                      <a:r>
                        <a:rPr lang="en-US" sz="1100" b="0" i="0" u="none" strike="noStrike">
                          <a:solidFill>
                            <a:srgbClr val="000000"/>
                          </a:solidFill>
                          <a:effectLst/>
                          <a:latin typeface="Calibri" panose="020F0502020204030204" pitchFamily="34" charset="0"/>
                        </a:rPr>
                        <a:t>Average</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106.6</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73.16666667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57.16666667</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23.83333333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13.41666667</a:t>
                      </a:r>
                    </a:p>
                  </a:txBody>
                  <a:tcPr marL="9525" marR="9525" marT="9525" anchor="b">
                    <a:lnL>
                      <a:noFill/>
                    </a:lnL>
                    <a:lnR>
                      <a:noFill/>
                    </a:lnR>
                    <a:lnT>
                      <a:noFill/>
                    </a:lnT>
                    <a:lnB>
                      <a:noFill/>
                    </a:lnB>
                  </a:tcPr>
                </a:tc>
                <a:extLst>
                  <a:ext uri="{0D108BD9-81ED-4DB2-BD59-A6C34878D82A}">
                    <a16:rowId xmlns:a16="http://schemas.microsoft.com/office/drawing/2014/main" val="1577001394"/>
                  </a:ext>
                </a:extLst>
              </a:tr>
              <a:tr h="174922">
                <a:tc>
                  <a:txBody>
                    <a:bodyPr/>
                    <a:lstStyle/>
                    <a:p>
                      <a:pPr fontAlgn="b"/>
                      <a:r>
                        <a:rPr lang="en-US" sz="1100" b="0" i="0" u="none" strike="noStrike">
                          <a:solidFill>
                            <a:srgbClr val="000000"/>
                          </a:solidFill>
                          <a:effectLst/>
                          <a:latin typeface="Calibri" panose="020F0502020204030204" pitchFamily="34" charset="0"/>
                        </a:rPr>
                        <a:t>Sept</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145</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a:t>
                      </a:r>
                    </a:p>
                  </a:txBody>
                  <a:tcPr marL="9525" marR="9525" marT="9525" anchor="b">
                    <a:lnL>
                      <a:noFill/>
                    </a:lnL>
                    <a:lnR>
                      <a:noFill/>
                    </a:lnR>
                    <a:lnT>
                      <a:noFill/>
                    </a:lnT>
                    <a:lnB>
                      <a:noFill/>
                    </a:lnB>
                  </a:tcPr>
                </a:tc>
                <a:extLst>
                  <a:ext uri="{0D108BD9-81ED-4DB2-BD59-A6C34878D82A}">
                    <a16:rowId xmlns:a16="http://schemas.microsoft.com/office/drawing/2014/main" val="896133956"/>
                  </a:ext>
                </a:extLst>
              </a:tr>
              <a:tr h="306114">
                <a:tc>
                  <a:txBody>
                    <a:bodyPr/>
                    <a:lstStyle/>
                    <a:p>
                      <a:pPr fontAlgn="b"/>
                      <a:r>
                        <a:rPr lang="en-US" sz="1100" b="1" i="0" u="none" strike="noStrike">
                          <a:solidFill>
                            <a:srgbClr val="000000"/>
                          </a:solidFill>
                          <a:effectLst/>
                          <a:latin typeface="Calibri" panose="020F0502020204030204" pitchFamily="34" charset="0"/>
                        </a:rPr>
                        <a:t>Grand Total</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1172.6</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951.1666667</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743.1666667</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309.8333333</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174.4166667</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643139867"/>
                  </a:ext>
                </a:extLst>
              </a:tr>
            </a:tbl>
          </a:graphicData>
        </a:graphic>
      </p:graphicFrame>
      <p:graphicFrame>
        <p:nvGraphicFramePr>
          <p:cNvPr id="35" name="Chart 34">
            <a:extLst>
              <a:ext uri="{FF2B5EF4-FFF2-40B4-BE49-F238E27FC236}">
                <a16:creationId xmlns:a16="http://schemas.microsoft.com/office/drawing/2014/main" id="{9F7240C2-357E-D40F-95FA-676003AB9A7F}"/>
              </a:ext>
            </a:extLst>
          </p:cNvPr>
          <p:cNvGraphicFramePr>
            <a:graphicFrameLocks/>
          </p:cNvGraphicFramePr>
          <p:nvPr>
            <p:extLst>
              <p:ext uri="{D42A27DB-BD31-4B8C-83A1-F6EECF244321}">
                <p14:modId xmlns:p14="http://schemas.microsoft.com/office/powerpoint/2010/main" val="517735476"/>
              </p:ext>
            </p:extLst>
          </p:nvPr>
        </p:nvGraphicFramePr>
        <p:xfrm>
          <a:off x="8148007" y="408669"/>
          <a:ext cx="3396175" cy="24131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Table 36">
            <a:extLst>
              <a:ext uri="{FF2B5EF4-FFF2-40B4-BE49-F238E27FC236}">
                <a16:creationId xmlns:a16="http://schemas.microsoft.com/office/drawing/2014/main" id="{9234F7F8-7B6B-31D8-F2D1-B59C3341D9ED}"/>
              </a:ext>
            </a:extLst>
          </p:cNvPr>
          <p:cNvGraphicFramePr>
            <a:graphicFrameLocks noGrp="1"/>
          </p:cNvGraphicFramePr>
          <p:nvPr>
            <p:extLst>
              <p:ext uri="{D42A27DB-BD31-4B8C-83A1-F6EECF244321}">
                <p14:modId xmlns:p14="http://schemas.microsoft.com/office/powerpoint/2010/main" val="2628719051"/>
              </p:ext>
            </p:extLst>
          </p:nvPr>
        </p:nvGraphicFramePr>
        <p:xfrm>
          <a:off x="4253031" y="4638817"/>
          <a:ext cx="2514600" cy="1661160"/>
        </p:xfrm>
        <a:graphic>
          <a:graphicData uri="http://schemas.openxmlformats.org/drawingml/2006/table">
            <a:tbl>
              <a:tblPr firstRow="1" bandRow="1">
                <a:tableStyleId>{7E9639D4-E3E2-4D34-9284-5A2195B3D0D7}</a:tableStyleId>
              </a:tblPr>
              <a:tblGrid>
                <a:gridCol w="783443">
                  <a:extLst>
                    <a:ext uri="{9D8B030D-6E8A-4147-A177-3AD203B41FA5}">
                      <a16:colId xmlns:a16="http://schemas.microsoft.com/office/drawing/2014/main" val="2517270129"/>
                    </a:ext>
                  </a:extLst>
                </a:gridCol>
                <a:gridCol w="1731157">
                  <a:extLst>
                    <a:ext uri="{9D8B030D-6E8A-4147-A177-3AD203B41FA5}">
                      <a16:colId xmlns:a16="http://schemas.microsoft.com/office/drawing/2014/main" val="1953989120"/>
                    </a:ext>
                  </a:extLst>
                </a:gridCol>
              </a:tblGrid>
              <a:tr h="323850">
                <a:tc>
                  <a:txBody>
                    <a:bodyPr/>
                    <a:lstStyle/>
                    <a:p>
                      <a:pPr fontAlgn="b"/>
                      <a:r>
                        <a:rPr lang="en-US" sz="1100" b="1" i="0" u="none" strike="noStrike">
                          <a:solidFill>
                            <a:srgbClr val="000000"/>
                          </a:solidFill>
                          <a:effectLst/>
                          <a:latin typeface="Calibri" panose="020F0502020204030204" pitchFamily="34" charset="0"/>
                        </a:rPr>
                        <a:t>Year</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Headcount Average</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770892096"/>
                  </a:ext>
                </a:extLst>
              </a:tr>
              <a:tr h="180975">
                <a:tc>
                  <a:txBody>
                    <a:bodyPr/>
                    <a:lstStyle/>
                    <a:p>
                      <a:pPr algn="r" fontAlgn="b"/>
                      <a:r>
                        <a:rPr lang="en-US" sz="1100" b="0" i="0" u="none" strike="noStrike">
                          <a:solidFill>
                            <a:srgbClr val="000000"/>
                          </a:solidFill>
                          <a:effectLst/>
                          <a:latin typeface="Calibri" panose="020F0502020204030204" pitchFamily="34" charset="0"/>
                        </a:rPr>
                        <a:t>2019</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a:t>
                      </a:r>
                    </a:p>
                  </a:txBody>
                  <a:tcPr marL="9525" marR="9525" marT="9525" anchor="b">
                    <a:lnL>
                      <a:noFill/>
                    </a:lnL>
                    <a:lnR>
                      <a:noFill/>
                    </a:lnR>
                    <a:lnT>
                      <a:noFill/>
                    </a:lnT>
                    <a:lnB>
                      <a:noFill/>
                    </a:lnB>
                  </a:tcPr>
                </a:tc>
                <a:extLst>
                  <a:ext uri="{0D108BD9-81ED-4DB2-BD59-A6C34878D82A}">
                    <a16:rowId xmlns:a16="http://schemas.microsoft.com/office/drawing/2014/main" val="67419742"/>
                  </a:ext>
                </a:extLst>
              </a:tr>
              <a:tr h="180975">
                <a:tc>
                  <a:txBody>
                    <a:bodyPr/>
                    <a:lstStyle/>
                    <a:p>
                      <a:pPr algn="r" fontAlgn="b"/>
                      <a:r>
                        <a:rPr lang="en-US" sz="1100" b="0" i="0" u="none" strike="noStrike">
                          <a:solidFill>
                            <a:srgbClr val="000000"/>
                          </a:solidFill>
                          <a:effectLst/>
                          <a:latin typeface="Calibri" panose="020F0502020204030204" pitchFamily="34" charset="0"/>
                        </a:rPr>
                        <a:t>2020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a:t>
                      </a:r>
                    </a:p>
                  </a:txBody>
                  <a:tcPr marL="9525" marR="9525" marT="9525" anchor="b">
                    <a:lnL>
                      <a:noFill/>
                    </a:lnL>
                    <a:lnR>
                      <a:noFill/>
                    </a:lnR>
                    <a:lnT>
                      <a:noFill/>
                    </a:lnT>
                    <a:lnB>
                      <a:noFill/>
                    </a:lnB>
                  </a:tcPr>
                </a:tc>
                <a:extLst>
                  <a:ext uri="{0D108BD9-81ED-4DB2-BD59-A6C34878D82A}">
                    <a16:rowId xmlns:a16="http://schemas.microsoft.com/office/drawing/2014/main" val="3223736566"/>
                  </a:ext>
                </a:extLst>
              </a:tr>
              <a:tr h="180975">
                <a:tc>
                  <a:txBody>
                    <a:bodyPr/>
                    <a:lstStyle/>
                    <a:p>
                      <a:pPr algn="r" fontAlgn="b"/>
                      <a:r>
                        <a:rPr lang="en-US" sz="1100" b="0" i="0" u="none" strike="noStrike">
                          <a:solidFill>
                            <a:srgbClr val="000000"/>
                          </a:solidFill>
                          <a:effectLst/>
                          <a:latin typeface="Calibri" panose="020F0502020204030204" pitchFamily="34" charset="0"/>
                        </a:rPr>
                        <a:t>2021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a:t>
                      </a:r>
                    </a:p>
                  </a:txBody>
                  <a:tcPr marL="9525" marR="9525" marT="9525" anchor="b">
                    <a:lnL>
                      <a:noFill/>
                    </a:lnL>
                    <a:lnR>
                      <a:noFill/>
                    </a:lnR>
                    <a:lnT>
                      <a:noFill/>
                    </a:lnT>
                    <a:lnB>
                      <a:noFill/>
                    </a:lnB>
                  </a:tcPr>
                </a:tc>
                <a:extLst>
                  <a:ext uri="{0D108BD9-81ED-4DB2-BD59-A6C34878D82A}">
                    <a16:rowId xmlns:a16="http://schemas.microsoft.com/office/drawing/2014/main" val="1419742377"/>
                  </a:ext>
                </a:extLst>
              </a:tr>
              <a:tr h="180975">
                <a:tc>
                  <a:txBody>
                    <a:bodyPr/>
                    <a:lstStyle/>
                    <a:p>
                      <a:pPr algn="r" fontAlgn="b"/>
                      <a:r>
                        <a:rPr lang="en-US" sz="1100" b="0" i="0" u="none" strike="noStrike">
                          <a:solidFill>
                            <a:srgbClr val="000000"/>
                          </a:solidFill>
                          <a:effectLst/>
                          <a:latin typeface="Calibri" panose="020F0502020204030204" pitchFamily="34" charset="0"/>
                        </a:rPr>
                        <a:t>2022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73</a:t>
                      </a:r>
                    </a:p>
                  </a:txBody>
                  <a:tcPr marL="9525" marR="9525" marT="9525" anchor="b">
                    <a:lnL>
                      <a:noFill/>
                    </a:lnL>
                    <a:lnR>
                      <a:noFill/>
                    </a:lnR>
                    <a:lnT>
                      <a:noFill/>
                    </a:lnT>
                    <a:lnB>
                      <a:noFill/>
                    </a:lnB>
                  </a:tcPr>
                </a:tc>
                <a:extLst>
                  <a:ext uri="{0D108BD9-81ED-4DB2-BD59-A6C34878D82A}">
                    <a16:rowId xmlns:a16="http://schemas.microsoft.com/office/drawing/2014/main" val="8356423"/>
                  </a:ext>
                </a:extLst>
              </a:tr>
              <a:tr h="180975">
                <a:tc>
                  <a:txBody>
                    <a:bodyPr/>
                    <a:lstStyle/>
                    <a:p>
                      <a:pPr algn="r" fontAlgn="b"/>
                      <a:r>
                        <a:rPr lang="en-US" sz="1100" b="0" i="0" u="none" strike="noStrike">
                          <a:solidFill>
                            <a:srgbClr val="000000"/>
                          </a:solidFill>
                          <a:effectLst/>
                          <a:latin typeface="Calibri" panose="020F0502020204030204" pitchFamily="34" charset="0"/>
                        </a:rPr>
                        <a:t>2023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9525" marR="9525" marT="9525" anchor="b">
                    <a:lnL>
                      <a:noFill/>
                    </a:lnL>
                    <a:lnR>
                      <a:noFill/>
                    </a:lnR>
                    <a:lnT>
                      <a:noFill/>
                    </a:lnT>
                    <a:lnB>
                      <a:noFill/>
                    </a:lnB>
                  </a:tcPr>
                </a:tc>
                <a:extLst>
                  <a:ext uri="{0D108BD9-81ED-4DB2-BD59-A6C34878D82A}">
                    <a16:rowId xmlns:a16="http://schemas.microsoft.com/office/drawing/2014/main" val="4053706141"/>
                  </a:ext>
                </a:extLst>
              </a:tr>
              <a:tr h="180975">
                <a:tc>
                  <a:txBody>
                    <a:bodyPr/>
                    <a:lstStyle/>
                    <a:p>
                      <a:pPr fontAlgn="b"/>
                      <a:r>
                        <a:rPr lang="en-US" sz="1100" b="1" i="0" u="none" strike="noStrike">
                          <a:solidFill>
                            <a:srgbClr val="000000"/>
                          </a:solidFill>
                          <a:effectLst/>
                          <a:latin typeface="Calibri" panose="020F0502020204030204" pitchFamily="34" charset="0"/>
                        </a:rPr>
                        <a:t>Grand Total</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268</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400821637"/>
                  </a:ext>
                </a:extLst>
              </a:tr>
            </a:tbl>
          </a:graphicData>
        </a:graphic>
      </p:graphicFrame>
      <p:graphicFrame>
        <p:nvGraphicFramePr>
          <p:cNvPr id="38" name="Chart 37">
            <a:extLst>
              <a:ext uri="{FF2B5EF4-FFF2-40B4-BE49-F238E27FC236}">
                <a16:creationId xmlns:a16="http://schemas.microsoft.com/office/drawing/2014/main" id="{DA13229A-5043-F304-4B39-9F8818C223DC}"/>
              </a:ext>
            </a:extLst>
          </p:cNvPr>
          <p:cNvGraphicFramePr>
            <a:graphicFrameLocks/>
          </p:cNvGraphicFramePr>
          <p:nvPr>
            <p:extLst>
              <p:ext uri="{D42A27DB-BD31-4B8C-83A1-F6EECF244321}">
                <p14:modId xmlns:p14="http://schemas.microsoft.com/office/powerpoint/2010/main" val="3927632006"/>
              </p:ext>
            </p:extLst>
          </p:nvPr>
        </p:nvGraphicFramePr>
        <p:xfrm>
          <a:off x="7581546" y="4156168"/>
          <a:ext cx="3496305" cy="2122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03331" y="368052"/>
            <a:ext cx="5111750" cy="1204912"/>
          </a:xfrm>
        </p:spPr>
        <p:txBody>
          <a:bodyPr/>
          <a:lstStyle/>
          <a:p>
            <a:r>
              <a:rPr lang="en-US"/>
              <a:t>Financials by Year</a:t>
            </a:r>
            <a:endParaRPr lang="en-US" dirty="0"/>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dirty="0"/>
          </a:p>
        </p:txBody>
      </p:sp>
      <p:graphicFrame>
        <p:nvGraphicFramePr>
          <p:cNvPr id="10" name="Table 9">
            <a:extLst>
              <a:ext uri="{FF2B5EF4-FFF2-40B4-BE49-F238E27FC236}">
                <a16:creationId xmlns:a16="http://schemas.microsoft.com/office/drawing/2014/main" id="{F4B995FA-6748-004D-ADF0-89828803EE62}"/>
              </a:ext>
            </a:extLst>
          </p:cNvPr>
          <p:cNvGraphicFramePr>
            <a:graphicFrameLocks noGrp="1"/>
          </p:cNvGraphicFramePr>
          <p:nvPr>
            <p:extLst>
              <p:ext uri="{D42A27DB-BD31-4B8C-83A1-F6EECF244321}">
                <p14:modId xmlns:p14="http://schemas.microsoft.com/office/powerpoint/2010/main" val="684662630"/>
              </p:ext>
            </p:extLst>
          </p:nvPr>
        </p:nvGraphicFramePr>
        <p:xfrm>
          <a:off x="253738" y="2056935"/>
          <a:ext cx="4127500" cy="1560195"/>
        </p:xfrm>
        <a:graphic>
          <a:graphicData uri="http://schemas.openxmlformats.org/drawingml/2006/table">
            <a:tbl>
              <a:tblPr firstRow="1" bandRow="1">
                <a:tableStyleId>{7E9639D4-E3E2-4D34-9284-5A2195B3D0D7}</a:tableStyleId>
              </a:tblPr>
              <a:tblGrid>
                <a:gridCol w="787400">
                  <a:extLst>
                    <a:ext uri="{9D8B030D-6E8A-4147-A177-3AD203B41FA5}">
                      <a16:colId xmlns:a16="http://schemas.microsoft.com/office/drawing/2014/main" val="2675929080"/>
                    </a:ext>
                  </a:extLst>
                </a:gridCol>
                <a:gridCol w="1206500">
                  <a:extLst>
                    <a:ext uri="{9D8B030D-6E8A-4147-A177-3AD203B41FA5}">
                      <a16:colId xmlns:a16="http://schemas.microsoft.com/office/drawing/2014/main" val="2439054998"/>
                    </a:ext>
                  </a:extLst>
                </a:gridCol>
                <a:gridCol w="1079500">
                  <a:extLst>
                    <a:ext uri="{9D8B030D-6E8A-4147-A177-3AD203B41FA5}">
                      <a16:colId xmlns:a16="http://schemas.microsoft.com/office/drawing/2014/main" val="4172040854"/>
                    </a:ext>
                  </a:extLst>
                </a:gridCol>
                <a:gridCol w="1054100">
                  <a:extLst>
                    <a:ext uri="{9D8B030D-6E8A-4147-A177-3AD203B41FA5}">
                      <a16:colId xmlns:a16="http://schemas.microsoft.com/office/drawing/2014/main" val="1896733455"/>
                    </a:ext>
                  </a:extLst>
                </a:gridCol>
              </a:tblGrid>
              <a:tr h="180975">
                <a:tc>
                  <a:txBody>
                    <a:bodyPr/>
                    <a:lstStyle/>
                    <a:p>
                      <a:pPr fontAlgn="b"/>
                      <a:r>
                        <a:rPr lang="en-US" sz="1100" b="1" i="0" u="none" strike="noStrike">
                          <a:solidFill>
                            <a:srgbClr val="000000"/>
                          </a:solidFill>
                          <a:effectLst/>
                          <a:latin typeface="Calibri" panose="020F0502020204030204" pitchFamily="34" charset="0"/>
                        </a:rPr>
                        <a:t>Year</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Activations</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Staff Aug</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total</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120622501"/>
                  </a:ext>
                </a:extLst>
              </a:tr>
              <a:tr h="180975">
                <a:tc>
                  <a:txBody>
                    <a:bodyPr/>
                    <a:lstStyle/>
                    <a:p>
                      <a:pPr algn="r" fontAlgn="b"/>
                      <a:r>
                        <a:rPr lang="en-US" sz="1100" b="0" i="0" u="none" strike="noStrike">
                          <a:solidFill>
                            <a:srgbClr val="000000"/>
                          </a:solidFill>
                          <a:effectLst/>
                          <a:latin typeface="Calibri" panose="020F0502020204030204" pitchFamily="34" charset="0"/>
                        </a:rPr>
                        <a:t>2019</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$6,848,417.32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$3,366,356.08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$10,214,773.40 </a:t>
                      </a:r>
                    </a:p>
                  </a:txBody>
                  <a:tcPr marL="9525" marR="9525" marT="9525" anchor="b">
                    <a:lnL>
                      <a:noFill/>
                    </a:lnL>
                    <a:lnR>
                      <a:noFill/>
                    </a:lnR>
                    <a:lnT>
                      <a:noFill/>
                    </a:lnT>
                    <a:lnB>
                      <a:noFill/>
                    </a:lnB>
                  </a:tcPr>
                </a:tc>
                <a:extLst>
                  <a:ext uri="{0D108BD9-81ED-4DB2-BD59-A6C34878D82A}">
                    <a16:rowId xmlns:a16="http://schemas.microsoft.com/office/drawing/2014/main" val="2582756348"/>
                  </a:ext>
                </a:extLst>
              </a:tr>
              <a:tr h="180975">
                <a:tc>
                  <a:txBody>
                    <a:bodyPr/>
                    <a:lstStyle/>
                    <a:p>
                      <a:pPr algn="r" fontAlgn="b"/>
                      <a:r>
                        <a:rPr lang="en-US" sz="1100" b="0" i="0" u="none" strike="noStrike">
                          <a:solidFill>
                            <a:srgbClr val="000000"/>
                          </a:solidFill>
                          <a:effectLst/>
                          <a:latin typeface="Calibri" panose="020F0502020204030204" pitchFamily="34" charset="0"/>
                        </a:rPr>
                        <a:t>2020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$580,916.85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$6,466,375.85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$7,047,292.70 </a:t>
                      </a:r>
                    </a:p>
                  </a:txBody>
                  <a:tcPr marL="9525" marR="9525" marT="9525" anchor="b">
                    <a:lnL>
                      <a:noFill/>
                    </a:lnL>
                    <a:lnR>
                      <a:noFill/>
                    </a:lnR>
                    <a:lnT>
                      <a:noFill/>
                    </a:lnT>
                    <a:lnB>
                      <a:noFill/>
                    </a:lnB>
                  </a:tcPr>
                </a:tc>
                <a:extLst>
                  <a:ext uri="{0D108BD9-81ED-4DB2-BD59-A6C34878D82A}">
                    <a16:rowId xmlns:a16="http://schemas.microsoft.com/office/drawing/2014/main" val="2053048175"/>
                  </a:ext>
                </a:extLst>
              </a:tr>
              <a:tr h="180975">
                <a:tc>
                  <a:txBody>
                    <a:bodyPr/>
                    <a:lstStyle/>
                    <a:p>
                      <a:pPr algn="r" fontAlgn="b"/>
                      <a:r>
                        <a:rPr lang="en-US" sz="1100" b="0" i="0" u="none" strike="noStrike">
                          <a:solidFill>
                            <a:srgbClr val="000000"/>
                          </a:solidFill>
                          <a:effectLst/>
                          <a:latin typeface="Calibri" panose="020F0502020204030204" pitchFamily="34" charset="0"/>
                        </a:rPr>
                        <a:t>2021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$14,896,359.12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$12,435,072.54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$27,331,431.66 </a:t>
                      </a:r>
                    </a:p>
                  </a:txBody>
                  <a:tcPr marL="9525" marR="9525" marT="9525" anchor="b">
                    <a:lnL>
                      <a:noFill/>
                    </a:lnL>
                    <a:lnR>
                      <a:noFill/>
                    </a:lnR>
                    <a:lnT>
                      <a:noFill/>
                    </a:lnT>
                    <a:lnB>
                      <a:noFill/>
                    </a:lnB>
                  </a:tcPr>
                </a:tc>
                <a:extLst>
                  <a:ext uri="{0D108BD9-81ED-4DB2-BD59-A6C34878D82A}">
                    <a16:rowId xmlns:a16="http://schemas.microsoft.com/office/drawing/2014/main" val="2436430044"/>
                  </a:ext>
                </a:extLst>
              </a:tr>
              <a:tr h="180975">
                <a:tc>
                  <a:txBody>
                    <a:bodyPr/>
                    <a:lstStyle/>
                    <a:p>
                      <a:pPr algn="r" fontAlgn="b"/>
                      <a:r>
                        <a:rPr lang="en-US" sz="1100" b="0" i="0" u="none" strike="noStrike">
                          <a:solidFill>
                            <a:srgbClr val="000000"/>
                          </a:solidFill>
                          <a:effectLst/>
                          <a:latin typeface="Calibri" panose="020F0502020204030204" pitchFamily="34" charset="0"/>
                        </a:rPr>
                        <a:t>2022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$10,119,565.81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$9,700,434.14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$19,819,999.95 </a:t>
                      </a:r>
                    </a:p>
                  </a:txBody>
                  <a:tcPr marL="9525" marR="9525" marT="9525" anchor="b">
                    <a:lnL>
                      <a:noFill/>
                    </a:lnL>
                    <a:lnR>
                      <a:noFill/>
                    </a:lnR>
                    <a:lnT>
                      <a:noFill/>
                    </a:lnT>
                    <a:lnB>
                      <a:noFill/>
                    </a:lnB>
                  </a:tcPr>
                </a:tc>
                <a:extLst>
                  <a:ext uri="{0D108BD9-81ED-4DB2-BD59-A6C34878D82A}">
                    <a16:rowId xmlns:a16="http://schemas.microsoft.com/office/drawing/2014/main" val="2364678131"/>
                  </a:ext>
                </a:extLst>
              </a:tr>
              <a:tr h="180975">
                <a:tc>
                  <a:txBody>
                    <a:bodyPr/>
                    <a:lstStyle/>
                    <a:p>
                      <a:pPr algn="r" fontAlgn="b"/>
                      <a:r>
                        <a:rPr lang="en-US" sz="1100" b="0" i="0" u="none" strike="noStrike">
                          <a:solidFill>
                            <a:srgbClr val="000000"/>
                          </a:solidFill>
                          <a:effectLst/>
                          <a:latin typeface="Calibri" panose="020F0502020204030204" pitchFamily="34" charset="0"/>
                        </a:rPr>
                        <a:t>2023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$9,500,000.00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$17,005,000.00 </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 $26,505,000.00 </a:t>
                      </a:r>
                    </a:p>
                  </a:txBody>
                  <a:tcPr marL="9525" marR="9525" marT="9525" anchor="b">
                    <a:lnL>
                      <a:noFill/>
                    </a:lnL>
                    <a:lnR>
                      <a:noFill/>
                    </a:lnR>
                    <a:lnT>
                      <a:noFill/>
                    </a:lnT>
                    <a:lnB>
                      <a:noFill/>
                    </a:lnB>
                  </a:tcPr>
                </a:tc>
                <a:extLst>
                  <a:ext uri="{0D108BD9-81ED-4DB2-BD59-A6C34878D82A}">
                    <a16:rowId xmlns:a16="http://schemas.microsoft.com/office/drawing/2014/main" val="3275113819"/>
                  </a:ext>
                </a:extLst>
              </a:tr>
              <a:tr h="180975">
                <a:tc>
                  <a:txBody>
                    <a:bodyPr/>
                    <a:lstStyle/>
                    <a:p>
                      <a:pPr fontAlgn="b"/>
                      <a:r>
                        <a:rPr lang="en-US" sz="1100" b="1" i="0" u="none" strike="noStrike">
                          <a:solidFill>
                            <a:srgbClr val="000000"/>
                          </a:solidFill>
                          <a:effectLst/>
                          <a:latin typeface="Calibri" panose="020F0502020204030204" pitchFamily="34" charset="0"/>
                        </a:rPr>
                        <a:t>Grand Total</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$41,945,259.10 </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 $48,973,238.61 </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 $90,918,497.71 </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794666817"/>
                  </a:ext>
                </a:extLst>
              </a:tr>
            </a:tbl>
          </a:graphicData>
        </a:graphic>
      </p:graphicFrame>
      <p:graphicFrame>
        <p:nvGraphicFramePr>
          <p:cNvPr id="11" name="Chart 10">
            <a:extLst>
              <a:ext uri="{FF2B5EF4-FFF2-40B4-BE49-F238E27FC236}">
                <a16:creationId xmlns:a16="http://schemas.microsoft.com/office/drawing/2014/main" id="{08EE25BC-7C51-2A09-AFE3-9A3313E98304}"/>
              </a:ext>
            </a:extLst>
          </p:cNvPr>
          <p:cNvGraphicFramePr>
            <a:graphicFrameLocks/>
          </p:cNvGraphicFramePr>
          <p:nvPr>
            <p:extLst>
              <p:ext uri="{D42A27DB-BD31-4B8C-83A1-F6EECF244321}">
                <p14:modId xmlns:p14="http://schemas.microsoft.com/office/powerpoint/2010/main" val="301061860"/>
              </p:ext>
            </p:extLst>
          </p:nvPr>
        </p:nvGraphicFramePr>
        <p:xfrm>
          <a:off x="4705586" y="1469920"/>
          <a:ext cx="3731595" cy="25325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7539234" y="115202"/>
            <a:ext cx="4179570" cy="1715531"/>
          </a:xfrm>
        </p:spPr>
        <p:txBody>
          <a:bodyPr/>
          <a:lstStyle/>
          <a:p>
            <a:r>
              <a:rPr lang="en-US" dirty="0"/>
              <a:t>Staff augment trend OVERVIEW</a:t>
            </a:r>
          </a:p>
        </p:txBody>
      </p:sp>
      <p:graphicFrame>
        <p:nvGraphicFramePr>
          <p:cNvPr id="4" name="Table 3">
            <a:extLst>
              <a:ext uri="{FF2B5EF4-FFF2-40B4-BE49-F238E27FC236}">
                <a16:creationId xmlns:a16="http://schemas.microsoft.com/office/drawing/2014/main" id="{9AA9A84D-CBF6-6BCC-B47E-7BE84AB9466D}"/>
              </a:ext>
            </a:extLst>
          </p:cNvPr>
          <p:cNvGraphicFramePr>
            <a:graphicFrameLocks noGrp="1"/>
          </p:cNvGraphicFramePr>
          <p:nvPr>
            <p:extLst>
              <p:ext uri="{D42A27DB-BD31-4B8C-83A1-F6EECF244321}">
                <p14:modId xmlns:p14="http://schemas.microsoft.com/office/powerpoint/2010/main" val="478594190"/>
              </p:ext>
            </p:extLst>
          </p:nvPr>
        </p:nvGraphicFramePr>
        <p:xfrm>
          <a:off x="5944282" y="1881400"/>
          <a:ext cx="3187697" cy="3120390"/>
        </p:xfrm>
        <a:graphic>
          <a:graphicData uri="http://schemas.openxmlformats.org/drawingml/2006/table">
            <a:tbl>
              <a:tblPr firstRow="1" bandRow="1">
                <a:tableStyleId>{7E9639D4-E3E2-4D34-9284-5A2195B3D0D7}</a:tableStyleId>
              </a:tblPr>
              <a:tblGrid>
                <a:gridCol w="784274">
                  <a:extLst>
                    <a:ext uri="{9D8B030D-6E8A-4147-A177-3AD203B41FA5}">
                      <a16:colId xmlns:a16="http://schemas.microsoft.com/office/drawing/2014/main" val="271221937"/>
                    </a:ext>
                  </a:extLst>
                </a:gridCol>
                <a:gridCol w="1221719">
                  <a:extLst>
                    <a:ext uri="{9D8B030D-6E8A-4147-A177-3AD203B41FA5}">
                      <a16:colId xmlns:a16="http://schemas.microsoft.com/office/drawing/2014/main" val="3384900849"/>
                    </a:ext>
                  </a:extLst>
                </a:gridCol>
                <a:gridCol w="1181704">
                  <a:extLst>
                    <a:ext uri="{9D8B030D-6E8A-4147-A177-3AD203B41FA5}">
                      <a16:colId xmlns:a16="http://schemas.microsoft.com/office/drawing/2014/main" val="2962495138"/>
                    </a:ext>
                  </a:extLst>
                </a:gridCol>
              </a:tblGrid>
              <a:tr h="180975">
                <a:tc>
                  <a:txBody>
                    <a:bodyPr/>
                    <a:lstStyle/>
                    <a:p>
                      <a:pPr fontAlgn="b"/>
                      <a:r>
                        <a:rPr lang="en-US" sz="1100" b="1" i="0" u="none" strike="noStrike" dirty="0">
                          <a:solidFill>
                            <a:srgbClr val="000000"/>
                          </a:solidFill>
                          <a:effectLst/>
                          <a:latin typeface="Calibri"/>
                        </a:rPr>
                        <a:t>Month</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dirty="0">
                          <a:solidFill>
                            <a:srgbClr val="000000"/>
                          </a:solidFill>
                          <a:effectLst/>
                          <a:latin typeface="Calibri"/>
                        </a:rPr>
                        <a:t>Sum of Total billed</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dirty="0">
                          <a:solidFill>
                            <a:srgbClr val="000000"/>
                          </a:solidFill>
                          <a:effectLst/>
                          <a:latin typeface="Calibri"/>
                        </a:rPr>
                        <a:t>Sum of # of Clients</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678864170"/>
                  </a:ext>
                </a:extLst>
              </a:tr>
              <a:tr h="180975">
                <a:tc>
                  <a:txBody>
                    <a:bodyPr/>
                    <a:lstStyle/>
                    <a:p>
                      <a:pPr fontAlgn="b"/>
                      <a:r>
                        <a:rPr lang="en-US" sz="1100" b="0" i="0" u="none" strike="noStrike" dirty="0">
                          <a:solidFill>
                            <a:schemeClr val="bg1"/>
                          </a:solidFill>
                          <a:effectLst/>
                          <a:latin typeface="Calibri"/>
                        </a:rPr>
                        <a:t>January</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$1,278,450.29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21</a:t>
                      </a:r>
                    </a:p>
                  </a:txBody>
                  <a:tcPr marL="9525" marR="9525" marT="9525" anchor="b">
                    <a:lnL>
                      <a:noFill/>
                    </a:lnL>
                    <a:lnR>
                      <a:noFill/>
                    </a:lnR>
                    <a:lnT>
                      <a:noFill/>
                    </a:lnT>
                    <a:lnB>
                      <a:noFill/>
                    </a:lnB>
                  </a:tcPr>
                </a:tc>
                <a:extLst>
                  <a:ext uri="{0D108BD9-81ED-4DB2-BD59-A6C34878D82A}">
                    <a16:rowId xmlns:a16="http://schemas.microsoft.com/office/drawing/2014/main" val="2005279912"/>
                  </a:ext>
                </a:extLst>
              </a:tr>
              <a:tr h="180975">
                <a:tc>
                  <a:txBody>
                    <a:bodyPr/>
                    <a:lstStyle/>
                    <a:p>
                      <a:pPr fontAlgn="b"/>
                      <a:r>
                        <a:rPr lang="en-US" sz="1100" b="0" i="0" u="none" strike="noStrike" dirty="0">
                          <a:solidFill>
                            <a:schemeClr val="bg1"/>
                          </a:solidFill>
                          <a:effectLst/>
                          <a:latin typeface="Calibri"/>
                        </a:rPr>
                        <a:t>February</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$1,337,759.46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24</a:t>
                      </a:r>
                    </a:p>
                  </a:txBody>
                  <a:tcPr marL="9525" marR="9525" marT="9525" anchor="b">
                    <a:lnL>
                      <a:noFill/>
                    </a:lnL>
                    <a:lnR>
                      <a:noFill/>
                    </a:lnR>
                    <a:lnT>
                      <a:noFill/>
                    </a:lnT>
                    <a:lnB>
                      <a:noFill/>
                    </a:lnB>
                  </a:tcPr>
                </a:tc>
                <a:extLst>
                  <a:ext uri="{0D108BD9-81ED-4DB2-BD59-A6C34878D82A}">
                    <a16:rowId xmlns:a16="http://schemas.microsoft.com/office/drawing/2014/main" val="1953090382"/>
                  </a:ext>
                </a:extLst>
              </a:tr>
              <a:tr h="180975">
                <a:tc>
                  <a:txBody>
                    <a:bodyPr/>
                    <a:lstStyle/>
                    <a:p>
                      <a:pPr fontAlgn="b"/>
                      <a:r>
                        <a:rPr lang="en-US" sz="1100" b="0" i="0" u="none" strike="noStrike" dirty="0">
                          <a:solidFill>
                            <a:schemeClr val="bg1"/>
                          </a:solidFill>
                          <a:effectLst/>
                          <a:latin typeface="Calibri"/>
                        </a:rPr>
                        <a:t>March</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$1,643,138.16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22</a:t>
                      </a:r>
                    </a:p>
                  </a:txBody>
                  <a:tcPr marL="9525" marR="9525" marT="9525" anchor="b">
                    <a:lnL>
                      <a:noFill/>
                    </a:lnL>
                    <a:lnR>
                      <a:noFill/>
                    </a:lnR>
                    <a:lnT>
                      <a:noFill/>
                    </a:lnT>
                    <a:lnB>
                      <a:noFill/>
                    </a:lnB>
                  </a:tcPr>
                </a:tc>
                <a:extLst>
                  <a:ext uri="{0D108BD9-81ED-4DB2-BD59-A6C34878D82A}">
                    <a16:rowId xmlns:a16="http://schemas.microsoft.com/office/drawing/2014/main" val="736083493"/>
                  </a:ext>
                </a:extLst>
              </a:tr>
              <a:tr h="180975">
                <a:tc>
                  <a:txBody>
                    <a:bodyPr/>
                    <a:lstStyle/>
                    <a:p>
                      <a:pPr fontAlgn="b"/>
                      <a:r>
                        <a:rPr lang="en-US" sz="1100" b="0" i="0" u="none" strike="noStrike" dirty="0">
                          <a:solidFill>
                            <a:schemeClr val="bg1"/>
                          </a:solidFill>
                          <a:effectLst/>
                          <a:latin typeface="Calibri"/>
                        </a:rPr>
                        <a:t>April</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$1,490,346.31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22</a:t>
                      </a:r>
                    </a:p>
                  </a:txBody>
                  <a:tcPr marL="9525" marR="9525" marT="9525" anchor="b">
                    <a:lnL>
                      <a:noFill/>
                    </a:lnL>
                    <a:lnR>
                      <a:noFill/>
                    </a:lnR>
                    <a:lnT>
                      <a:noFill/>
                    </a:lnT>
                    <a:lnB>
                      <a:noFill/>
                    </a:lnB>
                  </a:tcPr>
                </a:tc>
                <a:extLst>
                  <a:ext uri="{0D108BD9-81ED-4DB2-BD59-A6C34878D82A}">
                    <a16:rowId xmlns:a16="http://schemas.microsoft.com/office/drawing/2014/main" val="2328114896"/>
                  </a:ext>
                </a:extLst>
              </a:tr>
              <a:tr h="180975">
                <a:tc>
                  <a:txBody>
                    <a:bodyPr/>
                    <a:lstStyle/>
                    <a:p>
                      <a:pPr fontAlgn="b"/>
                      <a:r>
                        <a:rPr lang="en-US" sz="1100" b="0" i="0" u="none" strike="noStrike" dirty="0">
                          <a:solidFill>
                            <a:schemeClr val="bg1"/>
                          </a:solidFill>
                          <a:effectLst/>
                          <a:latin typeface="Calibri"/>
                        </a:rPr>
                        <a:t>May</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$1,670,949.00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19</a:t>
                      </a:r>
                    </a:p>
                  </a:txBody>
                  <a:tcPr marL="9525" marR="9525" marT="9525" anchor="b">
                    <a:lnL>
                      <a:noFill/>
                    </a:lnL>
                    <a:lnR>
                      <a:noFill/>
                    </a:lnR>
                    <a:lnT>
                      <a:noFill/>
                    </a:lnT>
                    <a:lnB>
                      <a:noFill/>
                    </a:lnB>
                  </a:tcPr>
                </a:tc>
                <a:extLst>
                  <a:ext uri="{0D108BD9-81ED-4DB2-BD59-A6C34878D82A}">
                    <a16:rowId xmlns:a16="http://schemas.microsoft.com/office/drawing/2014/main" val="2136938134"/>
                  </a:ext>
                </a:extLst>
              </a:tr>
              <a:tr h="180975">
                <a:tc>
                  <a:txBody>
                    <a:bodyPr/>
                    <a:lstStyle/>
                    <a:p>
                      <a:pPr fontAlgn="b"/>
                      <a:r>
                        <a:rPr lang="en-US" sz="1100" b="0" i="0" u="none" strike="noStrike" dirty="0">
                          <a:solidFill>
                            <a:schemeClr val="bg1"/>
                          </a:solidFill>
                          <a:effectLst/>
                          <a:latin typeface="Calibri"/>
                        </a:rPr>
                        <a:t>June</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$1,569,412.00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18</a:t>
                      </a:r>
                    </a:p>
                  </a:txBody>
                  <a:tcPr marL="9525" marR="9525" marT="9525" anchor="b">
                    <a:lnL>
                      <a:noFill/>
                    </a:lnL>
                    <a:lnR>
                      <a:noFill/>
                    </a:lnR>
                    <a:lnT>
                      <a:noFill/>
                    </a:lnT>
                    <a:lnB>
                      <a:noFill/>
                    </a:lnB>
                  </a:tcPr>
                </a:tc>
                <a:extLst>
                  <a:ext uri="{0D108BD9-81ED-4DB2-BD59-A6C34878D82A}">
                    <a16:rowId xmlns:a16="http://schemas.microsoft.com/office/drawing/2014/main" val="233092330"/>
                  </a:ext>
                </a:extLst>
              </a:tr>
              <a:tr h="180975">
                <a:tc>
                  <a:txBody>
                    <a:bodyPr/>
                    <a:lstStyle/>
                    <a:p>
                      <a:pPr fontAlgn="b"/>
                      <a:r>
                        <a:rPr lang="en-US" sz="1100" b="0" i="0" u="none" strike="noStrike" dirty="0">
                          <a:solidFill>
                            <a:schemeClr val="bg1"/>
                          </a:solidFill>
                          <a:effectLst/>
                          <a:latin typeface="Calibri"/>
                        </a:rPr>
                        <a:t>July</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$1,791,744.00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19</a:t>
                      </a:r>
                    </a:p>
                  </a:txBody>
                  <a:tcPr marL="9525" marR="9525" marT="9525" anchor="b">
                    <a:lnL>
                      <a:noFill/>
                    </a:lnL>
                    <a:lnR>
                      <a:noFill/>
                    </a:lnR>
                    <a:lnT>
                      <a:noFill/>
                    </a:lnT>
                    <a:lnB>
                      <a:noFill/>
                    </a:lnB>
                  </a:tcPr>
                </a:tc>
                <a:extLst>
                  <a:ext uri="{0D108BD9-81ED-4DB2-BD59-A6C34878D82A}">
                    <a16:rowId xmlns:a16="http://schemas.microsoft.com/office/drawing/2014/main" val="664709697"/>
                  </a:ext>
                </a:extLst>
              </a:tr>
              <a:tr h="180975">
                <a:tc>
                  <a:txBody>
                    <a:bodyPr/>
                    <a:lstStyle/>
                    <a:p>
                      <a:pPr fontAlgn="b"/>
                      <a:r>
                        <a:rPr lang="en-US" sz="1100" b="0" i="0" u="none" strike="noStrike" dirty="0">
                          <a:solidFill>
                            <a:schemeClr val="bg1"/>
                          </a:solidFill>
                          <a:effectLst/>
                          <a:latin typeface="Calibri"/>
                        </a:rPr>
                        <a:t>August</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$1,991,047.00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19</a:t>
                      </a:r>
                    </a:p>
                  </a:txBody>
                  <a:tcPr marL="9525" marR="9525" marT="9525" anchor="b">
                    <a:lnL>
                      <a:noFill/>
                    </a:lnL>
                    <a:lnR>
                      <a:noFill/>
                    </a:lnR>
                    <a:lnT>
                      <a:noFill/>
                    </a:lnT>
                    <a:lnB>
                      <a:noFill/>
                    </a:lnB>
                  </a:tcPr>
                </a:tc>
                <a:extLst>
                  <a:ext uri="{0D108BD9-81ED-4DB2-BD59-A6C34878D82A}">
                    <a16:rowId xmlns:a16="http://schemas.microsoft.com/office/drawing/2014/main" val="3701322190"/>
                  </a:ext>
                </a:extLst>
              </a:tr>
              <a:tr h="180975">
                <a:tc>
                  <a:txBody>
                    <a:bodyPr/>
                    <a:lstStyle/>
                    <a:p>
                      <a:pPr fontAlgn="b"/>
                      <a:r>
                        <a:rPr lang="en-US" sz="1100" b="0" i="0" u="none" strike="noStrike" dirty="0">
                          <a:solidFill>
                            <a:schemeClr val="bg1"/>
                          </a:solidFill>
                          <a:effectLst/>
                          <a:latin typeface="Calibri"/>
                        </a:rPr>
                        <a:t>September</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$1,765,312.00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20</a:t>
                      </a:r>
                    </a:p>
                  </a:txBody>
                  <a:tcPr marL="9525" marR="9525" marT="9525" anchor="b">
                    <a:lnL>
                      <a:noFill/>
                    </a:lnL>
                    <a:lnR>
                      <a:noFill/>
                    </a:lnR>
                    <a:lnT>
                      <a:noFill/>
                    </a:lnT>
                    <a:lnB>
                      <a:noFill/>
                    </a:lnB>
                  </a:tcPr>
                </a:tc>
                <a:extLst>
                  <a:ext uri="{0D108BD9-81ED-4DB2-BD59-A6C34878D82A}">
                    <a16:rowId xmlns:a16="http://schemas.microsoft.com/office/drawing/2014/main" val="2592933312"/>
                  </a:ext>
                </a:extLst>
              </a:tr>
              <a:tr h="180975">
                <a:tc>
                  <a:txBody>
                    <a:bodyPr/>
                    <a:lstStyle/>
                    <a:p>
                      <a:pPr fontAlgn="b"/>
                      <a:r>
                        <a:rPr lang="en-US" sz="1100" b="0" i="0" u="none" strike="noStrike" dirty="0">
                          <a:solidFill>
                            <a:schemeClr val="bg1"/>
                          </a:solidFill>
                          <a:effectLst/>
                          <a:latin typeface="Calibri"/>
                        </a:rPr>
                        <a:t>October</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$1,435,785.00 </a:t>
                      </a:r>
                    </a:p>
                  </a:txBody>
                  <a:tcPr marL="9525" marR="9525" marT="9525" anchor="b">
                    <a:lnL>
                      <a:noFill/>
                    </a:lnL>
                    <a:lnR>
                      <a:noFill/>
                    </a:lnR>
                    <a:lnT>
                      <a:noFill/>
                    </a:lnT>
                    <a:lnB>
                      <a:noFill/>
                    </a:lnB>
                  </a:tcPr>
                </a:tc>
                <a:tc>
                  <a:txBody>
                    <a:bodyPr/>
                    <a:lstStyle/>
                    <a:p>
                      <a:pPr algn="r" fontAlgn="b"/>
                      <a:r>
                        <a:rPr lang="en-US" sz="1100" b="0" i="0" u="none" strike="noStrike" dirty="0">
                          <a:solidFill>
                            <a:schemeClr val="bg1"/>
                          </a:solidFill>
                          <a:effectLst/>
                          <a:latin typeface="Calibri"/>
                        </a:rPr>
                        <a:t>19</a:t>
                      </a:r>
                    </a:p>
                  </a:txBody>
                  <a:tcPr marL="9525" marR="9525" marT="9525" anchor="b">
                    <a:lnL>
                      <a:noFill/>
                    </a:lnL>
                    <a:lnR>
                      <a:noFill/>
                    </a:lnR>
                    <a:lnT>
                      <a:noFill/>
                    </a:lnT>
                    <a:lnB>
                      <a:noFill/>
                    </a:lnB>
                  </a:tcPr>
                </a:tc>
                <a:extLst>
                  <a:ext uri="{0D108BD9-81ED-4DB2-BD59-A6C34878D82A}">
                    <a16:rowId xmlns:a16="http://schemas.microsoft.com/office/drawing/2014/main" val="2872941545"/>
                  </a:ext>
                </a:extLst>
              </a:tr>
              <a:tr h="180975">
                <a:tc>
                  <a:txBody>
                    <a:bodyPr/>
                    <a:lstStyle/>
                    <a:p>
                      <a:pPr fontAlgn="b"/>
                      <a:r>
                        <a:rPr lang="en-US" sz="1100" b="0" i="0" u="none" strike="noStrike" dirty="0">
                          <a:solidFill>
                            <a:schemeClr val="bg1"/>
                          </a:solidFill>
                          <a:effectLst/>
                          <a:latin typeface="Calibri"/>
                        </a:rPr>
                        <a:t>November</a:t>
                      </a:r>
                    </a:p>
                  </a:txBody>
                  <a:tcPr marL="9525" marR="9525" marT="9525" anchor="b">
                    <a:lnL>
                      <a:noFill/>
                    </a:lnL>
                    <a:lnR>
                      <a:noFill/>
                    </a:lnR>
                    <a:lnT>
                      <a:noFill/>
                    </a:lnT>
                    <a:lnB>
                      <a:noFill/>
                    </a:lnB>
                  </a:tcPr>
                </a:tc>
                <a:tc>
                  <a:txBody>
                    <a:bodyPr/>
                    <a:lstStyle/>
                    <a:p>
                      <a:pPr fontAlgn="b"/>
                      <a:endParaRPr lang="en-US" sz="1100" b="0" i="0" u="none" strike="noStrike" dirty="0">
                        <a:solidFill>
                          <a:schemeClr val="bg1"/>
                        </a:solidFill>
                        <a:effectLst/>
                        <a:latin typeface="Calibri"/>
                      </a:endParaRPr>
                    </a:p>
                  </a:txBody>
                  <a:tcPr marL="9525" marR="9525" marT="9525" anchor="b">
                    <a:lnL>
                      <a:noFill/>
                    </a:lnL>
                    <a:lnR>
                      <a:noFill/>
                    </a:lnR>
                    <a:lnT>
                      <a:noFill/>
                    </a:lnT>
                    <a:lnB>
                      <a:noFill/>
                    </a:lnB>
                  </a:tcPr>
                </a:tc>
                <a:tc>
                  <a:txBody>
                    <a:bodyPr/>
                    <a:lstStyle/>
                    <a:p>
                      <a:pPr fontAlgn="b"/>
                      <a:endParaRPr lang="en-US" sz="1100" b="0" i="0" u="none" strike="noStrike" dirty="0">
                        <a:solidFill>
                          <a:schemeClr val="bg1"/>
                        </a:solidFill>
                        <a:effectLst/>
                        <a:latin typeface="Calibri"/>
                      </a:endParaRPr>
                    </a:p>
                  </a:txBody>
                  <a:tcPr marL="9525" marR="9525" marT="9525" anchor="b">
                    <a:lnL>
                      <a:noFill/>
                    </a:lnL>
                    <a:lnR>
                      <a:noFill/>
                    </a:lnR>
                    <a:lnT>
                      <a:noFill/>
                    </a:lnT>
                    <a:lnB>
                      <a:noFill/>
                    </a:lnB>
                  </a:tcPr>
                </a:tc>
                <a:extLst>
                  <a:ext uri="{0D108BD9-81ED-4DB2-BD59-A6C34878D82A}">
                    <a16:rowId xmlns:a16="http://schemas.microsoft.com/office/drawing/2014/main" val="3753150581"/>
                  </a:ext>
                </a:extLst>
              </a:tr>
              <a:tr h="180975">
                <a:tc>
                  <a:txBody>
                    <a:bodyPr/>
                    <a:lstStyle/>
                    <a:p>
                      <a:pPr fontAlgn="b"/>
                      <a:r>
                        <a:rPr lang="en-US" sz="1100" b="0" i="0" u="none" strike="noStrike" dirty="0">
                          <a:solidFill>
                            <a:schemeClr val="bg1"/>
                          </a:solidFill>
                          <a:effectLst/>
                          <a:latin typeface="Calibri"/>
                        </a:rPr>
                        <a:t>December</a:t>
                      </a:r>
                    </a:p>
                  </a:txBody>
                  <a:tcPr marL="9525" marR="9525" marT="9525" anchor="b">
                    <a:lnL>
                      <a:noFill/>
                    </a:lnL>
                    <a:lnR>
                      <a:noFill/>
                    </a:lnR>
                    <a:lnT>
                      <a:noFill/>
                    </a:lnT>
                    <a:lnB>
                      <a:noFill/>
                    </a:lnB>
                  </a:tcPr>
                </a:tc>
                <a:tc>
                  <a:txBody>
                    <a:bodyPr/>
                    <a:lstStyle/>
                    <a:p>
                      <a:pPr fontAlgn="b"/>
                      <a:endParaRPr lang="en-US" sz="1100" b="0" i="0" u="none" strike="noStrike" dirty="0">
                        <a:solidFill>
                          <a:schemeClr val="bg1"/>
                        </a:solidFill>
                        <a:effectLst/>
                        <a:latin typeface="Calibri"/>
                      </a:endParaRPr>
                    </a:p>
                  </a:txBody>
                  <a:tcPr marL="9525" marR="9525" marT="9525" anchor="b">
                    <a:lnL>
                      <a:noFill/>
                    </a:lnL>
                    <a:lnR>
                      <a:noFill/>
                    </a:lnR>
                    <a:lnT>
                      <a:noFill/>
                    </a:lnT>
                    <a:lnB>
                      <a:noFill/>
                    </a:lnB>
                  </a:tcPr>
                </a:tc>
                <a:tc>
                  <a:txBody>
                    <a:bodyPr/>
                    <a:lstStyle/>
                    <a:p>
                      <a:pPr fontAlgn="b"/>
                      <a:endParaRPr lang="en-US" sz="1100" b="0" i="0" u="none" strike="noStrike" dirty="0">
                        <a:solidFill>
                          <a:schemeClr val="bg1"/>
                        </a:solidFill>
                        <a:effectLst/>
                        <a:latin typeface="Calibri"/>
                      </a:endParaRPr>
                    </a:p>
                  </a:txBody>
                  <a:tcPr marL="9525" marR="9525" marT="9525" anchor="b">
                    <a:lnL>
                      <a:noFill/>
                    </a:lnL>
                    <a:lnR>
                      <a:noFill/>
                    </a:lnR>
                    <a:lnT>
                      <a:noFill/>
                    </a:lnT>
                    <a:lnB>
                      <a:noFill/>
                    </a:lnB>
                  </a:tcPr>
                </a:tc>
                <a:extLst>
                  <a:ext uri="{0D108BD9-81ED-4DB2-BD59-A6C34878D82A}">
                    <a16:rowId xmlns:a16="http://schemas.microsoft.com/office/drawing/2014/main" val="214434709"/>
                  </a:ext>
                </a:extLst>
              </a:tr>
              <a:tr h="180975">
                <a:tc>
                  <a:txBody>
                    <a:bodyPr/>
                    <a:lstStyle/>
                    <a:p>
                      <a:pPr fontAlgn="b"/>
                      <a:r>
                        <a:rPr lang="en-US" sz="1100" b="1" i="0" u="none" strike="noStrike" dirty="0">
                          <a:solidFill>
                            <a:srgbClr val="000000"/>
                          </a:solidFill>
                          <a:effectLst/>
                          <a:latin typeface="Calibri"/>
                        </a:rPr>
                        <a:t>Grand Total</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dirty="0">
                          <a:solidFill>
                            <a:srgbClr val="000000"/>
                          </a:solidFill>
                          <a:effectLst/>
                          <a:latin typeface="Calibri"/>
                        </a:rPr>
                        <a:t>$15,973,943.22 </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dirty="0">
                          <a:solidFill>
                            <a:srgbClr val="000000"/>
                          </a:solidFill>
                          <a:effectLst/>
                          <a:latin typeface="Calibri"/>
                        </a:rPr>
                        <a:t>203</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102688098"/>
                  </a:ext>
                </a:extLst>
              </a:tr>
            </a:tbl>
          </a:graphicData>
        </a:graphic>
      </p:graphicFrame>
      <p:graphicFrame>
        <p:nvGraphicFramePr>
          <p:cNvPr id="5" name="Chart 4">
            <a:extLst>
              <a:ext uri="{FF2B5EF4-FFF2-40B4-BE49-F238E27FC236}">
                <a16:creationId xmlns:a16="http://schemas.microsoft.com/office/drawing/2014/main" id="{0B2B1096-0C2A-0D23-F4C6-8313D8B0256F}"/>
              </a:ext>
            </a:extLst>
          </p:cNvPr>
          <p:cNvGraphicFramePr>
            <a:graphicFrameLocks/>
          </p:cNvGraphicFramePr>
          <p:nvPr>
            <p:extLst>
              <p:ext uri="{D42A27DB-BD31-4B8C-83A1-F6EECF244321}">
                <p14:modId xmlns:p14="http://schemas.microsoft.com/office/powerpoint/2010/main" val="2040707495"/>
              </p:ext>
            </p:extLst>
          </p:nvPr>
        </p:nvGraphicFramePr>
        <p:xfrm>
          <a:off x="9206305" y="2415649"/>
          <a:ext cx="2910636" cy="19068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a:t>Revenue by year</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graphicFrame>
        <p:nvGraphicFramePr>
          <p:cNvPr id="24" name="Table 23">
            <a:extLst>
              <a:ext uri="{FF2B5EF4-FFF2-40B4-BE49-F238E27FC236}">
                <a16:creationId xmlns:a16="http://schemas.microsoft.com/office/drawing/2014/main" id="{EF58CAEF-886E-D999-FF5C-47BFE95F67A2}"/>
              </a:ext>
            </a:extLst>
          </p:cNvPr>
          <p:cNvGraphicFramePr>
            <a:graphicFrameLocks noGrp="1"/>
          </p:cNvGraphicFramePr>
          <p:nvPr>
            <p:extLst>
              <p:ext uri="{D42A27DB-BD31-4B8C-83A1-F6EECF244321}">
                <p14:modId xmlns:p14="http://schemas.microsoft.com/office/powerpoint/2010/main" val="3149725312"/>
              </p:ext>
            </p:extLst>
          </p:nvPr>
        </p:nvGraphicFramePr>
        <p:xfrm>
          <a:off x="4603487" y="1895553"/>
          <a:ext cx="1841500" cy="1570318"/>
        </p:xfrm>
        <a:graphic>
          <a:graphicData uri="http://schemas.openxmlformats.org/drawingml/2006/table">
            <a:tbl>
              <a:tblPr firstRow="1" bandRow="1">
                <a:tableStyleId>{7E9639D4-E3E2-4D34-9284-5A2195B3D0D7}</a:tableStyleId>
              </a:tblPr>
              <a:tblGrid>
                <a:gridCol w="787400">
                  <a:extLst>
                    <a:ext uri="{9D8B030D-6E8A-4147-A177-3AD203B41FA5}">
                      <a16:colId xmlns:a16="http://schemas.microsoft.com/office/drawing/2014/main" val="1993459712"/>
                    </a:ext>
                  </a:extLst>
                </a:gridCol>
                <a:gridCol w="1054100">
                  <a:extLst>
                    <a:ext uri="{9D8B030D-6E8A-4147-A177-3AD203B41FA5}">
                      <a16:colId xmlns:a16="http://schemas.microsoft.com/office/drawing/2014/main" val="3837351595"/>
                    </a:ext>
                  </a:extLst>
                </a:gridCol>
              </a:tblGrid>
              <a:tr h="233008">
                <a:tc>
                  <a:txBody>
                    <a:bodyPr/>
                    <a:lstStyle/>
                    <a:p>
                      <a:pPr fontAlgn="b"/>
                      <a:r>
                        <a:rPr lang="en-US" sz="1100" b="1" i="0" u="none" strike="noStrike">
                          <a:solidFill>
                            <a:srgbClr val="000000"/>
                          </a:solidFill>
                          <a:effectLst/>
                          <a:latin typeface="Calibri" panose="020F0502020204030204" pitchFamily="34" charset="0"/>
                        </a:rPr>
                        <a:t>Year</a:t>
                      </a:r>
                    </a:p>
                  </a:txBody>
                  <a:tcPr marL="9525" marR="9525" marT="9525" anchor="b">
                    <a:lnL>
                      <a:noFill/>
                    </a:lnL>
                    <a:lnR>
                      <a:noFill/>
                    </a:lnR>
                    <a:lnT>
                      <a:noFill/>
                    </a:lnT>
                    <a:lnB>
                      <a:noFill/>
                    </a:lnB>
                    <a:solidFill>
                      <a:srgbClr val="D9E1F2"/>
                    </a:solidFill>
                  </a:tcPr>
                </a:tc>
                <a:tc>
                  <a:txBody>
                    <a:bodyPr/>
                    <a:lstStyle/>
                    <a:p>
                      <a:pPr fontAlgn="b"/>
                      <a:r>
                        <a:rPr lang="en-US" sz="1100" b="1" i="0" u="none" strike="noStrike">
                          <a:solidFill>
                            <a:srgbClr val="000000"/>
                          </a:solidFill>
                          <a:effectLst/>
                          <a:latin typeface="Calibri" panose="020F0502020204030204" pitchFamily="34" charset="0"/>
                        </a:rPr>
                        <a:t>Sum of Revenue</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283735417"/>
                  </a:ext>
                </a:extLst>
              </a:tr>
              <a:tr h="180975">
                <a:tc>
                  <a:txBody>
                    <a:bodyPr/>
                    <a:lstStyle/>
                    <a:p>
                      <a:pPr algn="r" fontAlgn="b"/>
                      <a:r>
                        <a:rPr lang="en-US" sz="1100" b="0" i="0" u="none" strike="noStrike">
                          <a:solidFill>
                            <a:srgbClr val="000000"/>
                          </a:solidFill>
                          <a:effectLst/>
                          <a:latin typeface="Calibri" panose="020F0502020204030204" pitchFamily="34" charset="0"/>
                        </a:rPr>
                        <a:t>2019</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$10,214,773.40 </a:t>
                      </a:r>
                    </a:p>
                  </a:txBody>
                  <a:tcPr marL="9525" marR="9525" marT="9525" anchor="b">
                    <a:lnL>
                      <a:noFill/>
                    </a:lnL>
                    <a:lnR>
                      <a:noFill/>
                    </a:lnR>
                    <a:lnT>
                      <a:noFill/>
                    </a:lnT>
                    <a:lnB>
                      <a:noFill/>
                    </a:lnB>
                  </a:tcPr>
                </a:tc>
                <a:extLst>
                  <a:ext uri="{0D108BD9-81ED-4DB2-BD59-A6C34878D82A}">
                    <a16:rowId xmlns:a16="http://schemas.microsoft.com/office/drawing/2014/main" val="3565775940"/>
                  </a:ext>
                </a:extLst>
              </a:tr>
              <a:tr h="180975">
                <a:tc>
                  <a:txBody>
                    <a:bodyPr/>
                    <a:lstStyle/>
                    <a:p>
                      <a:pPr algn="r" fontAlgn="b"/>
                      <a:r>
                        <a:rPr lang="en-US" sz="1100" b="0" i="0" u="none" strike="noStrike">
                          <a:solidFill>
                            <a:srgbClr val="000000"/>
                          </a:solidFill>
                          <a:effectLst/>
                          <a:latin typeface="Calibri" panose="020F0502020204030204" pitchFamily="34" charset="0"/>
                        </a:rPr>
                        <a:t>2020</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$7,047,292.70 </a:t>
                      </a:r>
                    </a:p>
                  </a:txBody>
                  <a:tcPr marL="9525" marR="9525" marT="9525" anchor="b">
                    <a:lnL>
                      <a:noFill/>
                    </a:lnL>
                    <a:lnR>
                      <a:noFill/>
                    </a:lnR>
                    <a:lnT>
                      <a:noFill/>
                    </a:lnT>
                    <a:lnB>
                      <a:noFill/>
                    </a:lnB>
                  </a:tcPr>
                </a:tc>
                <a:extLst>
                  <a:ext uri="{0D108BD9-81ED-4DB2-BD59-A6C34878D82A}">
                    <a16:rowId xmlns:a16="http://schemas.microsoft.com/office/drawing/2014/main" val="1421803900"/>
                  </a:ext>
                </a:extLst>
              </a:tr>
              <a:tr h="180975">
                <a:tc>
                  <a:txBody>
                    <a:bodyPr/>
                    <a:lstStyle/>
                    <a:p>
                      <a:pPr algn="r" fontAlgn="b"/>
                      <a:r>
                        <a:rPr lang="en-US" sz="1100" b="0" i="0" u="none" strike="noStrike">
                          <a:solidFill>
                            <a:srgbClr val="000000"/>
                          </a:solidFill>
                          <a:effectLst/>
                          <a:latin typeface="Calibri" panose="020F0502020204030204" pitchFamily="34" charset="0"/>
                        </a:rPr>
                        <a:t>2021</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$27,331,431.66 </a:t>
                      </a:r>
                    </a:p>
                  </a:txBody>
                  <a:tcPr marL="9525" marR="9525" marT="9525" anchor="b">
                    <a:lnL>
                      <a:noFill/>
                    </a:lnL>
                    <a:lnR>
                      <a:noFill/>
                    </a:lnR>
                    <a:lnT>
                      <a:noFill/>
                    </a:lnT>
                    <a:lnB>
                      <a:noFill/>
                    </a:lnB>
                  </a:tcPr>
                </a:tc>
                <a:extLst>
                  <a:ext uri="{0D108BD9-81ED-4DB2-BD59-A6C34878D82A}">
                    <a16:rowId xmlns:a16="http://schemas.microsoft.com/office/drawing/2014/main" val="2070915346"/>
                  </a:ext>
                </a:extLst>
              </a:tr>
              <a:tr h="180975">
                <a:tc>
                  <a:txBody>
                    <a:bodyPr/>
                    <a:lstStyle/>
                    <a:p>
                      <a:pPr algn="r" fontAlgn="b"/>
                      <a:r>
                        <a:rPr lang="en-US" sz="1100" b="0" i="0" u="none" strike="noStrike">
                          <a:solidFill>
                            <a:srgbClr val="000000"/>
                          </a:solidFill>
                          <a:effectLst/>
                          <a:latin typeface="Calibri" panose="020F0502020204030204" pitchFamily="34" charset="0"/>
                        </a:rPr>
                        <a:t>2022</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$24,899,090.03 </a:t>
                      </a:r>
                    </a:p>
                  </a:txBody>
                  <a:tcPr marL="9525" marR="9525" marT="9525" anchor="b">
                    <a:lnL>
                      <a:noFill/>
                    </a:lnL>
                    <a:lnR>
                      <a:noFill/>
                    </a:lnR>
                    <a:lnT>
                      <a:noFill/>
                    </a:lnT>
                    <a:lnB>
                      <a:noFill/>
                    </a:lnB>
                  </a:tcPr>
                </a:tc>
                <a:extLst>
                  <a:ext uri="{0D108BD9-81ED-4DB2-BD59-A6C34878D82A}">
                    <a16:rowId xmlns:a16="http://schemas.microsoft.com/office/drawing/2014/main" val="3986602163"/>
                  </a:ext>
                </a:extLst>
              </a:tr>
              <a:tr h="180975">
                <a:tc>
                  <a:txBody>
                    <a:bodyPr/>
                    <a:lstStyle/>
                    <a:p>
                      <a:pPr algn="r" fontAlgn="b"/>
                      <a:r>
                        <a:rPr lang="en-US" sz="1100" b="0" i="0" u="none" strike="noStrike">
                          <a:solidFill>
                            <a:srgbClr val="000000"/>
                          </a:solidFill>
                          <a:effectLst/>
                          <a:latin typeface="Calibri" panose="020F0502020204030204" pitchFamily="34" charset="0"/>
                        </a:rPr>
                        <a:t>2023</a:t>
                      </a:r>
                    </a:p>
                  </a:txBody>
                  <a:tcPr marL="9525" marR="9525" marT="9525"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$26,500,000.00 </a:t>
                      </a:r>
                    </a:p>
                  </a:txBody>
                  <a:tcPr marL="9525" marR="9525" marT="9525" anchor="b">
                    <a:lnL>
                      <a:noFill/>
                    </a:lnL>
                    <a:lnR>
                      <a:noFill/>
                    </a:lnR>
                    <a:lnT>
                      <a:noFill/>
                    </a:lnT>
                    <a:lnB>
                      <a:noFill/>
                    </a:lnB>
                  </a:tcPr>
                </a:tc>
                <a:extLst>
                  <a:ext uri="{0D108BD9-81ED-4DB2-BD59-A6C34878D82A}">
                    <a16:rowId xmlns:a16="http://schemas.microsoft.com/office/drawing/2014/main" val="4020482256"/>
                  </a:ext>
                </a:extLst>
              </a:tr>
              <a:tr h="180975">
                <a:tc>
                  <a:txBody>
                    <a:bodyPr/>
                    <a:lstStyle/>
                    <a:p>
                      <a:pPr fontAlgn="b"/>
                      <a:r>
                        <a:rPr lang="en-US" sz="1100" b="1" i="0" u="none" strike="noStrike">
                          <a:solidFill>
                            <a:srgbClr val="000000"/>
                          </a:solidFill>
                          <a:effectLst/>
                          <a:latin typeface="Calibri" panose="020F0502020204030204" pitchFamily="34" charset="0"/>
                        </a:rPr>
                        <a:t>Grand Total</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a:solidFill>
                            <a:srgbClr val="000000"/>
                          </a:solidFill>
                          <a:effectLst/>
                          <a:latin typeface="Calibri" panose="020F0502020204030204" pitchFamily="34" charset="0"/>
                        </a:rPr>
                        <a:t>$95,992,587.79 </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3309694503"/>
                  </a:ext>
                </a:extLst>
              </a:tr>
            </a:tbl>
          </a:graphicData>
        </a:graphic>
      </p:graphicFrame>
      <p:graphicFrame>
        <p:nvGraphicFramePr>
          <p:cNvPr id="25" name="Chart 24">
            <a:extLst>
              <a:ext uri="{FF2B5EF4-FFF2-40B4-BE49-F238E27FC236}">
                <a16:creationId xmlns:a16="http://schemas.microsoft.com/office/drawing/2014/main" id="{1A146362-5B34-F7C1-7F13-4801C079EEE5}"/>
              </a:ext>
            </a:extLst>
          </p:cNvPr>
          <p:cNvGraphicFramePr>
            <a:graphicFrameLocks/>
          </p:cNvGraphicFramePr>
          <p:nvPr>
            <p:extLst>
              <p:ext uri="{D42A27DB-BD31-4B8C-83A1-F6EECF244321}">
                <p14:modId xmlns:p14="http://schemas.microsoft.com/office/powerpoint/2010/main" val="2964560886"/>
              </p:ext>
            </p:extLst>
          </p:nvPr>
        </p:nvGraphicFramePr>
        <p:xfrm>
          <a:off x="7367233" y="1897049"/>
          <a:ext cx="3811575" cy="2761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a:t>Customer OVERVIEW</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graphicFrame>
        <p:nvGraphicFramePr>
          <p:cNvPr id="25" name="Table 24">
            <a:extLst>
              <a:ext uri="{FF2B5EF4-FFF2-40B4-BE49-F238E27FC236}">
                <a16:creationId xmlns:a16="http://schemas.microsoft.com/office/drawing/2014/main" id="{F3E8E415-19FC-087B-A0F5-DDFCACCEA620}"/>
              </a:ext>
            </a:extLst>
          </p:cNvPr>
          <p:cNvGraphicFramePr>
            <a:graphicFrameLocks noGrp="1"/>
          </p:cNvGraphicFramePr>
          <p:nvPr>
            <p:extLst>
              <p:ext uri="{D42A27DB-BD31-4B8C-83A1-F6EECF244321}">
                <p14:modId xmlns:p14="http://schemas.microsoft.com/office/powerpoint/2010/main" val="309942471"/>
              </p:ext>
            </p:extLst>
          </p:nvPr>
        </p:nvGraphicFramePr>
        <p:xfrm>
          <a:off x="2088888" y="2214373"/>
          <a:ext cx="1981200" cy="1560195"/>
        </p:xfrm>
        <a:graphic>
          <a:graphicData uri="http://schemas.openxmlformats.org/drawingml/2006/table">
            <a:tbl>
              <a:tblPr firstRow="1" bandRow="1">
                <a:tableStyleId>{7E9639D4-E3E2-4D34-9284-5A2195B3D0D7}</a:tableStyleId>
              </a:tblPr>
              <a:tblGrid>
                <a:gridCol w="782385">
                  <a:extLst>
                    <a:ext uri="{9D8B030D-6E8A-4147-A177-3AD203B41FA5}">
                      <a16:colId xmlns:a16="http://schemas.microsoft.com/office/drawing/2014/main" val="1350011020"/>
                    </a:ext>
                  </a:extLst>
                </a:gridCol>
                <a:gridCol w="1198815">
                  <a:extLst>
                    <a:ext uri="{9D8B030D-6E8A-4147-A177-3AD203B41FA5}">
                      <a16:colId xmlns:a16="http://schemas.microsoft.com/office/drawing/2014/main" val="3455355131"/>
                    </a:ext>
                  </a:extLst>
                </a:gridCol>
              </a:tblGrid>
              <a:tr h="180975">
                <a:tc>
                  <a:txBody>
                    <a:bodyPr/>
                    <a:lstStyle/>
                    <a:p>
                      <a:pPr fontAlgn="b"/>
                      <a:r>
                        <a:rPr lang="en-US" sz="1100" b="0" i="0" u="none" strike="noStrike" dirty="0">
                          <a:solidFill>
                            <a:srgbClr val="000000"/>
                          </a:solidFill>
                          <a:effectLst/>
                          <a:latin typeface="Calibri"/>
                        </a:rPr>
                        <a:t>Year</a:t>
                      </a:r>
                    </a:p>
                  </a:txBody>
                  <a:tcPr marL="9525" marR="9525" marT="9525" anchor="b">
                    <a:lnL>
                      <a:noFill/>
                    </a:lnL>
                    <a:lnR>
                      <a:noFill/>
                    </a:lnR>
                    <a:lnT>
                      <a:noFill/>
                    </a:lnT>
                    <a:lnB>
                      <a:noFill/>
                    </a:lnB>
                    <a:solidFill>
                      <a:srgbClr val="D9E1F2"/>
                    </a:solidFill>
                  </a:tcPr>
                </a:tc>
                <a:tc>
                  <a:txBody>
                    <a:bodyPr/>
                    <a:lstStyle/>
                    <a:p>
                      <a:pPr fontAlgn="b"/>
                      <a:r>
                        <a:rPr lang="en-US" sz="1100" b="0" i="0" u="none" strike="noStrike" dirty="0">
                          <a:solidFill>
                            <a:srgbClr val="000000"/>
                          </a:solidFill>
                          <a:effectLst/>
                          <a:latin typeface="Calibri"/>
                        </a:rPr>
                        <a:t>Sum of # of Clients</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2419775468"/>
                  </a:ext>
                </a:extLst>
              </a:tr>
              <a:tr h="180975">
                <a:tc>
                  <a:txBody>
                    <a:bodyPr/>
                    <a:lstStyle/>
                    <a:p>
                      <a:pPr algn="r" fontAlgn="b"/>
                      <a:r>
                        <a:rPr lang="en-US" sz="1100" b="0" i="0" u="none" strike="noStrike" dirty="0">
                          <a:solidFill>
                            <a:srgbClr val="000000"/>
                          </a:solidFill>
                          <a:effectLst/>
                          <a:latin typeface="Calibri"/>
                        </a:rPr>
                        <a:t>2019</a:t>
                      </a:r>
                    </a:p>
                  </a:txBody>
                  <a:tcPr marL="9525" marR="9525" marT="9525"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3</a:t>
                      </a:r>
                    </a:p>
                  </a:txBody>
                  <a:tcPr marL="9525" marR="9525" marT="9525" anchor="b">
                    <a:lnL>
                      <a:noFill/>
                    </a:lnL>
                    <a:lnR>
                      <a:noFill/>
                    </a:lnR>
                    <a:lnT>
                      <a:noFill/>
                    </a:lnT>
                    <a:lnB>
                      <a:noFill/>
                    </a:lnB>
                  </a:tcPr>
                </a:tc>
                <a:extLst>
                  <a:ext uri="{0D108BD9-81ED-4DB2-BD59-A6C34878D82A}">
                    <a16:rowId xmlns:a16="http://schemas.microsoft.com/office/drawing/2014/main" val="4150684155"/>
                  </a:ext>
                </a:extLst>
              </a:tr>
              <a:tr h="180975">
                <a:tc>
                  <a:txBody>
                    <a:bodyPr/>
                    <a:lstStyle/>
                    <a:p>
                      <a:pPr algn="r" fontAlgn="b"/>
                      <a:r>
                        <a:rPr lang="en-US" sz="1100" b="0" i="0" u="none" strike="noStrike" dirty="0">
                          <a:solidFill>
                            <a:srgbClr val="000000"/>
                          </a:solidFill>
                          <a:effectLst/>
                          <a:latin typeface="Calibri"/>
                        </a:rPr>
                        <a:t>2020</a:t>
                      </a:r>
                    </a:p>
                  </a:txBody>
                  <a:tcPr marL="9525" marR="9525" marT="9525"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9</a:t>
                      </a:r>
                    </a:p>
                  </a:txBody>
                  <a:tcPr marL="9525" marR="9525" marT="9525" anchor="b">
                    <a:lnL>
                      <a:noFill/>
                    </a:lnL>
                    <a:lnR>
                      <a:noFill/>
                    </a:lnR>
                    <a:lnT>
                      <a:noFill/>
                    </a:lnT>
                    <a:lnB>
                      <a:noFill/>
                    </a:lnB>
                  </a:tcPr>
                </a:tc>
                <a:extLst>
                  <a:ext uri="{0D108BD9-81ED-4DB2-BD59-A6C34878D82A}">
                    <a16:rowId xmlns:a16="http://schemas.microsoft.com/office/drawing/2014/main" val="1061058615"/>
                  </a:ext>
                </a:extLst>
              </a:tr>
              <a:tr h="180975">
                <a:tc>
                  <a:txBody>
                    <a:bodyPr/>
                    <a:lstStyle/>
                    <a:p>
                      <a:pPr algn="r" fontAlgn="b"/>
                      <a:r>
                        <a:rPr lang="en-US" sz="1100" b="0" i="0" u="none" strike="noStrike" dirty="0">
                          <a:solidFill>
                            <a:srgbClr val="000000"/>
                          </a:solidFill>
                          <a:effectLst/>
                          <a:latin typeface="Calibri"/>
                        </a:rPr>
                        <a:t>2021</a:t>
                      </a:r>
                    </a:p>
                  </a:txBody>
                  <a:tcPr marL="9525" marR="9525" marT="9525"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25</a:t>
                      </a:r>
                    </a:p>
                  </a:txBody>
                  <a:tcPr marL="9525" marR="9525" marT="9525" anchor="b">
                    <a:lnL>
                      <a:noFill/>
                    </a:lnL>
                    <a:lnR>
                      <a:noFill/>
                    </a:lnR>
                    <a:lnT>
                      <a:noFill/>
                    </a:lnT>
                    <a:lnB>
                      <a:noFill/>
                    </a:lnB>
                  </a:tcPr>
                </a:tc>
                <a:extLst>
                  <a:ext uri="{0D108BD9-81ED-4DB2-BD59-A6C34878D82A}">
                    <a16:rowId xmlns:a16="http://schemas.microsoft.com/office/drawing/2014/main" val="2183714195"/>
                  </a:ext>
                </a:extLst>
              </a:tr>
              <a:tr h="180975">
                <a:tc>
                  <a:txBody>
                    <a:bodyPr/>
                    <a:lstStyle/>
                    <a:p>
                      <a:pPr algn="r" fontAlgn="b"/>
                      <a:r>
                        <a:rPr lang="en-US" sz="1100" b="0" i="0" u="none" strike="noStrike" dirty="0">
                          <a:solidFill>
                            <a:srgbClr val="000000"/>
                          </a:solidFill>
                          <a:effectLst/>
                          <a:latin typeface="Calibri"/>
                        </a:rPr>
                        <a:t>2022</a:t>
                      </a:r>
                    </a:p>
                  </a:txBody>
                  <a:tcPr marL="9525" marR="9525" marT="9525"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43</a:t>
                      </a:r>
                    </a:p>
                  </a:txBody>
                  <a:tcPr marL="9525" marR="9525" marT="9525" anchor="b">
                    <a:lnL>
                      <a:noFill/>
                    </a:lnL>
                    <a:lnR>
                      <a:noFill/>
                    </a:lnR>
                    <a:lnT>
                      <a:noFill/>
                    </a:lnT>
                    <a:lnB>
                      <a:noFill/>
                    </a:lnB>
                  </a:tcPr>
                </a:tc>
                <a:extLst>
                  <a:ext uri="{0D108BD9-81ED-4DB2-BD59-A6C34878D82A}">
                    <a16:rowId xmlns:a16="http://schemas.microsoft.com/office/drawing/2014/main" val="1102744798"/>
                  </a:ext>
                </a:extLst>
              </a:tr>
              <a:tr h="180975">
                <a:tc>
                  <a:txBody>
                    <a:bodyPr/>
                    <a:lstStyle/>
                    <a:p>
                      <a:pPr algn="r" fontAlgn="b"/>
                      <a:r>
                        <a:rPr lang="en-US" sz="1100" b="0" i="0" u="none" strike="noStrike" dirty="0">
                          <a:solidFill>
                            <a:srgbClr val="000000"/>
                          </a:solidFill>
                          <a:effectLst/>
                          <a:latin typeface="Calibri"/>
                        </a:rPr>
                        <a:t>2023</a:t>
                      </a:r>
                    </a:p>
                  </a:txBody>
                  <a:tcPr marL="9525" marR="9525" marT="9525" anchor="b">
                    <a:lnL>
                      <a:noFill/>
                    </a:lnL>
                    <a:lnR>
                      <a:noFill/>
                    </a:lnR>
                    <a:lnT>
                      <a:noFill/>
                    </a:lnT>
                    <a:lnB>
                      <a:noFill/>
                    </a:lnB>
                  </a:tcPr>
                </a:tc>
                <a:tc>
                  <a:txBody>
                    <a:bodyPr/>
                    <a:lstStyle/>
                    <a:p>
                      <a:pPr algn="r" fontAlgn="b"/>
                      <a:r>
                        <a:rPr lang="en-US" sz="1100" b="0" i="0" u="none" strike="noStrike" dirty="0">
                          <a:solidFill>
                            <a:srgbClr val="000000"/>
                          </a:solidFill>
                          <a:effectLst/>
                          <a:latin typeface="Calibri"/>
                        </a:rPr>
                        <a:t>47</a:t>
                      </a:r>
                    </a:p>
                  </a:txBody>
                  <a:tcPr marL="9525" marR="9525" marT="9525" anchor="b">
                    <a:lnL>
                      <a:noFill/>
                    </a:lnL>
                    <a:lnR>
                      <a:noFill/>
                    </a:lnR>
                    <a:lnT>
                      <a:noFill/>
                    </a:lnT>
                    <a:lnB>
                      <a:noFill/>
                    </a:lnB>
                  </a:tcPr>
                </a:tc>
                <a:extLst>
                  <a:ext uri="{0D108BD9-81ED-4DB2-BD59-A6C34878D82A}">
                    <a16:rowId xmlns:a16="http://schemas.microsoft.com/office/drawing/2014/main" val="231487814"/>
                  </a:ext>
                </a:extLst>
              </a:tr>
              <a:tr h="180975">
                <a:tc>
                  <a:txBody>
                    <a:bodyPr/>
                    <a:lstStyle/>
                    <a:p>
                      <a:pPr fontAlgn="b"/>
                      <a:r>
                        <a:rPr lang="en-US" sz="1100" b="1" i="0" u="none" strike="noStrike" dirty="0">
                          <a:solidFill>
                            <a:srgbClr val="000000"/>
                          </a:solidFill>
                          <a:effectLst/>
                          <a:latin typeface="Calibri"/>
                        </a:rPr>
                        <a:t>Grand Total</a:t>
                      </a:r>
                    </a:p>
                  </a:txBody>
                  <a:tcPr marL="9525" marR="9525" marT="9525" anchor="b">
                    <a:lnL>
                      <a:noFill/>
                    </a:lnL>
                    <a:lnR>
                      <a:noFill/>
                    </a:lnR>
                    <a:lnT>
                      <a:noFill/>
                    </a:lnT>
                    <a:lnB>
                      <a:noFill/>
                    </a:lnB>
                    <a:solidFill>
                      <a:srgbClr val="D9E1F2"/>
                    </a:solidFill>
                  </a:tcPr>
                </a:tc>
                <a:tc>
                  <a:txBody>
                    <a:bodyPr/>
                    <a:lstStyle/>
                    <a:p>
                      <a:pPr algn="r" fontAlgn="b"/>
                      <a:r>
                        <a:rPr lang="en-US" sz="1100" b="1" i="0" u="none" strike="noStrike" dirty="0">
                          <a:solidFill>
                            <a:srgbClr val="000000"/>
                          </a:solidFill>
                          <a:effectLst/>
                          <a:latin typeface="Calibri"/>
                        </a:rPr>
                        <a:t>127</a:t>
                      </a:r>
                    </a:p>
                  </a:txBody>
                  <a:tcPr marL="9525" marR="9525" marT="9525" anchor="b">
                    <a:lnL>
                      <a:noFill/>
                    </a:lnL>
                    <a:lnR>
                      <a:noFill/>
                    </a:lnR>
                    <a:lnT>
                      <a:noFill/>
                    </a:lnT>
                    <a:lnB>
                      <a:noFill/>
                    </a:lnB>
                    <a:solidFill>
                      <a:srgbClr val="D9E1F2"/>
                    </a:solidFill>
                  </a:tcPr>
                </a:tc>
                <a:extLst>
                  <a:ext uri="{0D108BD9-81ED-4DB2-BD59-A6C34878D82A}">
                    <a16:rowId xmlns:a16="http://schemas.microsoft.com/office/drawing/2014/main" val="523700073"/>
                  </a:ext>
                </a:extLst>
              </a:tr>
            </a:tbl>
          </a:graphicData>
        </a:graphic>
      </p:graphicFrame>
      <p:graphicFrame>
        <p:nvGraphicFramePr>
          <p:cNvPr id="26" name="Chart 25">
            <a:extLst>
              <a:ext uri="{FF2B5EF4-FFF2-40B4-BE49-F238E27FC236}">
                <a16:creationId xmlns:a16="http://schemas.microsoft.com/office/drawing/2014/main" id="{D5FBA7D7-27D4-C99E-0D19-A5596181D069}"/>
              </a:ext>
            </a:extLst>
          </p:cNvPr>
          <p:cNvGraphicFramePr>
            <a:graphicFrameLocks/>
          </p:cNvGraphicFramePr>
          <p:nvPr>
            <p:extLst>
              <p:ext uri="{D42A27DB-BD31-4B8C-83A1-F6EECF244321}">
                <p14:modId xmlns:p14="http://schemas.microsoft.com/office/powerpoint/2010/main" val="445332257"/>
              </p:ext>
            </p:extLst>
          </p:nvPr>
        </p:nvGraphicFramePr>
        <p:xfrm>
          <a:off x="4725187" y="2211847"/>
          <a:ext cx="5581650" cy="3448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FE3C65-29EB-4E60-850B-7BD594E374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E6F37A69-22DE-493E-8552-03285CA5D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0</TotalTime>
  <Words>805</Words>
  <Application>Microsoft Office PowerPoint</Application>
  <PresentationFormat>Widescreen</PresentationFormat>
  <Paragraphs>290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Monoline</vt:lpstr>
      <vt:lpstr>Business financial data </vt:lpstr>
      <vt:lpstr>ABOUT the data</vt:lpstr>
      <vt:lpstr>The data </vt:lpstr>
      <vt:lpstr>Data insight overview</vt:lpstr>
      <vt:lpstr>Headcount OVERVIEW</vt:lpstr>
      <vt:lpstr>Financials by Year</vt:lpstr>
      <vt:lpstr>Staff augment trend OVERVIEW</vt:lpstr>
      <vt:lpstr>Revenue by year</vt:lpstr>
      <vt:lpstr>Customer OVERVIEW</vt:lpstr>
      <vt:lpstr>Data highlights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310</cp:revision>
  <dcterms:created xsi:type="dcterms:W3CDTF">2023-07-24T01:13:35Z</dcterms:created>
  <dcterms:modified xsi:type="dcterms:W3CDTF">2023-10-27T23:50:47Z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