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80"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84" d="100"/>
          <a:sy n="84" d="100"/>
        </p:scale>
        <p:origin x="143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jaabazilah\Downloads\job-posting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jaabazilah\Downloads\popular-languages%20(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Number of Jobs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Philadelphia</c:v>
                </c:pt>
                <c:pt idx="1">
                  <c:v>Austin</c:v>
                </c:pt>
                <c:pt idx="2">
                  <c:v>San Francisco</c:v>
                </c:pt>
                <c:pt idx="3">
                  <c:v>Los Angeles</c:v>
                </c:pt>
                <c:pt idx="4">
                  <c:v>New Orleons</c:v>
                </c:pt>
                <c:pt idx="5">
                  <c:v>Dallas</c:v>
                </c:pt>
                <c:pt idx="6">
                  <c:v>Baltimore</c:v>
                </c:pt>
                <c:pt idx="7">
                  <c:v>Boston</c:v>
                </c:pt>
                <c:pt idx="8">
                  <c:v>New York</c:v>
                </c:pt>
                <c:pt idx="9">
                  <c:v>Houston</c:v>
                </c:pt>
                <c:pt idx="10">
                  <c:v>Seattle</c:v>
                </c:pt>
                <c:pt idx="11">
                  <c:v>Detroit</c:v>
                </c:pt>
                <c:pt idx="12">
                  <c:v>Washington DC</c:v>
                </c:pt>
              </c:strCache>
            </c:strRef>
          </c:cat>
          <c:val>
            <c:numRef>
              <c:f>Sheet1!$B$2:$B$14</c:f>
              <c:numCache>
                <c:formatCode>General</c:formatCode>
                <c:ptCount val="13"/>
                <c:pt idx="0">
                  <c:v>41</c:v>
                </c:pt>
                <c:pt idx="1">
                  <c:v>434</c:v>
                </c:pt>
                <c:pt idx="2">
                  <c:v>435</c:v>
                </c:pt>
                <c:pt idx="3">
                  <c:v>640</c:v>
                </c:pt>
                <c:pt idx="4">
                  <c:v>817</c:v>
                </c:pt>
                <c:pt idx="5">
                  <c:v>1208</c:v>
                </c:pt>
                <c:pt idx="6">
                  <c:v>1263</c:v>
                </c:pt>
                <c:pt idx="7">
                  <c:v>2966</c:v>
                </c:pt>
                <c:pt idx="8">
                  <c:v>3226</c:v>
                </c:pt>
                <c:pt idx="9">
                  <c:v>3339</c:v>
                </c:pt>
                <c:pt idx="10">
                  <c:v>3375</c:v>
                </c:pt>
                <c:pt idx="11">
                  <c:v>3945</c:v>
                </c:pt>
                <c:pt idx="12">
                  <c:v>5316</c:v>
                </c:pt>
              </c:numCache>
            </c:numRef>
          </c:val>
          <c:extLst>
            <c:ext xmlns:c16="http://schemas.microsoft.com/office/drawing/2014/chart" uri="{C3380CC4-5D6E-409C-BE32-E72D297353CC}">
              <c16:uniqueId val="{00000000-B3F6-4501-95BE-2D1FF6FC6D08}"/>
            </c:ext>
          </c:extLst>
        </c:ser>
        <c:dLbls>
          <c:dLblPos val="outEnd"/>
          <c:showLegendKey val="0"/>
          <c:showVal val="1"/>
          <c:showCatName val="0"/>
          <c:showSerName val="0"/>
          <c:showPercent val="0"/>
          <c:showBubbleSize val="0"/>
        </c:dLbls>
        <c:gapWidth val="182"/>
        <c:axId val="662157864"/>
        <c:axId val="662161824"/>
      </c:barChart>
      <c:catAx>
        <c:axId val="662157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61824"/>
        <c:crosses val="autoZero"/>
        <c:auto val="1"/>
        <c:lblAlgn val="ctr"/>
        <c:lblOffset val="100"/>
        <c:noMultiLvlLbl val="0"/>
      </c:catAx>
      <c:valAx>
        <c:axId val="662161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57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 (1)'!$B$1</c:f>
              <c:strCache>
                <c:ptCount val="1"/>
                <c:pt idx="0">
                  <c:v>Annual Average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'popular-languages (1)'!$A$2:$A$11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 (1)'!$B$2:$B$11</c:f>
              <c:numCache>
                <c:formatCode>"$"#,##0_);[Red]\("$"#,##0\)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095F-4CAA-83D4-F84CB20E9D16}"/>
            </c:ext>
          </c:extLst>
        </c:ser>
        <c:dLbls>
          <c:dLblPos val="outEnd"/>
          <c:showLegendKey val="0"/>
          <c:showVal val="1"/>
          <c:showCatName val="0"/>
          <c:showSerName val="0"/>
          <c:showPercent val="0"/>
          <c:showBubbleSize val="0"/>
        </c:dLbls>
        <c:gapWidth val="182"/>
        <c:axId val="914743976"/>
        <c:axId val="914742176"/>
      </c:barChart>
      <c:catAx>
        <c:axId val="914743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742176"/>
        <c:crosses val="autoZero"/>
        <c:auto val="1"/>
        <c:lblAlgn val="ctr"/>
        <c:lblOffset val="100"/>
        <c:noMultiLvlLbl val="0"/>
      </c:catAx>
      <c:valAx>
        <c:axId val="914742176"/>
        <c:scaling>
          <c:orientation val="minMax"/>
        </c:scaling>
        <c:delete val="0"/>
        <c:axPos val="b"/>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743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
        <p:nvSpPr>
          <p:cNvPr id="9" name="TextBox 8">
            <a:extLst>
              <a:ext uri="{FF2B5EF4-FFF2-40B4-BE49-F238E27FC236}">
                <a16:creationId xmlns:a16="http://schemas.microsoft.com/office/drawing/2014/main" id="{F632D48A-C622-9D66-09F1-5CC1F3AAB970}"/>
              </a:ext>
            </a:extLst>
          </p:cNvPr>
          <p:cNvSpPr txBox="1"/>
          <p:nvPr userDrawn="1">
            <p:extLst>
              <p:ext uri="{1162E1C5-73C7-4A58-AE30-91384D911F3F}">
                <p184:classification xmlns:p184="http://schemas.microsoft.com/office/powerpoint/2018/4/main" val="hdr"/>
              </p:ext>
            </p:extLst>
          </p:nvPr>
        </p:nvSpPr>
        <p:spPr>
          <a:xfrm>
            <a:off x="63500" y="63500"/>
            <a:ext cx="1341438" cy="182880"/>
          </a:xfrm>
          <a:prstGeom prst="rect">
            <a:avLst/>
          </a:prstGeom>
        </p:spPr>
        <p:txBody>
          <a:bodyPr horzOverflow="overflow" lIns="0" tIns="0" rIns="0" bIns="0">
            <a:spAutoFit/>
          </a:bodyPr>
          <a:lstStyle/>
          <a:p>
            <a:pPr algn="l"/>
            <a:r>
              <a:rPr lang="en-US" sz="1200">
                <a:solidFill>
                  <a:srgbClr val="000000"/>
                </a:solidFill>
                <a:latin typeface="Arial" panose="020B0604020202020204" pitchFamily="34" charset="0"/>
                <a:cs typeface="Arial" panose="020B0604020202020204" pitchFamily="34" charset="0"/>
              </a:rPr>
              <a:t>Micron Confidential</a:t>
            </a:r>
          </a:p>
        </p:txBody>
      </p:sp>
      <p:sp>
        <p:nvSpPr>
          <p:cNvPr id="10" name="TextBox 9">
            <a:extLst>
              <a:ext uri="{FF2B5EF4-FFF2-40B4-BE49-F238E27FC236}">
                <a16:creationId xmlns:a16="http://schemas.microsoft.com/office/drawing/2014/main" id="{8DCDA949-6BF3-346C-0EE8-C1B471C0E02E}"/>
              </a:ext>
            </a:extLst>
          </p:cNvPr>
          <p:cNvSpPr txBox="1"/>
          <p:nvPr userDrawn="1">
            <p:extLst>
              <p:ext uri="{1162E1C5-73C7-4A58-AE30-91384D911F3F}">
                <p184:classification xmlns:p184="http://schemas.microsoft.com/office/powerpoint/2018/4/main" val="ftr"/>
              </p:ext>
            </p:extLst>
          </p:nvPr>
        </p:nvSpPr>
        <p:spPr>
          <a:xfrm>
            <a:off x="63500" y="6611620"/>
            <a:ext cx="1341438" cy="182880"/>
          </a:xfrm>
          <a:prstGeom prst="rect">
            <a:avLst/>
          </a:prstGeom>
        </p:spPr>
        <p:txBody>
          <a:bodyPr horzOverflow="overflow" lIns="0" tIns="0" rIns="0" bIns="0">
            <a:spAutoFit/>
          </a:bodyPr>
          <a:lstStyle/>
          <a:p>
            <a:pPr algn="l"/>
            <a:r>
              <a:rPr lang="en-US" sz="12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1999297"/>
            <a:ext cx="4351020" cy="1671986"/>
          </a:xfrm>
        </p:spPr>
        <p:txBody>
          <a:bodyPr anchor="ctr">
            <a:normAutofit fontScale="90000"/>
          </a:bodyPr>
          <a:lstStyle/>
          <a:p>
            <a:r>
              <a:rPr lang="en-US" dirty="0">
                <a:solidFill>
                  <a:srgbClr val="0E659B"/>
                </a:solidFill>
              </a:rPr>
              <a:t>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By: Najaa Bazilah</a:t>
            </a:r>
          </a:p>
          <a:p>
            <a:pPr marL="0" indent="0">
              <a:buNone/>
            </a:pPr>
            <a:r>
              <a:rPr lang="en-US" dirty="0"/>
              <a:t>Date: 01-31-2024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MySQL is the most used database by the developers at the current moment.</a:t>
            </a:r>
          </a:p>
          <a:p>
            <a:r>
              <a:rPr lang="en-US" dirty="0"/>
              <a:t>PostgreSQL is the most desired database by respondent for the next year.</a:t>
            </a:r>
          </a:p>
          <a:p>
            <a:r>
              <a:rPr lang="en-US" dirty="0"/>
              <a:t>Next year, respondent are more inclined towards open-source database such as PostgreSQL, MongoDB, Redis and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Since PostgreSQL is the most desirable database to be learn by developers, there is a possibility that the used of MySQL will be declined in next year.</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err="1"/>
              <a:t>Github</a:t>
            </a:r>
            <a:r>
              <a:rPr lang="en-US" sz="2200" dirty="0"/>
              <a:t> link: https://github.com/najaabzlh/IBM_DataAnalyst_CapStone/blob/e7f6d8fadebd973fd9e2c0cb6a54ee2659f15ab0/W5_IBMCognosDashboard.pdf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1- Current Technology Usage</a:t>
            </a:r>
          </a:p>
        </p:txBody>
      </p:sp>
      <p:pic>
        <p:nvPicPr>
          <p:cNvPr id="6" name="Picture 5">
            <a:extLst>
              <a:ext uri="{FF2B5EF4-FFF2-40B4-BE49-F238E27FC236}">
                <a16:creationId xmlns:a16="http://schemas.microsoft.com/office/drawing/2014/main" id="{4E3B929B-BB4C-CF34-DB7E-26AB4F588699}"/>
              </a:ext>
            </a:extLst>
          </p:cNvPr>
          <p:cNvPicPr>
            <a:picLocks noChangeAspect="1"/>
          </p:cNvPicPr>
          <p:nvPr/>
        </p:nvPicPr>
        <p:blipFill>
          <a:blip r:embed="rId2"/>
          <a:stretch>
            <a:fillRect/>
          </a:stretch>
        </p:blipFill>
        <p:spPr>
          <a:xfrm>
            <a:off x="1842135" y="1473916"/>
            <a:ext cx="8507730" cy="4778743"/>
          </a:xfrm>
          <a:prstGeom prst="rect">
            <a:avLst/>
          </a:prstGeom>
          <a:ln>
            <a:solidFill>
              <a:schemeClr val="tx2"/>
            </a:solidFill>
          </a:ln>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2 – Future Technology Trend</a:t>
            </a:r>
          </a:p>
        </p:txBody>
      </p:sp>
      <p:pic>
        <p:nvPicPr>
          <p:cNvPr id="6" name="Picture 5">
            <a:extLst>
              <a:ext uri="{FF2B5EF4-FFF2-40B4-BE49-F238E27FC236}">
                <a16:creationId xmlns:a16="http://schemas.microsoft.com/office/drawing/2014/main" id="{0A05E748-2AC1-38FE-B621-87C5409ADF4D}"/>
              </a:ext>
            </a:extLst>
          </p:cNvPr>
          <p:cNvPicPr>
            <a:picLocks noChangeAspect="1"/>
          </p:cNvPicPr>
          <p:nvPr/>
        </p:nvPicPr>
        <p:blipFill>
          <a:blip r:embed="rId2"/>
          <a:stretch>
            <a:fillRect/>
          </a:stretch>
        </p:blipFill>
        <p:spPr>
          <a:xfrm>
            <a:off x="1474470" y="1480342"/>
            <a:ext cx="9014460" cy="4924515"/>
          </a:xfrm>
          <a:prstGeom prst="rect">
            <a:avLst/>
          </a:prstGeom>
          <a:ln>
            <a:solidFill>
              <a:schemeClr val="tx2"/>
            </a:solidFill>
          </a:ln>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3 - Demographics</a:t>
            </a:r>
          </a:p>
        </p:txBody>
      </p:sp>
      <p:pic>
        <p:nvPicPr>
          <p:cNvPr id="6" name="Picture 5">
            <a:extLst>
              <a:ext uri="{FF2B5EF4-FFF2-40B4-BE49-F238E27FC236}">
                <a16:creationId xmlns:a16="http://schemas.microsoft.com/office/drawing/2014/main" id="{91CE5F00-A989-A060-C197-A0C9784E232B}"/>
              </a:ext>
            </a:extLst>
          </p:cNvPr>
          <p:cNvPicPr>
            <a:picLocks noChangeAspect="1"/>
          </p:cNvPicPr>
          <p:nvPr/>
        </p:nvPicPr>
        <p:blipFill>
          <a:blip r:embed="rId2"/>
          <a:stretch>
            <a:fillRect/>
          </a:stretch>
        </p:blipFill>
        <p:spPr>
          <a:xfrm>
            <a:off x="1783080" y="1554044"/>
            <a:ext cx="8797290" cy="4766099"/>
          </a:xfrm>
          <a:prstGeom prst="rect">
            <a:avLst/>
          </a:prstGeom>
          <a:ln>
            <a:solidFill>
              <a:schemeClr val="tx2"/>
            </a:solidFill>
          </a:ln>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sz="1800" b="1" dirty="0">
                <a:solidFill>
                  <a:schemeClr val="accent2"/>
                </a:solidFill>
              </a:rPr>
              <a:t>Programming Language</a:t>
            </a:r>
            <a:r>
              <a:rPr lang="en-US" sz="1800" dirty="0"/>
              <a:t>: JavaScript is the most used language and desired language, followed by HTML/CSS and SQL. Python has become the top new language is that is most desired by the developers in the next year.</a:t>
            </a:r>
          </a:p>
          <a:p>
            <a:r>
              <a:rPr lang="en-US" sz="1800" b="1" dirty="0">
                <a:solidFill>
                  <a:schemeClr val="accent2"/>
                </a:solidFill>
              </a:rPr>
              <a:t>Databases</a:t>
            </a:r>
            <a:r>
              <a:rPr lang="en-US" sz="1800" dirty="0"/>
              <a:t>: MySQL leads the most database used by developers followed by Microsoft SQL Server  and PostgreSQL. PostgreSQL remain top 3 database desire to learn by developers but MySQL showing down trend. This show a shift of database technology desire by developers.</a:t>
            </a:r>
          </a:p>
          <a:p>
            <a:r>
              <a:rPr lang="en-US" sz="1800" b="1" dirty="0">
                <a:solidFill>
                  <a:schemeClr val="accent2"/>
                </a:solidFill>
              </a:rPr>
              <a:t>Platform</a:t>
            </a:r>
            <a:r>
              <a:rPr lang="en-US" sz="1800" dirty="0"/>
              <a:t>: Linux remained as the top used and desired platform by developers and Windows showing down trend desired of developers which replaced by Docker as the second platform desired by the developers.</a:t>
            </a:r>
          </a:p>
          <a:p>
            <a:r>
              <a:rPr lang="en-US" sz="1800" b="1" dirty="0">
                <a:solidFill>
                  <a:schemeClr val="accent2"/>
                </a:solidFill>
              </a:rPr>
              <a:t>Web Frameworks</a:t>
            </a:r>
            <a:r>
              <a:rPr lang="en-US" sz="1800" dirty="0"/>
              <a:t>: jQuery is the most used and is still in demand, but React.js and Angular.js are close contenders.</a:t>
            </a:r>
          </a:p>
          <a:p>
            <a:r>
              <a:rPr lang="en-US" sz="1800" b="1" dirty="0">
                <a:solidFill>
                  <a:schemeClr val="accent2"/>
                </a:solidFill>
              </a:rPr>
              <a:t>Diversity</a:t>
            </a:r>
            <a:r>
              <a:rPr lang="en-US" sz="1800" dirty="0"/>
              <a:t>: Over 90% developers are young male.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Developers should focus on learning open-source and cross-platform technologies to stay relevant in the industry.</a:t>
            </a:r>
          </a:p>
          <a:p>
            <a:r>
              <a:rPr lang="en-US" dirty="0"/>
              <a:t>We should have more women to join as the software professional. Industry can hire more underrepresented group like women.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From the survey, we able to deduce what are the popular trends of programming language, database, platform and the IDE among the developers.</a:t>
            </a:r>
          </a:p>
          <a:p>
            <a:r>
              <a:rPr lang="en-US" dirty="0"/>
              <a:t>The developers need to upskills them with cross platform technology to stay relevant and update to the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CA8F-0D67-C4FD-0E91-B65C00FEA61E}"/>
              </a:ext>
            </a:extLst>
          </p:cNvPr>
          <p:cNvSpPr>
            <a:spLocks noGrp="1"/>
          </p:cNvSpPr>
          <p:nvPr>
            <p:ph type="title"/>
          </p:nvPr>
        </p:nvSpPr>
        <p:spPr/>
        <p:txBody>
          <a:bodyPr/>
          <a:lstStyle/>
          <a:p>
            <a:r>
              <a:rPr lang="en-US" dirty="0"/>
              <a:t>ANNUAL SALARY DISTRIBUTION</a:t>
            </a:r>
          </a:p>
        </p:txBody>
      </p:sp>
      <p:pic>
        <p:nvPicPr>
          <p:cNvPr id="6" name="Picture 5">
            <a:extLst>
              <a:ext uri="{FF2B5EF4-FFF2-40B4-BE49-F238E27FC236}">
                <a16:creationId xmlns:a16="http://schemas.microsoft.com/office/drawing/2014/main" id="{E7E9497E-CCB0-1FE7-D6A6-3CD711B7BC67}"/>
              </a:ext>
            </a:extLst>
          </p:cNvPr>
          <p:cNvPicPr>
            <a:picLocks noChangeAspect="1"/>
          </p:cNvPicPr>
          <p:nvPr/>
        </p:nvPicPr>
        <p:blipFill>
          <a:blip r:embed="rId2"/>
          <a:stretch>
            <a:fillRect/>
          </a:stretch>
        </p:blipFill>
        <p:spPr>
          <a:xfrm>
            <a:off x="2724150" y="1690688"/>
            <a:ext cx="5448300" cy="4314825"/>
          </a:xfrm>
          <a:prstGeom prst="rect">
            <a:avLst/>
          </a:prstGeom>
        </p:spPr>
      </p:pic>
    </p:spTree>
    <p:extLst>
      <p:ext uri="{BB962C8B-B14F-4D97-AF65-F5344CB8AC3E}">
        <p14:creationId xmlns:p14="http://schemas.microsoft.com/office/powerpoint/2010/main" val="247146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6" name="Chart 5">
            <a:extLst>
              <a:ext uri="{FF2B5EF4-FFF2-40B4-BE49-F238E27FC236}">
                <a16:creationId xmlns:a16="http://schemas.microsoft.com/office/drawing/2014/main" id="{AEA3956B-845D-FCDA-AA36-CB19B142736D}"/>
              </a:ext>
            </a:extLst>
          </p:cNvPr>
          <p:cNvGraphicFramePr>
            <a:graphicFrameLocks/>
          </p:cNvGraphicFramePr>
          <p:nvPr>
            <p:extLst>
              <p:ext uri="{D42A27DB-BD31-4B8C-83A1-F6EECF244321}">
                <p14:modId xmlns:p14="http://schemas.microsoft.com/office/powerpoint/2010/main" val="4013069985"/>
              </p:ext>
            </p:extLst>
          </p:nvPr>
        </p:nvGraphicFramePr>
        <p:xfrm>
          <a:off x="1443513" y="1825624"/>
          <a:ext cx="9815037" cy="38665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6" name="Chart 5">
            <a:extLst>
              <a:ext uri="{FF2B5EF4-FFF2-40B4-BE49-F238E27FC236}">
                <a16:creationId xmlns:a16="http://schemas.microsoft.com/office/drawing/2014/main" id="{101433B4-BBE0-379E-C86D-021D136523A4}"/>
              </a:ext>
            </a:extLst>
          </p:cNvPr>
          <p:cNvGraphicFramePr>
            <a:graphicFrameLocks/>
          </p:cNvGraphicFramePr>
          <p:nvPr>
            <p:extLst>
              <p:ext uri="{D42A27DB-BD31-4B8C-83A1-F6EECF244321}">
                <p14:modId xmlns:p14="http://schemas.microsoft.com/office/powerpoint/2010/main" val="1924599365"/>
              </p:ext>
            </p:extLst>
          </p:nvPr>
        </p:nvGraphicFramePr>
        <p:xfrm>
          <a:off x="2150030" y="1823560"/>
          <a:ext cx="7891939" cy="3674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endParaRPr lang="en-US" sz="2200" dirty="0"/>
          </a:p>
          <a:p>
            <a:r>
              <a:rPr lang="en-US" sz="2200" dirty="0"/>
              <a:t>The </a:t>
            </a:r>
            <a:r>
              <a:rPr lang="en-US" sz="2200" dirty="0" err="1"/>
              <a:t>StackOverflow</a:t>
            </a:r>
            <a:r>
              <a:rPr lang="en-US" sz="2200" dirty="0"/>
              <a:t> Developer Survey is a survey that seeks to understand the trends, preferences and behaviors of developers worldwide.</a:t>
            </a:r>
          </a:p>
          <a:p>
            <a:pPr lvl="1"/>
            <a:r>
              <a:rPr lang="en-US" sz="1800" dirty="0"/>
              <a:t>Over 90,000 developer responses collected</a:t>
            </a:r>
          </a:p>
          <a:p>
            <a:r>
              <a:rPr lang="en-US" sz="2200" dirty="0"/>
              <a:t>Data analysis goal to find what are the trends in programming language, database, platforms and web frame that are currently used and desire by developers.</a:t>
            </a:r>
          </a:p>
          <a:p>
            <a:r>
              <a:rPr lang="en-US" sz="2200" dirty="0"/>
              <a:t>All the goals are answered through the findings that visualized through data visualization.</a:t>
            </a:r>
          </a:p>
          <a:p>
            <a:r>
              <a:rPr lang="en-US" sz="2200" dirty="0"/>
              <a:t>Lastly, the conclusion from all the findings during the data analysis is stated at the end.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About the dataset used for analysis</a:t>
            </a:r>
          </a:p>
          <a:p>
            <a:pPr lvl="1"/>
            <a:r>
              <a:rPr lang="en-US" sz="1800" dirty="0"/>
              <a:t>Dataset is from the online survey of software professional across the world done by Stack Overflow.</a:t>
            </a:r>
          </a:p>
          <a:p>
            <a:pPr lvl="1"/>
            <a:r>
              <a:rPr lang="en-US" sz="1800" dirty="0"/>
              <a:t>Approximately 90,000 developers/professional responses available in actual dataset.</a:t>
            </a:r>
          </a:p>
          <a:p>
            <a:pPr lvl="1"/>
            <a:r>
              <a:rPr lang="en-US" sz="1800" dirty="0"/>
              <a:t>The data set used in this analysis is a subset of the original data. Hence, conclusion deduce may not reflect the real-world scenario.</a:t>
            </a:r>
          </a:p>
          <a:p>
            <a:r>
              <a:rPr lang="en-US" sz="2200" dirty="0"/>
              <a:t>Objective of analysis:</a:t>
            </a:r>
          </a:p>
          <a:p>
            <a:pPr lvl="1"/>
            <a:r>
              <a:rPr lang="en-US" sz="1800" dirty="0"/>
              <a:t>To identify what is the top programming language used currently, and what is the demand in the next year ?</a:t>
            </a:r>
          </a:p>
          <a:p>
            <a:pPr lvl="1"/>
            <a:r>
              <a:rPr lang="en-US" sz="1800" dirty="0"/>
              <a:t>To identify what is the top database skills used currently, and what is the demand in the next year ?</a:t>
            </a:r>
          </a:p>
          <a:p>
            <a:pPr lvl="1"/>
            <a:r>
              <a:rPr lang="en-US" sz="1800" dirty="0"/>
              <a:t>What is the distribution of operating system developers are using?</a:t>
            </a:r>
          </a:p>
          <a:p>
            <a:pPr lvl="1"/>
            <a:r>
              <a:rPr lang="en-US" sz="1800" dirty="0"/>
              <a:t>What is the IDE that are popular among the developers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Collection - Collect survey data from sources</a:t>
            </a:r>
            <a:endParaRPr lang="en-US" sz="1800" dirty="0"/>
          </a:p>
          <a:p>
            <a:pPr lvl="1"/>
            <a:r>
              <a:rPr lang="en-US" sz="1800" dirty="0"/>
              <a:t>APIs</a:t>
            </a:r>
          </a:p>
          <a:p>
            <a:pPr lvl="1"/>
            <a:r>
              <a:rPr lang="en-US" sz="1800" dirty="0"/>
              <a:t>Web Scraping</a:t>
            </a:r>
          </a:p>
          <a:p>
            <a:r>
              <a:rPr lang="en-US" sz="2200" dirty="0"/>
              <a:t>Data Wrangling</a:t>
            </a:r>
          </a:p>
          <a:p>
            <a:pPr lvl="1"/>
            <a:r>
              <a:rPr lang="en-US" sz="1800" dirty="0"/>
              <a:t>To prepare data for analysis by finding missing and duplicated values, then clean and normalized data.</a:t>
            </a:r>
          </a:p>
          <a:p>
            <a:r>
              <a:rPr lang="en-US" sz="2200" dirty="0"/>
              <a:t>Data Exploratory</a:t>
            </a:r>
          </a:p>
          <a:p>
            <a:pPr lvl="1"/>
            <a:r>
              <a:rPr lang="en-US" sz="1800" dirty="0"/>
              <a:t>Finding the distribution and trend of the data.</a:t>
            </a:r>
          </a:p>
          <a:p>
            <a:pPr lvl="1"/>
            <a:r>
              <a:rPr lang="en-US" sz="1800" dirty="0"/>
              <a:t>Identifying the outliers and correlation of each data sets </a:t>
            </a:r>
          </a:p>
          <a:p>
            <a:r>
              <a:rPr lang="en-US" sz="2200" dirty="0"/>
              <a:t>Data Visualization</a:t>
            </a:r>
          </a:p>
          <a:p>
            <a:pPr lvl="1"/>
            <a:r>
              <a:rPr lang="en-US" sz="1800" dirty="0"/>
              <a:t>Visualizing the data that to shows the distribution, relationship, and composition.</a:t>
            </a:r>
          </a:p>
          <a:p>
            <a:pPr lvl="1"/>
            <a:r>
              <a:rPr lang="en-US" sz="1800" dirty="0"/>
              <a:t>Comparison of data by category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00245568-B3FB-8C7A-3806-C01B8F24CB09}"/>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D7A47740-4AEC-319A-6B1F-40EC866E9A78}"/>
              </a:ext>
            </a:extLst>
          </p:cNvPr>
          <p:cNvPicPr>
            <a:picLocks noChangeAspect="1"/>
          </p:cNvPicPr>
          <p:nvPr/>
        </p:nvPicPr>
        <p:blipFill>
          <a:blip r:embed="rId3"/>
          <a:stretch>
            <a:fillRect/>
          </a:stretch>
        </p:blipFill>
        <p:spPr>
          <a:xfrm>
            <a:off x="884303" y="2462501"/>
            <a:ext cx="4732560" cy="2513608"/>
          </a:xfrm>
          <a:prstGeom prst="rect">
            <a:avLst/>
          </a:prstGeom>
          <a:ln>
            <a:solidFill>
              <a:schemeClr val="tx2"/>
            </a:solidFill>
          </a:ln>
        </p:spPr>
      </p:pic>
      <p:pic>
        <p:nvPicPr>
          <p:cNvPr id="9" name="Picture 8">
            <a:extLst>
              <a:ext uri="{FF2B5EF4-FFF2-40B4-BE49-F238E27FC236}">
                <a16:creationId xmlns:a16="http://schemas.microsoft.com/office/drawing/2014/main" id="{CA0ACB31-EE5C-4C2A-E0D3-39DD3B59B839}"/>
              </a:ext>
            </a:extLst>
          </p:cNvPr>
          <p:cNvPicPr>
            <a:picLocks noChangeAspect="1"/>
          </p:cNvPicPr>
          <p:nvPr/>
        </p:nvPicPr>
        <p:blipFill>
          <a:blip r:embed="rId4"/>
          <a:stretch>
            <a:fillRect/>
          </a:stretch>
        </p:blipFill>
        <p:spPr>
          <a:xfrm>
            <a:off x="6266741" y="2462502"/>
            <a:ext cx="4817749" cy="2513608"/>
          </a:xfrm>
          <a:prstGeom prst="rect">
            <a:avLst/>
          </a:prstGeom>
          <a:ln>
            <a:solidFill>
              <a:schemeClr val="tx2"/>
            </a:solidFill>
          </a:ln>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err="1"/>
              <a:t>Javascript</a:t>
            </a:r>
            <a:r>
              <a:rPr lang="en-US" dirty="0"/>
              <a:t> is the most used language by respondents in current year, with over 8,000 respondents using it.</a:t>
            </a:r>
          </a:p>
          <a:p>
            <a:r>
              <a:rPr lang="en-US" dirty="0"/>
              <a:t>Python and TypeScript are the most desired language for the next year, with over 6,000 respondents desiring to work with it.</a:t>
            </a:r>
          </a:p>
          <a:p>
            <a:r>
              <a:rPr lang="en-US" dirty="0"/>
              <a:t>Respondent more inclined towards language that are versatile and can be used for multiple purposes, such as JavaScript and Python.</a:t>
            </a:r>
          </a:p>
          <a:p>
            <a:r>
              <a:rPr lang="en-US" dirty="0"/>
              <a:t>Respondent less inclined towards language that are specific to certain tasks such as Bash/Shell/PowerShell.</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Python becomes the fastest growing language.</a:t>
            </a:r>
          </a:p>
          <a:p>
            <a:r>
              <a:rPr lang="en-US" dirty="0"/>
              <a:t>Possible language migration from </a:t>
            </a:r>
            <a:r>
              <a:rPr lang="en-US" dirty="0" err="1"/>
              <a:t>Javascript</a:t>
            </a:r>
            <a:r>
              <a:rPr lang="en-US" dirty="0"/>
              <a:t> to Typescript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18286DF1-B926-99A3-DDED-C30E1D8A9A21}"/>
              </a:ext>
            </a:extLst>
          </p:cNvPr>
          <p:cNvPicPr>
            <a:picLocks noChangeAspect="1"/>
          </p:cNvPicPr>
          <p:nvPr/>
        </p:nvPicPr>
        <p:blipFill>
          <a:blip r:embed="rId2"/>
          <a:stretch>
            <a:fillRect/>
          </a:stretch>
        </p:blipFill>
        <p:spPr>
          <a:xfrm>
            <a:off x="862584" y="2506661"/>
            <a:ext cx="5004916" cy="2597009"/>
          </a:xfrm>
          <a:prstGeom prst="rect">
            <a:avLst/>
          </a:prstGeom>
          <a:ln>
            <a:solidFill>
              <a:schemeClr val="tx2"/>
            </a:solidFill>
          </a:ln>
        </p:spPr>
      </p:pic>
      <p:pic>
        <p:nvPicPr>
          <p:cNvPr id="9" name="Picture 8">
            <a:extLst>
              <a:ext uri="{FF2B5EF4-FFF2-40B4-BE49-F238E27FC236}">
                <a16:creationId xmlns:a16="http://schemas.microsoft.com/office/drawing/2014/main" id="{BBE45082-9923-58B8-32C3-FCC9E42E21BF}"/>
              </a:ext>
            </a:extLst>
          </p:cNvPr>
          <p:cNvPicPr>
            <a:picLocks noChangeAspect="1"/>
          </p:cNvPicPr>
          <p:nvPr/>
        </p:nvPicPr>
        <p:blipFill>
          <a:blip r:embed="rId3"/>
          <a:stretch>
            <a:fillRect/>
          </a:stretch>
        </p:blipFill>
        <p:spPr>
          <a:xfrm>
            <a:off x="6315909" y="2506661"/>
            <a:ext cx="5054667" cy="2597009"/>
          </a:xfrm>
          <a:prstGeom prst="rect">
            <a:avLst/>
          </a:prstGeom>
          <a:ln>
            <a:solidFill>
              <a:schemeClr val="tx2"/>
            </a:solidFill>
          </a:ln>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1128</TotalTime>
  <Words>828</Words>
  <Application>Microsoft Office PowerPoint</Application>
  <PresentationFormat>Widescreen</PresentationFormat>
  <Paragraphs>101</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Helv</vt:lpstr>
      <vt:lpstr>IBM Plex Mono SemiBold</vt:lpstr>
      <vt:lpstr>IBM Plex Mono Text</vt:lpstr>
      <vt:lpstr>IBM Plex Sans Text</vt:lpstr>
      <vt:lpstr>SLIDE_TEMPLATE_skill_network</vt:lpstr>
      <vt:lpstr>Stack Overflow 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1- Current Technology Usage</vt:lpstr>
      <vt:lpstr>DASHBOARD 2 – Future Technology Trend</vt:lpstr>
      <vt:lpstr>DASHBOARD 3 - Demographics</vt:lpstr>
      <vt:lpstr>DISCUSSION</vt:lpstr>
      <vt:lpstr>OVERALL FINDINGS &amp; IMPLICATIONS</vt:lpstr>
      <vt:lpstr>CONCLUSION</vt:lpstr>
      <vt:lpstr>APPENDIX</vt:lpstr>
      <vt:lpstr>ANNUAL SALARY DISTRIBUTION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Najaa Bazilah Binti Khairuddin</cp:lastModifiedBy>
  <cp:revision>26</cp:revision>
  <dcterms:created xsi:type="dcterms:W3CDTF">2020-10-28T18:29:43Z</dcterms:created>
  <dcterms:modified xsi:type="dcterms:W3CDTF">2024-02-01T03:39:09Z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2024-01-31T09:18:27Z</vt:lpwstr>
  </property>
  <property fmtid="{D5CDD505-2E9C-101B-9397-08002B2CF9AE}" pid="4" name="MSIP_Label_37874100-6000-43b6-a204-2d77792600b9_Method">
    <vt:lpwstr>Standard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9b56e8e3-0782-420d-a825-6054c5f7e709</vt:lpwstr>
  </property>
  <property fmtid="{D5CDD505-2E9C-101B-9397-08002B2CF9AE}" pid="8" name="MSIP_Label_37874100-6000-43b6-a204-2d77792600b9_ContentBits">
    <vt:lpwstr>3</vt:lpwstr>
  </property>
  <property fmtid="{D5CDD505-2E9C-101B-9397-08002B2CF9AE}" pid="9" name="ClassificationContentMarkingFooterLocations">
    <vt:lpwstr>SLIDE_TEMPLATE_skill_network:10</vt:lpwstr>
  </property>
  <property fmtid="{D5CDD505-2E9C-101B-9397-08002B2CF9AE}" pid="10" name="ClassificationContentMarkingFooterText">
    <vt:lpwstr>Micron Confidential</vt:lpwstr>
  </property>
  <property fmtid="{D5CDD505-2E9C-101B-9397-08002B2CF9AE}" pid="11" name="ClassificationContentMarkingHeaderLocations">
    <vt:lpwstr>SLIDE_TEMPLATE_skill_network:9</vt:lpwstr>
  </property>
  <property fmtid="{D5CDD505-2E9C-101B-9397-08002B2CF9AE}" pid="12" name="ClassificationContentMarkingHeaderText">
    <vt:lpwstr>Micron Confidential</vt:lpwstr>
  </property>
</Properties>
</file>