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65" r:id="rId7"/>
    <p:sldId id="266" r:id="rId8"/>
    <p:sldId id="267" r:id="rId9"/>
    <p:sldId id="260" r:id="rId10"/>
    <p:sldId id="261" r:id="rId11"/>
    <p:sldId id="262" r:id="rId12"/>
    <p:sldId id="270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692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74" name="Rectangle 6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5" name="Rectangle 7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Marvel</a:t>
            </a: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vs</a:t>
            </a: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dc</a:t>
            </a:r>
            <a:br>
              <a:rPr lang="en-US" sz="37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project 3: WEB API</a:t>
            </a:r>
            <a:r>
              <a:rPr lang="en-US" sz="1800" b="1" dirty="0">
                <a:solidFill>
                  <a:schemeClr val="tx1"/>
                </a:solidFill>
              </a:rPr>
              <a:t>S </a:t>
            </a:r>
            <a:r>
              <a:rPr lang="en-US" sz="2400" b="1" dirty="0">
                <a:solidFill>
                  <a:schemeClr val="tx1"/>
                </a:solidFill>
              </a:rPr>
              <a:t>&amp; </a:t>
            </a:r>
            <a:r>
              <a:rPr lang="en-US" sz="2400" b="1" dirty="0" err="1">
                <a:solidFill>
                  <a:schemeClr val="tx1"/>
                </a:solidFill>
              </a:rPr>
              <a:t>nlp</a:t>
            </a:r>
            <a:r>
              <a:rPr lang="en-US" sz="1800" b="1" dirty="0" err="1">
                <a:solidFill>
                  <a:schemeClr val="tx1"/>
                </a:solidFill>
              </a:rPr>
              <a:t>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General Assembly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Najaf Shaikh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3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45" name="Rectangle 103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46" name="Rectangle 1036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38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F31E6-9BAE-9B6A-1367-B6B4985BE385}"/>
              </a:ext>
            </a:extLst>
          </p:cNvPr>
          <p:cNvSpPr txBox="1"/>
          <p:nvPr/>
        </p:nvSpPr>
        <p:spPr>
          <a:xfrm>
            <a:off x="557720" y="2149813"/>
            <a:ext cx="2312479" cy="385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Sentiment Analysis: Boxplot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1: DC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2: Marvel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1C9270-C68A-00D3-5554-E840749FB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422" y="1072799"/>
            <a:ext cx="7237877" cy="474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379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D8E7D3-7EFE-962C-BA56-D67FFEDF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587581"/>
            <a:ext cx="2312480" cy="88397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 Scores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Picture Placeholder 5" descr="Bar chart&#10;&#10;Description automatically generated with low confidence">
            <a:extLst>
              <a:ext uri="{FF2B5EF4-FFF2-40B4-BE49-F238E27FC236}">
                <a16:creationId xmlns:a16="http://schemas.microsoft.com/office/drawing/2014/main" id="{5DFFFAFA-9BCD-0C5A-ADAD-71CF780BBC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790" t="-2915" r="561"/>
          <a:stretch/>
        </p:blipFill>
        <p:spPr>
          <a:xfrm>
            <a:off x="3323473" y="461773"/>
            <a:ext cx="8709761" cy="62773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B19B616-9796-C6AE-24AA-596EA6767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96817"/>
              </p:ext>
            </p:extLst>
          </p:nvPr>
        </p:nvGraphicFramePr>
        <p:xfrm>
          <a:off x="419099" y="1709299"/>
          <a:ext cx="2669677" cy="47356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2144">
                  <a:extLst>
                    <a:ext uri="{9D8B030D-6E8A-4147-A177-3AD203B41FA5}">
                      <a16:colId xmlns:a16="http://schemas.microsoft.com/office/drawing/2014/main" val="387000046"/>
                    </a:ext>
                  </a:extLst>
                </a:gridCol>
                <a:gridCol w="1757533">
                  <a:extLst>
                    <a:ext uri="{9D8B030D-6E8A-4147-A177-3AD203B41FA5}">
                      <a16:colId xmlns:a16="http://schemas.microsoft.com/office/drawing/2014/main" val="4215204266"/>
                    </a:ext>
                  </a:extLst>
                </a:gridCol>
              </a:tblGrid>
              <a:tr h="94496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5952"/>
                  </a:ext>
                </a:extLst>
              </a:tr>
              <a:tr h="948574">
                <a:tc>
                  <a:txBody>
                    <a:bodyPr/>
                    <a:lstStyle/>
                    <a:p>
                      <a:r>
                        <a:rPr lang="en-US" dirty="0" err="1"/>
                        <a:t>LogReg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Best: 0.889626</a:t>
                      </a:r>
                    </a:p>
                    <a:p>
                      <a:r>
                        <a:rPr lang="en-US" dirty="0"/>
                        <a:t>Tr: 0.9044</a:t>
                      </a:r>
                    </a:p>
                    <a:p>
                      <a:r>
                        <a:rPr lang="en-US" dirty="0"/>
                        <a:t>Test: 0.8834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84843"/>
                  </a:ext>
                </a:extLst>
              </a:tr>
              <a:tr h="948574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Best:0.842105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Tr: 0.8465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Test: 0.8259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85650"/>
                  </a:ext>
                </a:extLst>
              </a:tr>
              <a:tr h="948574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  <a:p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Best:0.8879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Tr: 0.9370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Test: 0.8823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108698"/>
                  </a:ext>
                </a:extLst>
              </a:tr>
              <a:tr h="944964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0.524106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2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478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3"/>
            <a:ext cx="6718433" cy="5397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Marvel and DC have been competing for decades and are strong rivals. Over the years,  there have been many accusations of writers copying from one another; stealing ideas and characters. This projects aims to understand how similar they are.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3"/>
            <a:ext cx="6718433" cy="5397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Collection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Subreddits</a:t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Dccomics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12,500 posts; 20,000 comments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r/Marvel: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12,500 posts; 20,000 comments</a:t>
            </a:r>
            <a:b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Posts: </a:t>
            </a:r>
            <a:b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subreddit</a:t>
            </a:r>
            <a:b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title</a:t>
            </a:r>
            <a:b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selftext</a:t>
            </a:r>
            <a:b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Comments: </a:t>
            </a:r>
            <a:b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subreddit</a:t>
            </a:r>
            <a:b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body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59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3"/>
            <a:ext cx="6718433" cy="5397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Drop unnamed: 0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 Drop duplicates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Selftext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values replaced with ‘-’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Lowercase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New column for posts :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alltext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“Removed” and “Deleted” text removed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Website text removed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733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823964"/>
            <a:ext cx="6718433" cy="32744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Steps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Mapping: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DC= 1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Marvel = 0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Tokenizing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Lemmatizing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Stemming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Sentiment Analysis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Number of words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3EBFE1-9B0E-EECB-07D3-FB75DBC7B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467" y="3938954"/>
            <a:ext cx="7001428" cy="238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6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FE9B6-4363-D78B-FC0A-4EACEDD2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Word_Cloud Marvel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5AABF-26AF-9CF4-F706-425C7513D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Common words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Marvel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Spider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MCU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Thor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Comic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Strange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movie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Picture Placeholder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F05F34A-23EF-A13A-8BBC-404CA0EF2E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630" r="-438"/>
          <a:stretch/>
        </p:blipFill>
        <p:spPr>
          <a:xfrm>
            <a:off x="3634523" y="739895"/>
            <a:ext cx="8204754" cy="53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84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CC33B9-937D-FEEE-7D41-D74C7B31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Word Cloud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DC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390F-5FB6-010B-77A5-62B0AEFCF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common words:</a:t>
            </a:r>
          </a:p>
          <a:p>
            <a:pPr marL="34290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DC</a:t>
            </a:r>
          </a:p>
          <a:p>
            <a:pPr marL="34290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Comic</a:t>
            </a:r>
          </a:p>
          <a:p>
            <a:pPr marL="34290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Batman</a:t>
            </a:r>
          </a:p>
          <a:p>
            <a:pPr marL="34290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Artwork</a:t>
            </a:r>
          </a:p>
          <a:p>
            <a:pPr marL="34290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Superman</a:t>
            </a:r>
          </a:p>
          <a:p>
            <a:pPr marL="34290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Artwork &amp; Art</a:t>
            </a:r>
          </a:p>
          <a:p>
            <a:pPr marL="342900"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3137D5DC-AD65-0687-9B5A-D986464D9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92" r="994"/>
          <a:stretch/>
        </p:blipFill>
        <p:spPr>
          <a:xfrm>
            <a:off x="3675052" y="702736"/>
            <a:ext cx="8164225" cy="54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6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E7C7304-9850-2806-E9B7-A2737EADF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" r="1" b="1"/>
          <a:stretch/>
        </p:blipFill>
        <p:spPr>
          <a:xfrm>
            <a:off x="541867" y="1189567"/>
            <a:ext cx="10905066" cy="5198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30F38F-6E9D-5131-1AD6-45B10FDA970C}"/>
              </a:ext>
            </a:extLst>
          </p:cNvPr>
          <p:cNvSpPr txBox="1"/>
          <p:nvPr/>
        </p:nvSpPr>
        <p:spPr>
          <a:xfrm>
            <a:off x="4273550" y="553992"/>
            <a:ext cx="364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00863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30F38F-6E9D-5131-1AD6-45B10FDA970C}"/>
              </a:ext>
            </a:extLst>
          </p:cNvPr>
          <p:cNvSpPr txBox="1"/>
          <p:nvPr/>
        </p:nvSpPr>
        <p:spPr>
          <a:xfrm>
            <a:off x="4290174" y="562764"/>
            <a:ext cx="448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Words per Comment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6917111-77D5-4A2F-232C-94C2EC2A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24" y="1686426"/>
            <a:ext cx="10773295" cy="43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05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{0D0BF3D2-CB0D-4CC3-9FAA-87EFD54E8DCA}tf56410444_win32</Template>
  <TotalTime>844</TotalTime>
  <Words>301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Avenir Next LT Pro</vt:lpstr>
      <vt:lpstr>Avenir Next LT Pro Light</vt:lpstr>
      <vt:lpstr>Garamond</vt:lpstr>
      <vt:lpstr>SavonVTI</vt:lpstr>
      <vt:lpstr>Marvel vs dc project 3: WEB APIS &amp; nlpS</vt:lpstr>
      <vt:lpstr>Problem Statement  Marvel and DC have been competing for decades and are strong rivals. Over the years,  there have been many accusations of writers copying from one another; stealing ideas and characters. This projects aims to understand how similar they are. </vt:lpstr>
      <vt:lpstr>Data Collection   Subreddits  r/Dccomics: 12,500 posts; 20,000 comments r/Marvel: 12,500 posts; 20,000 comments  Posts:   subreddit  title  selftext  Comments:   subreddit  body</vt:lpstr>
      <vt:lpstr>Data Cleaning  1. Drop unnamed: 0  2.  Drop duplicates  3. Selftext NaN values replaced with ‘-’ 4. Lowercase 5. New column for posts : alltext 6. “Removed” and “Deleted” text removed 7. Website text removed   </vt:lpstr>
      <vt:lpstr>Additional Steps 1. Mapping:  DC= 1  Marvel = 0  2. Tokenizing 3. Lemmatizing 4. Stemming 5. Sentiment Analysis 6. Number of words   </vt:lpstr>
      <vt:lpstr>Word_Cloud Marvel</vt:lpstr>
      <vt:lpstr>Word Cloud DC</vt:lpstr>
      <vt:lpstr>PowerPoint Presentation</vt:lpstr>
      <vt:lpstr>PowerPoint Presentation</vt:lpstr>
      <vt:lpstr>PowerPoint Presentation</vt:lpstr>
      <vt:lpstr>Final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Marvel vs dc project 3: WEB APIS &amp; nlpS</dc:title>
  <dc:creator>Najaf Shaikh</dc:creator>
  <cp:lastModifiedBy>Najaf Shaikh</cp:lastModifiedBy>
  <cp:revision>2</cp:revision>
  <dcterms:created xsi:type="dcterms:W3CDTF">2022-07-29T00:33:19Z</dcterms:created>
  <dcterms:modified xsi:type="dcterms:W3CDTF">2022-07-29T14:39:17Z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