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sldIdLst>
    <p:sldId id="256" r:id="rId2"/>
    <p:sldId id="314" r:id="rId3"/>
    <p:sldId id="316" r:id="rId4"/>
    <p:sldId id="310" r:id="rId5"/>
    <p:sldId id="311" r:id="rId6"/>
    <p:sldId id="313" r:id="rId7"/>
    <p:sldId id="291" r:id="rId8"/>
    <p:sldId id="292" r:id="rId9"/>
    <p:sldId id="272" r:id="rId10"/>
    <p:sldId id="275" r:id="rId11"/>
    <p:sldId id="278" r:id="rId12"/>
    <p:sldId id="279" r:id="rId13"/>
    <p:sldId id="319" r:id="rId14"/>
    <p:sldId id="281" r:id="rId15"/>
    <p:sldId id="288" r:id="rId16"/>
    <p:sldId id="289" r:id="rId17"/>
    <p:sldId id="293" r:id="rId18"/>
    <p:sldId id="294" r:id="rId19"/>
    <p:sldId id="295" r:id="rId20"/>
    <p:sldId id="296" r:id="rId21"/>
    <p:sldId id="315" r:id="rId22"/>
    <p:sldId id="312" r:id="rId23"/>
    <p:sldId id="297" r:id="rId24"/>
    <p:sldId id="298" r:id="rId25"/>
    <p:sldId id="318" r:id="rId26"/>
    <p:sldId id="302" r:id="rId27"/>
    <p:sldId id="301" r:id="rId28"/>
    <p:sldId id="303" r:id="rId29"/>
    <p:sldId id="304" r:id="rId30"/>
    <p:sldId id="305" r:id="rId31"/>
    <p:sldId id="306" r:id="rId32"/>
    <p:sldId id="307" r:id="rId33"/>
    <p:sldId id="308" r:id="rId34"/>
    <p:sldId id="309" r:id="rId3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98" d="100"/>
          <a:sy n="98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6388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ar-SA" noProof="0" smtClean="0"/>
              <a:t>انقر لتحرير نمط العنوان الرئيسي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6248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ar-SA" noProof="0" smtClean="0"/>
              <a:t>انقر لتحرير نمط العنوان الثانوي الرئيسي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154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477000" y="609600"/>
            <a:ext cx="1828800" cy="5029200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334000" cy="5029200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827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609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</p:spTree>
    <p:extLst>
      <p:ext uri="{BB962C8B-B14F-4D97-AF65-F5344CB8AC3E}">
        <p14:creationId xmlns:p14="http://schemas.microsoft.com/office/powerpoint/2010/main" val="306907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7252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3850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61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6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</p:spTree>
    <p:extLst>
      <p:ext uri="{BB962C8B-B14F-4D97-AF65-F5344CB8AC3E}">
        <p14:creationId xmlns:p14="http://schemas.microsoft.com/office/powerpoint/2010/main" val="192336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</p:spTree>
    <p:extLst>
      <p:ext uri="{BB962C8B-B14F-4D97-AF65-F5344CB8AC3E}">
        <p14:creationId xmlns:p14="http://schemas.microsoft.com/office/powerpoint/2010/main" val="330005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نمط العنوان الرئيسي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ctrTitle"/>
          </p:nvPr>
        </p:nvSpPr>
        <p:spPr>
          <a:xfrm>
            <a:off x="680660" y="476673"/>
            <a:ext cx="7772400" cy="1944215"/>
          </a:xfrm>
        </p:spPr>
        <p:txBody>
          <a:bodyPr>
            <a:normAutofit/>
          </a:bodyPr>
          <a:lstStyle/>
          <a:p>
            <a:pPr algn="ctr"/>
            <a:r>
              <a:rPr lang="ar-SA" sz="4000" dirty="0">
                <a:solidFill>
                  <a:schemeClr val="tx1"/>
                </a:solidFill>
              </a:rPr>
              <a:t>جامعة </a:t>
            </a:r>
            <a:r>
              <a:rPr lang="ar-SA" sz="4000" dirty="0" smtClean="0">
                <a:solidFill>
                  <a:schemeClr val="tx1"/>
                </a:solidFill>
              </a:rPr>
              <a:t>بنغازي</a:t>
            </a:r>
            <a:r>
              <a:rPr lang="ar-SA" sz="4000" dirty="0">
                <a:solidFill>
                  <a:schemeClr val="tx1"/>
                </a:solidFill>
              </a:rPr>
              <a:t/>
            </a:r>
            <a:br>
              <a:rPr lang="ar-SA" sz="4000" dirty="0">
                <a:solidFill>
                  <a:schemeClr val="tx1"/>
                </a:solidFill>
              </a:rPr>
            </a:br>
            <a:r>
              <a:rPr lang="ar-SA" sz="4000" dirty="0">
                <a:solidFill>
                  <a:schemeClr val="tx1"/>
                </a:solidFill>
              </a:rPr>
              <a:t>كلية تقنية المعلومات </a:t>
            </a:r>
          </a:p>
        </p:txBody>
      </p:sp>
      <p:sp>
        <p:nvSpPr>
          <p:cNvPr id="7" name="عنوان فرعي 6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528392"/>
          </a:xfr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ar-SA" sz="2800" b="1" dirty="0" smtClean="0">
                <a:solidFill>
                  <a:schemeClr val="tx1"/>
                </a:solidFill>
              </a:rPr>
              <a:t>مشروع تخرج </a:t>
            </a:r>
          </a:p>
          <a:p>
            <a:pPr algn="ctr"/>
            <a:r>
              <a:rPr lang="ar-SA" sz="2800" b="1" dirty="0" smtClean="0">
                <a:solidFill>
                  <a:schemeClr val="tx1"/>
                </a:solidFill>
              </a:rPr>
              <a:t>نظام متابعة الضرائب </a:t>
            </a:r>
          </a:p>
          <a:p>
            <a:pPr algn="ctr"/>
            <a:r>
              <a:rPr lang="ar-SA" sz="2800" b="1" dirty="0" smtClean="0">
                <a:solidFill>
                  <a:schemeClr val="tx1"/>
                </a:solidFill>
              </a:rPr>
              <a:t>مقدم للإيفاء بمتطلبات الشهادة الجامعية الأولى (بكالوريوس)</a:t>
            </a:r>
          </a:p>
          <a:p>
            <a:pPr algn="ctr"/>
            <a:r>
              <a:rPr lang="ar-SA" sz="2800" b="1" dirty="0" smtClean="0">
                <a:solidFill>
                  <a:schemeClr val="tx1"/>
                </a:solidFill>
              </a:rPr>
              <a:t>مقدم من الطلبة </a:t>
            </a:r>
          </a:p>
          <a:p>
            <a:pPr algn="ctr"/>
            <a:r>
              <a:rPr lang="ar-SA" sz="2800" b="1" dirty="0" smtClean="0">
                <a:solidFill>
                  <a:schemeClr val="tx1"/>
                </a:solidFill>
              </a:rPr>
              <a:t>عامر سعيد علي   949 </a:t>
            </a:r>
          </a:p>
          <a:p>
            <a:pPr algn="ctr"/>
            <a:r>
              <a:rPr lang="ar-SA" sz="2800" b="1" dirty="0" smtClean="0">
                <a:solidFill>
                  <a:schemeClr val="tx1"/>
                </a:solidFill>
              </a:rPr>
              <a:t>حامد جمعة صالح  946</a:t>
            </a:r>
          </a:p>
          <a:p>
            <a:pPr algn="ctr"/>
            <a:endParaRPr lang="ar-SA" sz="24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toshiba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shiba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3" y="116631"/>
            <a:ext cx="2133600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oshiba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49" y="116631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toshiba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44" y="116630"/>
            <a:ext cx="2133600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toshiba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6" y="116632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toshiba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55" y="116629"/>
            <a:ext cx="2133600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6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6632"/>
            <a:ext cx="5743575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5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r"/>
            <a:r>
              <a:rPr lang="ar-SA" b="1" dirty="0"/>
              <a:t>اسم النشاط : الدخول لنظام</a:t>
            </a:r>
            <a:br>
              <a:rPr lang="ar-SA" b="1" dirty="0"/>
            </a:br>
            <a:endParaRPr lang="ar-SA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6741515" cy="498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8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64096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/>
              <a:t>اسم النشاط : تسجيل بيانات الشركة</a:t>
            </a:r>
            <a:endParaRPr lang="ar-SA" sz="40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50181"/>
            <a:ext cx="7128792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مستطيل 4"/>
          <p:cNvSpPr/>
          <p:nvPr/>
        </p:nvSpPr>
        <p:spPr>
          <a:xfrm>
            <a:off x="5004048" y="6237312"/>
            <a:ext cx="28803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89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8912" cy="715963"/>
          </a:xfrm>
        </p:spPr>
        <p:txBody>
          <a:bodyPr/>
          <a:lstStyle/>
          <a:p>
            <a:r>
              <a:rPr lang="ar-SA" b="1" dirty="0"/>
              <a:t>مخطط التصنيفات</a:t>
            </a:r>
            <a:r>
              <a:rPr lang="en-US" b="1" dirty="0"/>
              <a:t> Class Diagram</a:t>
            </a:r>
            <a:endParaRPr lang="ar-SA" dirty="0"/>
          </a:p>
        </p:txBody>
      </p:sp>
      <p:sp>
        <p:nvSpPr>
          <p:cNvPr id="5" name="شكل بيضاوي 4"/>
          <p:cNvSpPr/>
          <p:nvPr/>
        </p:nvSpPr>
        <p:spPr bwMode="auto">
          <a:xfrm>
            <a:off x="4856651" y="5949280"/>
            <a:ext cx="288032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29977"/>
            <a:ext cx="791527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5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010376"/>
          </a:xfrm>
        </p:spPr>
        <p:txBody>
          <a:bodyPr>
            <a:normAutofit fontScale="90000"/>
          </a:bodyPr>
          <a:lstStyle/>
          <a:p>
            <a:r>
              <a:rPr lang="ar-SA" b="1" dirty="0"/>
              <a:t>مخططات </a:t>
            </a:r>
            <a:r>
              <a:rPr lang="ar-SA" b="1" dirty="0" smtClean="0"/>
              <a:t>التتابع</a:t>
            </a:r>
            <a:r>
              <a:rPr lang="en-US" b="1" dirty="0" smtClean="0"/>
              <a:t> (</a:t>
            </a:r>
            <a:r>
              <a:rPr lang="en-US" b="1" dirty="0"/>
              <a:t>Sequence diagrams)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/>
          <a:lstStyle/>
          <a:p>
            <a:pPr marL="0" indent="0">
              <a:buNone/>
            </a:pPr>
            <a:endParaRPr lang="ar-S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776864" cy="495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pPr marL="0" indent="0">
              <a:buNone/>
            </a:pPr>
            <a:endParaRPr lang="ar-S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49694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1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ar-SA" sz="60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ar-SA" sz="6000" b="1" dirty="0" smtClean="0">
                <a:solidFill>
                  <a:schemeClr val="tx2"/>
                </a:solidFill>
              </a:rPr>
              <a:t>الفصل </a:t>
            </a:r>
            <a:r>
              <a:rPr lang="ar-SA" sz="6000" b="1" dirty="0">
                <a:solidFill>
                  <a:schemeClr val="tx2"/>
                </a:solidFill>
              </a:rPr>
              <a:t>الرابع </a:t>
            </a:r>
            <a:endParaRPr lang="ar-SA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ar-SA" b="1" dirty="0"/>
              <a:t>مخطط </a:t>
            </a:r>
            <a:r>
              <a:rPr lang="ar-SA" b="1" dirty="0" smtClean="0"/>
              <a:t>التعاون(</a:t>
            </a:r>
            <a:r>
              <a:rPr lang="en-US" b="1" dirty="0"/>
              <a:t>Collaboration Diagram</a:t>
            </a:r>
            <a:r>
              <a:rPr lang="ar-SA" b="1" dirty="0"/>
              <a:t>)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ar-SA" b="1" dirty="0"/>
              <a:t>مخطط التعاون  لإضافة بيانات موظف</a:t>
            </a:r>
            <a:endParaRPr lang="ar-SA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13690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3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1584176"/>
          </a:xfrm>
        </p:spPr>
        <p:txBody>
          <a:bodyPr/>
          <a:lstStyle/>
          <a:p>
            <a:pPr algn="ctr"/>
            <a:r>
              <a:rPr lang="ar-SA" b="1" dirty="0"/>
              <a:t>مخطط </a:t>
            </a:r>
            <a:r>
              <a:rPr lang="ar-SA" b="1" dirty="0" smtClean="0"/>
              <a:t>المكون </a:t>
            </a:r>
            <a:r>
              <a:rPr lang="en-US" b="1" dirty="0" smtClean="0"/>
              <a:t>Component Diagram</a:t>
            </a:r>
            <a:r>
              <a:rPr lang="ar-SA" b="1" dirty="0" smtClean="0"/>
              <a:t/>
            </a:r>
            <a:br>
              <a:rPr lang="ar-SA" b="1" dirty="0" smtClean="0"/>
            </a:br>
            <a:r>
              <a:rPr lang="ar-SA" b="1" dirty="0" smtClean="0"/>
              <a:t>  </a:t>
            </a:r>
            <a:r>
              <a:rPr lang="ar-SA" b="1" dirty="0"/>
              <a:t>لإضافة بيانات موظف</a:t>
            </a:r>
            <a:endParaRPr lang="ar-SA" dirty="0"/>
          </a:p>
        </p:txBody>
      </p:sp>
      <p:sp>
        <p:nvSpPr>
          <p:cNvPr id="4" name="مستطيل 3"/>
          <p:cNvSpPr/>
          <p:nvPr/>
        </p:nvSpPr>
        <p:spPr>
          <a:xfrm>
            <a:off x="4067944" y="5877272"/>
            <a:ext cx="36004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56984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6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52128"/>
          </a:xfrm>
        </p:spPr>
        <p:txBody>
          <a:bodyPr>
            <a:normAutofit/>
          </a:bodyPr>
          <a:lstStyle/>
          <a:p>
            <a:pPr algn="ctr"/>
            <a:r>
              <a:rPr lang="ar-LY" b="1" dirty="0"/>
              <a:t>م</a:t>
            </a:r>
            <a:r>
              <a:rPr lang="ar-SA" b="1" dirty="0"/>
              <a:t>خطط الحالة </a:t>
            </a:r>
            <a:r>
              <a:rPr lang="ar-SA" b="1" dirty="0" smtClean="0"/>
              <a:t> </a:t>
            </a:r>
            <a:r>
              <a:rPr lang="en-GB" b="1" dirty="0"/>
              <a:t>State Diagram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/>
          <a:lstStyle/>
          <a:p>
            <a:pPr marL="0" indent="0">
              <a:buNone/>
            </a:pPr>
            <a:r>
              <a:rPr lang="ar-SA" b="1" dirty="0" smtClean="0"/>
              <a:t>مخطط الحالة لتسجيل </a:t>
            </a:r>
            <a:r>
              <a:rPr lang="ar-SA" b="1" dirty="0"/>
              <a:t>بيانات </a:t>
            </a:r>
            <a:r>
              <a:rPr lang="ar-LY" b="1" dirty="0"/>
              <a:t>الشركة</a:t>
            </a:r>
            <a:endParaRPr lang="ar-SA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8064896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3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ar-SA" sz="60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ar-SA" sz="6000" b="1" dirty="0" smtClean="0">
                <a:solidFill>
                  <a:schemeClr val="tx2"/>
                </a:solidFill>
              </a:rPr>
              <a:t>الفصل </a:t>
            </a:r>
            <a:r>
              <a:rPr lang="ar-SA" sz="6000" b="1" dirty="0">
                <a:solidFill>
                  <a:schemeClr val="tx2"/>
                </a:solidFill>
              </a:rPr>
              <a:t>الأول</a:t>
            </a:r>
            <a:r>
              <a:rPr lang="en-US" sz="6000" b="1" dirty="0">
                <a:solidFill>
                  <a:schemeClr val="tx2"/>
                </a:solidFill>
              </a:rPr>
              <a:t/>
            </a:r>
            <a:br>
              <a:rPr lang="en-US" sz="6000" b="1" dirty="0">
                <a:solidFill>
                  <a:schemeClr val="tx2"/>
                </a:solidFill>
              </a:rPr>
            </a:br>
            <a:endParaRPr lang="ar-SA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ar-LY" b="1" dirty="0"/>
              <a:t>مخطط الحزم </a:t>
            </a:r>
            <a:r>
              <a:rPr lang="en-US" b="1" dirty="0"/>
              <a:t>(Packages diagram)</a:t>
            </a:r>
            <a:r>
              <a:rPr lang="en-US" dirty="0"/>
              <a:t/>
            </a:r>
            <a:br>
              <a:rPr lang="en-US" dirty="0"/>
            </a:br>
            <a:endParaRPr lang="ar-S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28091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5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ar-SA" sz="4400" b="1" dirty="0"/>
              <a:t>التصميم المادي </a:t>
            </a:r>
            <a:r>
              <a:rPr lang="ar-SA" sz="4400" b="1" dirty="0" smtClean="0"/>
              <a:t>للملفات</a:t>
            </a:r>
            <a:r>
              <a:rPr lang="ar-SA" sz="2800" b="1" dirty="0" smtClean="0"/>
              <a:t/>
            </a:r>
            <a:br>
              <a:rPr lang="ar-SA" sz="2800" b="1" dirty="0" smtClean="0"/>
            </a:br>
            <a:r>
              <a:rPr lang="ar-LY" sz="2800" b="1" dirty="0"/>
              <a:t>ملف (   </a:t>
            </a:r>
            <a:r>
              <a:rPr lang="en-US" sz="2800" b="1" dirty="0"/>
              <a:t>Company</a:t>
            </a:r>
            <a:r>
              <a:rPr lang="ar-LY" sz="2800" b="1" dirty="0"/>
              <a:t> )  للنظام المقترح</a:t>
            </a:r>
            <a:endParaRPr lang="ar-SA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57422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5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ar-SA" sz="6000" b="1" dirty="0" smtClean="0"/>
          </a:p>
          <a:p>
            <a:pPr marL="0" indent="0" algn="ctr">
              <a:buNone/>
            </a:pPr>
            <a:r>
              <a:rPr lang="ar-LY" sz="6000" b="1" dirty="0" smtClean="0">
                <a:solidFill>
                  <a:schemeClr val="tx2"/>
                </a:solidFill>
              </a:rPr>
              <a:t>الفصل </a:t>
            </a:r>
            <a:r>
              <a:rPr lang="ar-LY" sz="6000" b="1" dirty="0">
                <a:solidFill>
                  <a:schemeClr val="tx2"/>
                </a:solidFill>
              </a:rPr>
              <a:t>الخامس </a:t>
            </a:r>
            <a:endParaRPr lang="ar-SA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6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cap="all" dirty="0">
                <a:solidFill>
                  <a:schemeClr val="tx2"/>
                </a:solidFill>
              </a:rPr>
              <a:t>مفهوم </a:t>
            </a:r>
            <a:r>
              <a:rPr lang="ar-SA" b="1" cap="all" dirty="0" smtClean="0">
                <a:solidFill>
                  <a:schemeClr val="tx2"/>
                </a:solidFill>
              </a:rPr>
              <a:t>التطبيق</a:t>
            </a:r>
          </a:p>
          <a:p>
            <a:r>
              <a:rPr lang="ar-SA" dirty="0"/>
              <a:t>هي المرحلة التي يتم فيها تحويل النظام الذي تم تحليله </a:t>
            </a:r>
            <a:r>
              <a:rPr lang="ar-SA" dirty="0" smtClean="0"/>
              <a:t>في </a:t>
            </a:r>
            <a:r>
              <a:rPr lang="ar-SA" dirty="0"/>
              <a:t>المراحل السابقة إلى نظام آلي، حيث يتم كتابة البرامج وتصميمها لتقوم بوظائف حددت لها سابقاً</a:t>
            </a:r>
            <a:r>
              <a:rPr lang="ar-SA" dirty="0" smtClean="0"/>
              <a:t>.</a:t>
            </a:r>
            <a:endParaRPr lang="ar-SA" b="1" cap="all" dirty="0" smtClean="0">
              <a:solidFill>
                <a:schemeClr val="tx2"/>
              </a:solidFill>
            </a:endParaRPr>
          </a:p>
          <a:p>
            <a:r>
              <a:rPr lang="ar-SA" b="1" cap="all" dirty="0" smtClean="0">
                <a:solidFill>
                  <a:schemeClr val="tx2"/>
                </a:solidFill>
              </a:rPr>
              <a:t>مفهوم الاختبار</a:t>
            </a:r>
          </a:p>
          <a:p>
            <a:r>
              <a:rPr lang="ar-SA" cap="all" dirty="0"/>
              <a:t>بعد أن تم الانتهاء من التطبيق يتم اختبار النظام للتأكد من أنه يحقق الأهداف المطلوبة</a:t>
            </a:r>
            <a:r>
              <a:rPr lang="ar-SA" b="1" cap="all" dirty="0"/>
              <a:t>.</a:t>
            </a:r>
            <a:endParaRPr lang="ar-SA" b="1" cap="all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08112"/>
          </a:xfrm>
        </p:spPr>
        <p:txBody>
          <a:bodyPr/>
          <a:lstStyle/>
          <a:p>
            <a:r>
              <a:rPr lang="en-US" dirty="0" smtClean="0"/>
              <a:t>Black box Dynamic</a:t>
            </a:r>
            <a:endParaRPr lang="ar-SA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136904" cy="528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ar-SA" sz="4000" dirty="0" smtClean="0"/>
          </a:p>
          <a:p>
            <a:pPr marL="0" indent="0" algn="ctr">
              <a:buNone/>
            </a:pPr>
            <a:endParaRPr lang="ar-SA" sz="4000" dirty="0"/>
          </a:p>
          <a:p>
            <a:pPr marL="0" indent="0" algn="ctr">
              <a:buNone/>
            </a:pPr>
            <a:r>
              <a:rPr lang="ar-SA" sz="6000" b="1" dirty="0" smtClean="0"/>
              <a:t>الواجهات </a:t>
            </a:r>
            <a:endParaRPr lang="ar-SA" sz="6000" b="1" dirty="0"/>
          </a:p>
        </p:txBody>
      </p:sp>
    </p:spTree>
    <p:extLst>
      <p:ext uri="{BB962C8B-B14F-4D97-AF65-F5344CB8AC3E}">
        <p14:creationId xmlns:p14="http://schemas.microsoft.com/office/powerpoint/2010/main" val="10704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ar-SA" dirty="0"/>
              <a:t>واجهة كلمة المرور </a:t>
            </a:r>
            <a:br>
              <a:rPr lang="ar-SA" dirty="0"/>
            </a:br>
            <a:endParaRPr lang="ar-SA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41682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ar-SA" dirty="0"/>
              <a:t>الواجهة الرئيسية </a:t>
            </a:r>
            <a:r>
              <a:rPr lang="ar-SA" b="1" dirty="0"/>
              <a:t/>
            </a:r>
            <a:br>
              <a:rPr lang="ar-SA" b="1" dirty="0"/>
            </a:br>
            <a:endParaRPr lang="ar-SA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8064896" cy="5271865"/>
          </a:xfrm>
        </p:spPr>
      </p:pic>
    </p:spTree>
    <p:extLst>
      <p:ext uri="{BB962C8B-B14F-4D97-AF65-F5344CB8AC3E}">
        <p14:creationId xmlns:p14="http://schemas.microsoft.com/office/powerpoint/2010/main" val="8045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واجهة بيانات الشركة 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700808"/>
            <a:ext cx="6290050" cy="4267200"/>
          </a:xfrm>
        </p:spPr>
      </p:pic>
    </p:spTree>
    <p:extLst>
      <p:ext uri="{BB962C8B-B14F-4D97-AF65-F5344CB8AC3E}">
        <p14:creationId xmlns:p14="http://schemas.microsoft.com/office/powerpoint/2010/main" val="37203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واجهة بيانات </a:t>
            </a:r>
            <a:r>
              <a:rPr lang="ar-SA" dirty="0" smtClean="0"/>
              <a:t>الموظف</a:t>
            </a:r>
            <a:endParaRPr lang="ar-SA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272808" cy="4700761"/>
          </a:xfrm>
        </p:spPr>
      </p:pic>
    </p:spTree>
    <p:extLst>
      <p:ext uri="{BB962C8B-B14F-4D97-AF65-F5344CB8AC3E}">
        <p14:creationId xmlns:p14="http://schemas.microsoft.com/office/powerpoint/2010/main" val="34854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/>
              <a:t> نبذه عن المشروع </a:t>
            </a:r>
            <a:br>
              <a:rPr lang="ar-SA" b="1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90600" y="1196752"/>
            <a:ext cx="7315200" cy="4968552"/>
          </a:xfrm>
        </p:spPr>
        <p:txBody>
          <a:bodyPr/>
          <a:lstStyle/>
          <a:p>
            <a:pPr marL="0" indent="0">
              <a:buNone/>
            </a:pPr>
            <a:r>
              <a:rPr lang="ar-SA" dirty="0"/>
              <a:t>متابعة عمل دفع الضرائب للشركات والأشخاص في مصلحة الضرائب، </a:t>
            </a:r>
            <a:r>
              <a:rPr lang="ar-SA" dirty="0" smtClean="0"/>
              <a:t>ويحتاج </a:t>
            </a:r>
            <a:r>
              <a:rPr lang="ar-SA" dirty="0"/>
              <a:t>الى نظام حاسوبي  يمكن من  خلاله تسجيل بيانات الشركات التي تدفع الضرائب عن عقود المشاريع  التي تعمل فيها وعن موظفيها، </a:t>
            </a:r>
            <a:r>
              <a:rPr lang="ar-SA" dirty="0" smtClean="0"/>
              <a:t>وتتعامل </a:t>
            </a:r>
            <a:r>
              <a:rPr lang="ar-SA" dirty="0"/>
              <a:t>المصلحة مع النظام الضريبي حسب القوانين الليبية، وتطبق على المشمولين بها من أشخاص وشركات وتضم المصلحة العديد من الأقسام.</a:t>
            </a:r>
            <a:endParaRPr lang="ar-SA" b="1" dirty="0"/>
          </a:p>
          <a:p>
            <a:pPr marL="0" indent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11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واجهة ملف المشروع 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344816" cy="4608511"/>
          </a:xfrm>
        </p:spPr>
      </p:pic>
    </p:spTree>
    <p:extLst>
      <p:ext uri="{BB962C8B-B14F-4D97-AF65-F5344CB8AC3E}">
        <p14:creationId xmlns:p14="http://schemas.microsoft.com/office/powerpoint/2010/main" val="10648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واجهة مدفوعات الموظفين 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704856" cy="4968552"/>
          </a:xfrm>
        </p:spPr>
      </p:pic>
    </p:spTree>
    <p:extLst>
      <p:ext uri="{BB962C8B-B14F-4D97-AF65-F5344CB8AC3E}">
        <p14:creationId xmlns:p14="http://schemas.microsoft.com/office/powerpoint/2010/main" val="20985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واجهة المستخلص 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1485900"/>
            <a:ext cx="6410325" cy="4607396"/>
          </a:xfrm>
        </p:spPr>
      </p:pic>
    </p:spTree>
    <p:extLst>
      <p:ext uri="{BB962C8B-B14F-4D97-AF65-F5344CB8AC3E}">
        <p14:creationId xmlns:p14="http://schemas.microsoft.com/office/powerpoint/2010/main" val="8729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واجهة إصدار نموذج 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272808" cy="4392488"/>
          </a:xfrm>
        </p:spPr>
      </p:pic>
    </p:spTree>
    <p:extLst>
      <p:ext uri="{BB962C8B-B14F-4D97-AF65-F5344CB8AC3E}">
        <p14:creationId xmlns:p14="http://schemas.microsoft.com/office/powerpoint/2010/main" val="14542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واجهة تصديقات العقود 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200800" cy="4248472"/>
          </a:xfrm>
        </p:spPr>
      </p:pic>
    </p:spTree>
    <p:extLst>
      <p:ext uri="{BB962C8B-B14F-4D97-AF65-F5344CB8AC3E}">
        <p14:creationId xmlns:p14="http://schemas.microsoft.com/office/powerpoint/2010/main" val="21382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43857" y="682171"/>
            <a:ext cx="7315200" cy="715963"/>
          </a:xfrm>
        </p:spPr>
        <p:txBody>
          <a:bodyPr>
            <a:normAutofit fontScale="90000"/>
          </a:bodyPr>
          <a:lstStyle/>
          <a:p>
            <a:pPr algn="r"/>
            <a:r>
              <a:rPr lang="ar-LY" b="1" dirty="0"/>
              <a:t>عيوب النظام الحالي</a:t>
            </a:r>
            <a:r>
              <a:rPr lang="en-US" b="1" dirty="0"/>
              <a:t/>
            </a:r>
            <a:br>
              <a:rPr lang="en-US" b="1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4577680"/>
          </a:xfrm>
        </p:spPr>
        <p:txBody>
          <a:bodyPr/>
          <a:lstStyle/>
          <a:p>
            <a:pPr lvl="0"/>
            <a:r>
              <a:rPr lang="ar-LY" dirty="0"/>
              <a:t>الجهد المبذول و الوقت المستغرق في عملية دفع الضرائب للشركات والأشخاص</a:t>
            </a:r>
            <a:r>
              <a:rPr lang="ar-SA" dirty="0"/>
              <a:t>.</a:t>
            </a:r>
            <a:endParaRPr lang="en-US" dirty="0"/>
          </a:p>
          <a:p>
            <a:pPr lvl="0"/>
            <a:r>
              <a:rPr lang="ar-LY" dirty="0" smtClean="0"/>
              <a:t>صعوبة البحث </a:t>
            </a:r>
            <a:r>
              <a:rPr lang="ar-LY" dirty="0"/>
              <a:t>عن معلومة معينة في النظام اليدوي مثل عن شركة أو شخص معين</a:t>
            </a:r>
            <a:r>
              <a:rPr lang="ar-SA" dirty="0"/>
              <a:t>.</a:t>
            </a:r>
            <a:endParaRPr lang="en-US" dirty="0"/>
          </a:p>
          <a:p>
            <a:pPr lvl="0"/>
            <a:r>
              <a:rPr lang="ar-LY" dirty="0"/>
              <a:t>كثرة الورق لكل عملية دفع للأشخاص والشركات.</a:t>
            </a:r>
            <a:endParaRPr lang="en-US" dirty="0"/>
          </a:p>
          <a:p>
            <a:pPr lvl="0"/>
            <a:r>
              <a:rPr lang="ar-LY" dirty="0"/>
              <a:t>صعوبة الجرد اليومي للمبالغ المالية المدفوعة.</a:t>
            </a:r>
            <a:endParaRPr lang="en-US" dirty="0"/>
          </a:p>
          <a:p>
            <a:r>
              <a:rPr lang="ar-LY" dirty="0"/>
              <a:t>عدم الحصول على التقارير اليومية أو الشهرية وجرد المبالغ المدفوعة</a:t>
            </a:r>
            <a:r>
              <a:rPr lang="ar-S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14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LY" b="1" dirty="0"/>
              <a:t>أهداف النظام المقترح</a:t>
            </a:r>
            <a:r>
              <a:rPr lang="ar-SA" b="1" dirty="0"/>
              <a:t/>
            </a:r>
            <a:br>
              <a:rPr lang="ar-SA" b="1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4865712"/>
          </a:xfrm>
        </p:spPr>
        <p:txBody>
          <a:bodyPr/>
          <a:lstStyle/>
          <a:p>
            <a:pPr lvl="0"/>
            <a:r>
              <a:rPr lang="ar-LY" dirty="0"/>
              <a:t>تسهيل عملية تسجيل بيانات الشركات وعقود المشاريع ،وجرد موظفيها والأشخاص الذين يشملهم النظام الضريبي</a:t>
            </a:r>
            <a:r>
              <a:rPr lang="ar-SA" dirty="0"/>
              <a:t>.</a:t>
            </a:r>
            <a:endParaRPr lang="en-US" dirty="0"/>
          </a:p>
          <a:p>
            <a:pPr lvl="0"/>
            <a:r>
              <a:rPr lang="ar-LY" dirty="0" smtClean="0"/>
              <a:t>توفير </a:t>
            </a:r>
            <a:r>
              <a:rPr lang="ar-LY" dirty="0"/>
              <a:t>الوقت و الجهد للحصول على المعلومات في أقل وقت عن طريق عملية البحث</a:t>
            </a:r>
            <a:r>
              <a:rPr lang="ar-SA" dirty="0"/>
              <a:t>.</a:t>
            </a:r>
            <a:endParaRPr lang="en-US" dirty="0"/>
          </a:p>
          <a:p>
            <a:pPr lvl="0"/>
            <a:r>
              <a:rPr lang="ar-LY" dirty="0"/>
              <a:t>ربط أقسام مصلحة الضرائب بشبكة لعمل المنظومة لغرض تبادل المعلومات دون كثرة الورق.</a:t>
            </a:r>
            <a:endParaRPr lang="en-US" dirty="0"/>
          </a:p>
          <a:p>
            <a:r>
              <a:rPr lang="ar-LY" dirty="0"/>
              <a:t> يصدر النظام مجموعة من التقارير اليومية والشهرية</a:t>
            </a:r>
            <a:r>
              <a:rPr lang="ar-S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ar-SA" sz="6000" b="1" dirty="0" smtClean="0"/>
          </a:p>
          <a:p>
            <a:pPr marL="0" indent="0" algn="ctr">
              <a:buNone/>
            </a:pPr>
            <a:r>
              <a:rPr lang="ar-SA" sz="6000" b="1" dirty="0" smtClean="0">
                <a:solidFill>
                  <a:schemeClr val="tx2"/>
                </a:solidFill>
              </a:rPr>
              <a:t>الفصل </a:t>
            </a:r>
            <a:r>
              <a:rPr lang="ar-SA" sz="6000" b="1" dirty="0">
                <a:solidFill>
                  <a:schemeClr val="tx2"/>
                </a:solidFill>
              </a:rPr>
              <a:t>الثاني</a:t>
            </a:r>
            <a:br>
              <a:rPr lang="ar-SA" sz="6000" b="1" dirty="0">
                <a:solidFill>
                  <a:schemeClr val="tx2"/>
                </a:solidFill>
              </a:rPr>
            </a:br>
            <a:endParaRPr lang="ar-SA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ar-SA" b="1" dirty="0" smtClean="0"/>
              <a:t>كيفية جمع المتطلبات </a:t>
            </a:r>
          </a:p>
          <a:p>
            <a:r>
              <a:rPr lang="ar-SA" b="1" dirty="0" smtClean="0"/>
              <a:t>توثيق </a:t>
            </a:r>
            <a:r>
              <a:rPr lang="ar-SA" b="1" dirty="0"/>
              <a:t>المتطلبات</a:t>
            </a:r>
          </a:p>
          <a:p>
            <a:r>
              <a:rPr lang="ar-SA" b="1" dirty="0"/>
              <a:t>الوصف العام</a:t>
            </a:r>
          </a:p>
          <a:p>
            <a:r>
              <a:rPr lang="ar-SA" b="1" dirty="0"/>
              <a:t>وصف المتطلبات</a:t>
            </a:r>
          </a:p>
          <a:p>
            <a:r>
              <a:rPr lang="ar-SA" b="1" dirty="0"/>
              <a:t>متطلبات </a:t>
            </a:r>
            <a:r>
              <a:rPr lang="ar-SA" b="1" dirty="0" smtClean="0"/>
              <a:t>الأداء</a:t>
            </a:r>
            <a:endParaRPr lang="ar-SA" b="1" dirty="0"/>
          </a:p>
        </p:txBody>
      </p:sp>
    </p:spTree>
    <p:extLst>
      <p:ext uri="{BB962C8B-B14F-4D97-AF65-F5344CB8AC3E}">
        <p14:creationId xmlns:p14="http://schemas.microsoft.com/office/powerpoint/2010/main" val="21695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ar-SA" sz="66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ar-LY" sz="6600" b="1" dirty="0" smtClean="0">
                <a:solidFill>
                  <a:schemeClr val="tx2"/>
                </a:solidFill>
              </a:rPr>
              <a:t>الفصل </a:t>
            </a:r>
            <a:r>
              <a:rPr lang="ar-LY" sz="6600" b="1" dirty="0">
                <a:solidFill>
                  <a:schemeClr val="tx2"/>
                </a:solidFill>
              </a:rPr>
              <a:t>الثالث </a:t>
            </a:r>
            <a:r>
              <a:rPr lang="ar-SA" sz="6600" b="1" dirty="0">
                <a:solidFill>
                  <a:schemeClr val="tx2"/>
                </a:solidFill>
              </a:rPr>
              <a:t/>
            </a:r>
            <a:br>
              <a:rPr lang="ar-SA" sz="6600" b="1" dirty="0">
                <a:solidFill>
                  <a:schemeClr val="tx2"/>
                </a:solidFill>
              </a:rPr>
            </a:br>
            <a:r>
              <a:rPr lang="ar-SA" sz="6600" b="1" dirty="0" smtClean="0">
                <a:solidFill>
                  <a:schemeClr val="tx2"/>
                </a:solidFill>
              </a:rPr>
              <a:t> </a:t>
            </a:r>
            <a:endParaRPr lang="en-US" sz="6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SA" b="1" dirty="0"/>
              <a:t>مخطط حالات الاستخدام </a:t>
            </a:r>
            <a:br>
              <a:rPr lang="ar-SA" b="1" dirty="0"/>
            </a:br>
            <a:r>
              <a:rPr lang="en-US" b="1" dirty="0" smtClean="0"/>
              <a:t>  Use </a:t>
            </a:r>
            <a:r>
              <a:rPr lang="en-US" b="1" dirty="0"/>
              <a:t>Case Diagram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90600" y="1844824"/>
            <a:ext cx="7315200" cy="3793976"/>
          </a:xfrm>
        </p:spPr>
        <p:txBody>
          <a:bodyPr/>
          <a:lstStyle/>
          <a:p>
            <a:r>
              <a:rPr lang="ar-SA" dirty="0"/>
              <a:t>يصف التفاعل بين النظام والنظم الخارجية والمستخدمين (</a:t>
            </a:r>
            <a:r>
              <a:rPr lang="en-US" dirty="0"/>
              <a:t>Actors</a:t>
            </a:r>
            <a:r>
              <a:rPr lang="ar-LY" dirty="0"/>
              <a:t>) وبمعنى آخر فإنه يصف بشكل رسومي السلوك الوظيفي للنظام من وجهة نظر الـ </a:t>
            </a:r>
            <a:r>
              <a:rPr lang="en-US" dirty="0"/>
              <a:t>Actor</a:t>
            </a:r>
            <a:r>
              <a:rPr lang="ar-LY" dirty="0"/>
              <a:t>.</a:t>
            </a:r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060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6">
      <a:dk1>
        <a:srgbClr val="4D4D4D"/>
      </a:dk1>
      <a:lt1>
        <a:srgbClr val="FFFFFF"/>
      </a:lt1>
      <a:dk2>
        <a:srgbClr val="4D4D4D"/>
      </a:dk2>
      <a:lt2>
        <a:srgbClr val="7FCC6A"/>
      </a:lt2>
      <a:accent1>
        <a:srgbClr val="5DBF62"/>
      </a:accent1>
      <a:accent2>
        <a:srgbClr val="7CCD6F"/>
      </a:accent2>
      <a:accent3>
        <a:srgbClr val="FFFFFF"/>
      </a:accent3>
      <a:accent4>
        <a:srgbClr val="404040"/>
      </a:accent4>
      <a:accent5>
        <a:srgbClr val="B6DCB7"/>
      </a:accent5>
      <a:accent6>
        <a:srgbClr val="70BA64"/>
      </a:accent6>
      <a:hlink>
        <a:srgbClr val="48AE52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2C86AA"/>
        </a:lt2>
        <a:accent1>
          <a:srgbClr val="4B782A"/>
        </a:accent1>
        <a:accent2>
          <a:srgbClr val="38AFD0"/>
        </a:accent2>
        <a:accent3>
          <a:srgbClr val="FFFFFF"/>
        </a:accent3>
        <a:accent4>
          <a:srgbClr val="404040"/>
        </a:accent4>
        <a:accent5>
          <a:srgbClr val="B1BEAC"/>
        </a:accent5>
        <a:accent6>
          <a:srgbClr val="329EBC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7FCC6A"/>
        </a:lt2>
        <a:accent1>
          <a:srgbClr val="5DBF62"/>
        </a:accent1>
        <a:accent2>
          <a:srgbClr val="7CCD6F"/>
        </a:accent2>
        <a:accent3>
          <a:srgbClr val="FFFFFF"/>
        </a:accent3>
        <a:accent4>
          <a:srgbClr val="404040"/>
        </a:accent4>
        <a:accent5>
          <a:srgbClr val="B6DCB7"/>
        </a:accent5>
        <a:accent6>
          <a:srgbClr val="70BA64"/>
        </a:accent6>
        <a:hlink>
          <a:srgbClr val="48AE5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Restaurant-Business-Plans-PPT-Templates-Widescreen</Template>
  <TotalTime>410</TotalTime>
  <Words>378</Words>
  <Application>Microsoft Office PowerPoint</Application>
  <PresentationFormat>عرض على الشاشة (3:4)‏</PresentationFormat>
  <Paragraphs>65</Paragraphs>
  <Slides>34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34</vt:i4>
      </vt:variant>
    </vt:vector>
  </HeadingPairs>
  <TitlesOfParts>
    <vt:vector size="35" baseType="lpstr">
      <vt:lpstr>powerpoint-template-24</vt:lpstr>
      <vt:lpstr>جامعة بنغازي كلية تقنية المعلومات </vt:lpstr>
      <vt:lpstr>عرض تقديمي في PowerPoint</vt:lpstr>
      <vt:lpstr> نبذه عن المشروع  </vt:lpstr>
      <vt:lpstr>عيوب النظام الحالي </vt:lpstr>
      <vt:lpstr>أهداف النظام المقترح </vt:lpstr>
      <vt:lpstr>عرض تقديمي في PowerPoint</vt:lpstr>
      <vt:lpstr>عرض تقديمي في PowerPoint</vt:lpstr>
      <vt:lpstr>عرض تقديمي في PowerPoint</vt:lpstr>
      <vt:lpstr>مخطط حالات الاستخدام    Use Case Diagram</vt:lpstr>
      <vt:lpstr>عرض تقديمي في PowerPoint</vt:lpstr>
      <vt:lpstr>اسم النشاط : الدخول لنظام </vt:lpstr>
      <vt:lpstr>اسم النشاط : تسجيل بيانات الشركة</vt:lpstr>
      <vt:lpstr>مخطط التصنيفات Class Diagram</vt:lpstr>
      <vt:lpstr>مخططات التتابع (Sequence diagrams) </vt:lpstr>
      <vt:lpstr>عرض تقديمي في PowerPoint</vt:lpstr>
      <vt:lpstr>عرض تقديمي في PowerPoint</vt:lpstr>
      <vt:lpstr>مخطط التعاون(Collaboration Diagram)</vt:lpstr>
      <vt:lpstr>مخطط المكون Component Diagram   لإضافة بيانات موظف</vt:lpstr>
      <vt:lpstr>مخطط الحالة  State Diagram </vt:lpstr>
      <vt:lpstr>مخطط الحزم (Packages diagram) </vt:lpstr>
      <vt:lpstr>التصميم المادي للملفات ملف (   Company )  للنظام المقترح</vt:lpstr>
      <vt:lpstr>عرض تقديمي في PowerPoint</vt:lpstr>
      <vt:lpstr>عرض تقديمي في PowerPoint</vt:lpstr>
      <vt:lpstr>Black box Dynamic</vt:lpstr>
      <vt:lpstr>عرض تقديمي في PowerPoint</vt:lpstr>
      <vt:lpstr>واجهة كلمة المرور  </vt:lpstr>
      <vt:lpstr>الواجهة الرئيسية  </vt:lpstr>
      <vt:lpstr>واجهة بيانات الشركة </vt:lpstr>
      <vt:lpstr>واجهة بيانات الموظف</vt:lpstr>
      <vt:lpstr>واجهة ملف المشروع </vt:lpstr>
      <vt:lpstr>واجهة مدفوعات الموظفين </vt:lpstr>
      <vt:lpstr>واجهة المستخلص </vt:lpstr>
      <vt:lpstr>واجهة إصدار نموذج </vt:lpstr>
      <vt:lpstr>واجهة تصديقات العقود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جامعة بنغازي كلية تقنية المعلومات</dc:title>
  <dc:creator>toshiba</dc:creator>
  <cp:lastModifiedBy>SONY</cp:lastModifiedBy>
  <cp:revision>54</cp:revision>
  <dcterms:created xsi:type="dcterms:W3CDTF">2015-06-07T14:28:51Z</dcterms:created>
  <dcterms:modified xsi:type="dcterms:W3CDTF">2015-11-28T17:52:28Z</dcterms:modified>
</cp:coreProperties>
</file>