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71" r:id="rId16"/>
    <p:sldId id="272" r:id="rId17"/>
    <p:sldId id="273" r:id="rId18"/>
    <p:sldId id="28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72BA41-EC5B-4197-BCC8-0FD2E523CD7A}"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6402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2BA41-EC5B-4197-BCC8-0FD2E523CD7A}"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826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2BA41-EC5B-4197-BCC8-0FD2E523CD7A}"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3024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2BA41-EC5B-4197-BCC8-0FD2E523CD7A}"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362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2BA41-EC5B-4197-BCC8-0FD2E523CD7A}" type="datetimeFigureOut">
              <a:rPr lang="en-US" smtClean="0"/>
              <a:t>02-Apr-23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6471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72BA41-EC5B-4197-BCC8-0FD2E523CD7A}"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6625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72BA41-EC5B-4197-BCC8-0FD2E523CD7A}" type="datetimeFigureOut">
              <a:rPr lang="en-US" smtClean="0"/>
              <a:t>02-Apr-23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7185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72BA41-EC5B-4197-BCC8-0FD2E523CD7A}" type="datetimeFigureOut">
              <a:rPr lang="en-US" smtClean="0"/>
              <a:t>02-Apr-23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92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02-Apr-23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3969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2993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02-Apr-23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9664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02-Apr-23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9566323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mmunity.jaspersoft.com/down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ourceforge.net/projects/jasperstudio/files/JaspersoftStudio-6.20.1/js-studiocomm_6.20.1_windows_x86_64.exe/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A40D-E1C2-12A0-09BF-52FCD716E7AE}"/>
              </a:ext>
            </a:extLst>
          </p:cNvPr>
          <p:cNvSpPr>
            <a:spLocks noGrp="1"/>
          </p:cNvSpPr>
          <p:nvPr>
            <p:ph type="ctrTitle"/>
          </p:nvPr>
        </p:nvSpPr>
        <p:spPr>
          <a:xfrm>
            <a:off x="1745031" y="745993"/>
            <a:ext cx="9029365" cy="2528048"/>
          </a:xfrm>
        </p:spPr>
        <p:txBody>
          <a:bodyPr>
            <a:noAutofit/>
          </a:bodyPr>
          <a:lstStyle/>
          <a:p>
            <a:r>
              <a:rPr lang="en-US" sz="9600" dirty="0">
                <a:solidFill>
                  <a:srgbClr val="FF0000"/>
                </a:solidFill>
                <a:latin typeface="Times New Roman" panose="02020603050405020304" pitchFamily="18" charset="0"/>
                <a:cs typeface="Times New Roman" panose="02020603050405020304" pitchFamily="18" charset="0"/>
              </a:rPr>
              <a:t>Jasper Reporting</a:t>
            </a:r>
          </a:p>
        </p:txBody>
      </p:sp>
      <p:sp>
        <p:nvSpPr>
          <p:cNvPr id="3" name="Subtitle 2">
            <a:extLst>
              <a:ext uri="{FF2B5EF4-FFF2-40B4-BE49-F238E27FC236}">
                <a16:creationId xmlns:a16="http://schemas.microsoft.com/office/drawing/2014/main" id="{F8F29D31-4881-21CA-857D-EF540850456E}"/>
              </a:ext>
            </a:extLst>
          </p:cNvPr>
          <p:cNvSpPr>
            <a:spLocks noGrp="1"/>
          </p:cNvSpPr>
          <p:nvPr>
            <p:ph type="subTitle" idx="1"/>
          </p:nvPr>
        </p:nvSpPr>
        <p:spPr>
          <a:xfrm>
            <a:off x="943430" y="3389727"/>
            <a:ext cx="10632568" cy="779928"/>
          </a:xfrm>
        </p:spPr>
        <p:txBody>
          <a:bodyPr>
            <a:noAutofit/>
          </a:bodyPr>
          <a:lstStyle/>
          <a:p>
            <a:r>
              <a:rPr lang="en-US" sz="4800" dirty="0">
                <a:latin typeface="Times New Roman" panose="02020603050405020304" pitchFamily="18" charset="0"/>
                <a:cs typeface="Times New Roman" panose="02020603050405020304" pitchFamily="18" charset="0"/>
              </a:rPr>
              <a:t>"Visualize Your Data Like Never Before "</a:t>
            </a:r>
          </a:p>
          <a:p>
            <a:r>
              <a:rPr lang="en-US" sz="4800" dirty="0">
                <a:latin typeface="Times New Roman" panose="02020603050405020304" pitchFamily="18" charset="0"/>
                <a:cs typeface="Times New Roman" panose="02020603050405020304" pitchFamily="18" charset="0"/>
              </a:rPr>
              <a:t> - </a:t>
            </a:r>
            <a:r>
              <a:rPr lang="en-US" sz="4800" dirty="0" err="1">
                <a:latin typeface="Times New Roman" panose="02020603050405020304" pitchFamily="18" charset="0"/>
                <a:cs typeface="Times New Roman" panose="02020603050405020304" pitchFamily="18" charset="0"/>
              </a:rPr>
              <a:t>JasperReports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2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A08684-F005-B408-2942-3C5911CCE02F}"/>
              </a:ext>
            </a:extLst>
          </p:cNvPr>
          <p:cNvPicPr>
            <a:picLocks noChangeAspect="1"/>
          </p:cNvPicPr>
          <p:nvPr/>
        </p:nvPicPr>
        <p:blipFill>
          <a:blip r:embed="rId2">
            <a:alphaModFix/>
          </a:blip>
          <a:stretch>
            <a:fillRect/>
          </a:stretch>
        </p:blipFill>
        <p:spPr>
          <a:xfrm>
            <a:off x="1138682" y="306478"/>
            <a:ext cx="9819603" cy="4124231"/>
          </a:xfrm>
          <a:prstGeom prst="rect">
            <a:avLst/>
          </a:prstGeom>
          <a:ln>
            <a:solidFill>
              <a:schemeClr val="tx1"/>
            </a:solidFill>
          </a:ln>
        </p:spPr>
      </p:pic>
      <p:sp>
        <p:nvSpPr>
          <p:cNvPr id="5" name="Rectangle 4"/>
          <p:cNvSpPr/>
          <p:nvPr/>
        </p:nvSpPr>
        <p:spPr>
          <a:xfrm>
            <a:off x="2227252" y="4585805"/>
            <a:ext cx="1717137"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Click </a:t>
            </a:r>
            <a:r>
              <a:rPr lang="en-US" sz="2800" i="1" dirty="0">
                <a:latin typeface="Times New Roman" panose="02020603050405020304" pitchFamily="18" charset="0"/>
                <a:cs typeface="Times New Roman" panose="02020603050405020304" pitchFamily="18" charset="0"/>
              </a:rPr>
              <a:t>File </a:t>
            </a:r>
            <a:endParaRPr 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8197534" y="4600673"/>
            <a:ext cx="178606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Select </a:t>
            </a:r>
            <a:r>
              <a:rPr lang="en-US" sz="2800" i="1" dirty="0">
                <a:latin typeface="Times New Roman" panose="02020603050405020304" pitchFamily="18" charset="0"/>
                <a:cs typeface="Times New Roman" panose="02020603050405020304" pitchFamily="18" charset="0"/>
              </a:rPr>
              <a:t>New</a:t>
            </a:r>
          </a:p>
        </p:txBody>
      </p:sp>
      <p:sp>
        <p:nvSpPr>
          <p:cNvPr id="8" name="Rectangle 7"/>
          <p:cNvSpPr/>
          <p:nvPr/>
        </p:nvSpPr>
        <p:spPr>
          <a:xfrm>
            <a:off x="1416105" y="5554011"/>
            <a:ext cx="3171061"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Select </a:t>
            </a:r>
            <a:r>
              <a:rPr lang="en-US" sz="2800" i="1" dirty="0">
                <a:latin typeface="Times New Roman" panose="02020603050405020304" pitchFamily="18" charset="0"/>
                <a:cs typeface="Times New Roman" panose="02020603050405020304" pitchFamily="18" charset="0"/>
              </a:rPr>
              <a:t>Jasper Report</a:t>
            </a:r>
          </a:p>
        </p:txBody>
      </p:sp>
      <p:sp>
        <p:nvSpPr>
          <p:cNvPr id="9" name="Rectangle 8"/>
          <p:cNvSpPr/>
          <p:nvPr/>
        </p:nvSpPr>
        <p:spPr>
          <a:xfrm>
            <a:off x="8197534" y="5554011"/>
            <a:ext cx="2872902"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Select </a:t>
            </a:r>
            <a:r>
              <a:rPr lang="en-US" sz="2800" i="1" dirty="0">
                <a:latin typeface="Times New Roman" panose="02020603050405020304" pitchFamily="18" charset="0"/>
                <a:cs typeface="Times New Roman" panose="02020603050405020304" pitchFamily="18" charset="0"/>
              </a:rPr>
              <a:t>Simple Blue</a:t>
            </a:r>
            <a:endParaRPr lang="en-US" sz="28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4071515" y="4879451"/>
            <a:ext cx="393192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46430" y="5815621"/>
            <a:ext cx="329184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945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8CB3DF-1F5C-7EA4-3EC4-55FA65DAAF69}"/>
              </a:ext>
            </a:extLst>
          </p:cNvPr>
          <p:cNvPicPr>
            <a:picLocks noChangeAspect="1"/>
          </p:cNvPicPr>
          <p:nvPr/>
        </p:nvPicPr>
        <p:blipFill>
          <a:blip r:embed="rId2"/>
          <a:stretch>
            <a:fillRect/>
          </a:stretch>
        </p:blipFill>
        <p:spPr>
          <a:xfrm>
            <a:off x="2641600" y="261258"/>
            <a:ext cx="6603999" cy="5016728"/>
          </a:xfrm>
          <a:prstGeom prst="rect">
            <a:avLst/>
          </a:prstGeom>
          <a:ln>
            <a:solidFill>
              <a:schemeClr val="tx1"/>
            </a:solidFill>
          </a:ln>
        </p:spPr>
      </p:pic>
      <p:sp>
        <p:nvSpPr>
          <p:cNvPr id="6" name="Rectangle 5"/>
          <p:cNvSpPr/>
          <p:nvPr/>
        </p:nvSpPr>
        <p:spPr>
          <a:xfrm>
            <a:off x="1373669" y="5531116"/>
            <a:ext cx="2452916"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Rename the file</a:t>
            </a:r>
          </a:p>
        </p:txBody>
      </p:sp>
      <p:sp>
        <p:nvSpPr>
          <p:cNvPr id="7" name="Rectangle 6"/>
          <p:cNvSpPr/>
          <p:nvPr/>
        </p:nvSpPr>
        <p:spPr>
          <a:xfrm>
            <a:off x="8532524" y="5560144"/>
            <a:ext cx="1747594"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Click Next</a:t>
            </a:r>
          </a:p>
        </p:txBody>
      </p:sp>
      <p:cxnSp>
        <p:nvCxnSpPr>
          <p:cNvPr id="9" name="Straight Arrow Connector 8"/>
          <p:cNvCxnSpPr/>
          <p:nvPr/>
        </p:nvCxnSpPr>
        <p:spPr>
          <a:xfrm>
            <a:off x="4034969" y="5849257"/>
            <a:ext cx="438912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861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0789C1-25EC-413D-F979-CC67069572A6}"/>
              </a:ext>
            </a:extLst>
          </p:cNvPr>
          <p:cNvPicPr>
            <a:picLocks noChangeAspect="1"/>
          </p:cNvPicPr>
          <p:nvPr/>
        </p:nvPicPr>
        <p:blipFill>
          <a:blip r:embed="rId2"/>
          <a:stretch>
            <a:fillRect/>
          </a:stretch>
        </p:blipFill>
        <p:spPr>
          <a:xfrm>
            <a:off x="1979808" y="239400"/>
            <a:ext cx="7846364" cy="5527327"/>
          </a:xfrm>
          <a:prstGeom prst="rect">
            <a:avLst/>
          </a:prstGeom>
          <a:ln>
            <a:solidFill>
              <a:schemeClr val="tx1"/>
            </a:solidFill>
          </a:ln>
        </p:spPr>
      </p:pic>
      <p:sp>
        <p:nvSpPr>
          <p:cNvPr id="5" name="Rectangle 4"/>
          <p:cNvSpPr/>
          <p:nvPr/>
        </p:nvSpPr>
        <p:spPr>
          <a:xfrm>
            <a:off x="3005498" y="5766727"/>
            <a:ext cx="5794984"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Select </a:t>
            </a:r>
            <a:r>
              <a:rPr lang="en-US" sz="3200" dirty="0" err="1">
                <a:latin typeface="Times New Roman" panose="02020603050405020304" pitchFamily="18" charset="0"/>
                <a:cs typeface="Times New Roman" panose="02020603050405020304" pitchFamily="18" charset="0"/>
              </a:rPr>
              <a:t>SampleDB</a:t>
            </a:r>
            <a:r>
              <a:rPr lang="en-US" sz="3200" dirty="0">
                <a:latin typeface="Times New Roman" panose="02020603050405020304" pitchFamily="18" charset="0"/>
                <a:cs typeface="Times New Roman" panose="02020603050405020304" pitchFamily="18" charset="0"/>
              </a:rPr>
              <a:t> in Data Adapter</a:t>
            </a:r>
          </a:p>
        </p:txBody>
      </p:sp>
    </p:spTree>
    <p:extLst>
      <p:ext uri="{BB962C8B-B14F-4D97-AF65-F5344CB8AC3E}">
        <p14:creationId xmlns:p14="http://schemas.microsoft.com/office/powerpoint/2010/main" val="247018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30FEED-C1C6-A3D5-6CB6-4ADB519FDFE0}"/>
              </a:ext>
            </a:extLst>
          </p:cNvPr>
          <p:cNvSpPr>
            <a:spLocks noGrp="1"/>
          </p:cNvSpPr>
          <p:nvPr>
            <p:ph idx="1"/>
          </p:nvPr>
        </p:nvSpPr>
        <p:spPr>
          <a:xfrm>
            <a:off x="1161473" y="4742405"/>
            <a:ext cx="9033494" cy="2246223"/>
          </a:xfrm>
          <a:ln>
            <a:noFill/>
          </a:ln>
        </p:spPr>
        <p:txBody>
          <a:bodyPr anchor="ctr">
            <a:normAutofit/>
          </a:bodyPr>
          <a:lstStyle/>
          <a:p>
            <a:pPr marL="0" indent="0" algn="ctr">
              <a:buNone/>
            </a:pPr>
            <a:r>
              <a:rPr lang="en-US" dirty="0">
                <a:latin typeface="Times New Roman" panose="02020603050405020304" pitchFamily="18" charset="0"/>
                <a:cs typeface="Times New Roman" panose="02020603050405020304" pitchFamily="18" charset="0"/>
              </a:rPr>
              <a:t>We are going to use sample tables</a:t>
            </a:r>
          </a:p>
          <a:p>
            <a:pPr marL="0" indent="0" algn="ctr">
              <a:buNone/>
            </a:pPr>
            <a:r>
              <a:rPr lang="en-US" dirty="0">
                <a:latin typeface="Times New Roman" panose="02020603050405020304" pitchFamily="18" charset="0"/>
                <a:cs typeface="Times New Roman" panose="02020603050405020304" pitchFamily="18" charset="0"/>
              </a:rPr>
              <a:t>Later we will customize these for our need</a:t>
            </a:r>
          </a:p>
          <a:p>
            <a:pPr marL="0" indent="0" algn="ctr">
              <a:buNone/>
            </a:pPr>
            <a:r>
              <a:rPr lang="en-US" dirty="0">
                <a:latin typeface="Times New Roman" panose="02020603050405020304" pitchFamily="18" charset="0"/>
                <a:cs typeface="Times New Roman" panose="02020603050405020304" pitchFamily="18" charset="0"/>
              </a:rPr>
              <a:t>Write the query for orders</a:t>
            </a:r>
          </a:p>
          <a:p>
            <a:pPr marL="0" indent="0" algn="ctr">
              <a:buNone/>
            </a:pPr>
            <a:r>
              <a:rPr lang="en-US" dirty="0">
                <a:latin typeface="Times New Roman" panose="02020603050405020304" pitchFamily="18" charset="0"/>
                <a:cs typeface="Times New Roman" panose="02020603050405020304" pitchFamily="18" charset="0"/>
              </a:rPr>
              <a:t>Click Next to run the query</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20940B-D357-6597-D241-4B0C849A2C09}"/>
              </a:ext>
            </a:extLst>
          </p:cNvPr>
          <p:cNvPicPr>
            <a:picLocks noChangeAspect="1"/>
          </p:cNvPicPr>
          <p:nvPr/>
        </p:nvPicPr>
        <p:blipFill>
          <a:blip r:embed="rId2"/>
          <a:stretch>
            <a:fillRect/>
          </a:stretch>
        </p:blipFill>
        <p:spPr>
          <a:xfrm>
            <a:off x="2285014" y="285765"/>
            <a:ext cx="6786413" cy="4126577"/>
          </a:xfrm>
          <a:prstGeom prst="rect">
            <a:avLst/>
          </a:prstGeom>
          <a:ln>
            <a:solidFill>
              <a:schemeClr val="tx1"/>
            </a:solidFill>
          </a:ln>
        </p:spPr>
      </p:pic>
    </p:spTree>
    <p:extLst>
      <p:ext uri="{BB962C8B-B14F-4D97-AF65-F5344CB8AC3E}">
        <p14:creationId xmlns:p14="http://schemas.microsoft.com/office/powerpoint/2010/main" val="248647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30FEED-C1C6-A3D5-6CB6-4ADB519FDFE0}"/>
              </a:ext>
            </a:extLst>
          </p:cNvPr>
          <p:cNvSpPr>
            <a:spLocks noGrp="1"/>
          </p:cNvSpPr>
          <p:nvPr>
            <p:ph idx="1"/>
          </p:nvPr>
        </p:nvSpPr>
        <p:spPr>
          <a:xfrm>
            <a:off x="1009993" y="5138057"/>
            <a:ext cx="9628579" cy="1534058"/>
          </a:xfrm>
          <a:ln>
            <a:noFill/>
          </a:ln>
        </p:spPr>
        <p:txBody>
          <a:bodyPr anchor="ctr">
            <a:normAutofit/>
          </a:bodyPr>
          <a:lstStyle/>
          <a:p>
            <a:pPr marL="0" indent="0" algn="ctr">
              <a:buNone/>
            </a:pPr>
            <a:r>
              <a:rPr lang="en-US" dirty="0">
                <a:latin typeface="Times New Roman" panose="02020603050405020304" pitchFamily="18" charset="0"/>
                <a:cs typeface="Times New Roman" panose="02020603050405020304" pitchFamily="18" charset="0"/>
              </a:rPr>
              <a:t>Select any number of fields that you want</a:t>
            </a:r>
          </a:p>
          <a:p>
            <a:pPr marL="0" indent="0" algn="ctr">
              <a:buNone/>
            </a:pPr>
            <a:r>
              <a:rPr lang="en-US" dirty="0">
                <a:latin typeface="Times New Roman" panose="02020603050405020304" pitchFamily="18" charset="0"/>
                <a:cs typeface="Times New Roman" panose="02020603050405020304" pitchFamily="18" charset="0"/>
              </a:rPr>
              <a:t>You can select multiple by </a:t>
            </a:r>
            <a:r>
              <a:rPr lang="en-US" dirty="0" err="1">
                <a:latin typeface="Times New Roman" panose="02020603050405020304" pitchFamily="18" charset="0"/>
                <a:cs typeface="Times New Roman" panose="02020603050405020304" pitchFamily="18" charset="0"/>
              </a:rPr>
              <a:t>ctrl+click</a:t>
            </a: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Add them by clicking  &gt; symbol</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2DCB77-0B2C-F200-26C8-67D97239F45D}"/>
              </a:ext>
            </a:extLst>
          </p:cNvPr>
          <p:cNvPicPr>
            <a:picLocks noChangeAspect="1"/>
          </p:cNvPicPr>
          <p:nvPr/>
        </p:nvPicPr>
        <p:blipFill>
          <a:blip r:embed="rId2"/>
          <a:stretch>
            <a:fillRect/>
          </a:stretch>
        </p:blipFill>
        <p:spPr>
          <a:xfrm>
            <a:off x="2029478" y="296721"/>
            <a:ext cx="8175540" cy="4405908"/>
          </a:xfrm>
          <a:prstGeom prst="rect">
            <a:avLst/>
          </a:prstGeom>
          <a:ln>
            <a:solidFill>
              <a:schemeClr val="tx1"/>
            </a:solidFill>
          </a:ln>
        </p:spPr>
      </p:pic>
    </p:spTree>
    <p:extLst>
      <p:ext uri="{BB962C8B-B14F-4D97-AF65-F5344CB8AC3E}">
        <p14:creationId xmlns:p14="http://schemas.microsoft.com/office/powerpoint/2010/main" val="172431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45996-7F1D-2908-9623-F2F8DAFFC90D}"/>
              </a:ext>
            </a:extLst>
          </p:cNvPr>
          <p:cNvSpPr>
            <a:spLocks noGrp="1"/>
          </p:cNvSpPr>
          <p:nvPr>
            <p:ph idx="1"/>
          </p:nvPr>
        </p:nvSpPr>
        <p:spPr>
          <a:xfrm>
            <a:off x="838200" y="4982547"/>
            <a:ext cx="10515600" cy="1681779"/>
          </a:xfrm>
        </p:spPr>
        <p:txBody>
          <a:bodyPr/>
          <a:lstStyle/>
          <a:p>
            <a:pPr marL="0" indent="0" algn="ctr">
              <a:buNone/>
            </a:pPr>
            <a:r>
              <a:rPr lang="en-US" dirty="0">
                <a:latin typeface="Times New Roman" panose="02020603050405020304" pitchFamily="18" charset="0"/>
                <a:cs typeface="Times New Roman" panose="02020603050405020304" pitchFamily="18" charset="0"/>
              </a:rPr>
              <a:t>Update the fields as per your need</a:t>
            </a:r>
          </a:p>
        </p:txBody>
      </p:sp>
      <p:pic>
        <p:nvPicPr>
          <p:cNvPr id="5" name="Picture 4">
            <a:extLst>
              <a:ext uri="{FF2B5EF4-FFF2-40B4-BE49-F238E27FC236}">
                <a16:creationId xmlns:a16="http://schemas.microsoft.com/office/drawing/2014/main" id="{C7AC05E5-0BBD-2396-5A06-16C580FCF368}"/>
              </a:ext>
            </a:extLst>
          </p:cNvPr>
          <p:cNvPicPr>
            <a:picLocks noChangeAspect="1"/>
          </p:cNvPicPr>
          <p:nvPr/>
        </p:nvPicPr>
        <p:blipFill>
          <a:blip r:embed="rId2"/>
          <a:stretch>
            <a:fillRect/>
          </a:stretch>
        </p:blipFill>
        <p:spPr>
          <a:xfrm>
            <a:off x="604469" y="289249"/>
            <a:ext cx="11258723" cy="4217437"/>
          </a:xfrm>
          <a:prstGeom prst="rect">
            <a:avLst/>
          </a:prstGeom>
        </p:spPr>
      </p:pic>
    </p:spTree>
    <p:extLst>
      <p:ext uri="{BB962C8B-B14F-4D97-AF65-F5344CB8AC3E}">
        <p14:creationId xmlns:p14="http://schemas.microsoft.com/office/powerpoint/2010/main" val="316817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1D6AA-CB35-9732-FAA8-B16442DA1A55}"/>
              </a:ext>
            </a:extLst>
          </p:cNvPr>
          <p:cNvSpPr>
            <a:spLocks noGrp="1"/>
          </p:cNvSpPr>
          <p:nvPr>
            <p:ph idx="1"/>
          </p:nvPr>
        </p:nvSpPr>
        <p:spPr>
          <a:xfrm>
            <a:off x="838200" y="5187819"/>
            <a:ext cx="10515600" cy="989143"/>
          </a:xfrm>
        </p:spPr>
        <p:txBody>
          <a:bodyPr/>
          <a:lstStyle/>
          <a:p>
            <a:pPr marL="0" indent="0" algn="ctr">
              <a:buNone/>
            </a:pPr>
            <a:r>
              <a:rPr lang="en-US" dirty="0">
                <a:latin typeface="Times New Roman" panose="02020603050405020304" pitchFamily="18" charset="0"/>
                <a:cs typeface="Times New Roman" panose="02020603050405020304" pitchFamily="18" charset="0"/>
              </a:rPr>
              <a:t>Click Preview to see Preview of report with sample data</a:t>
            </a:r>
          </a:p>
        </p:txBody>
      </p:sp>
      <p:pic>
        <p:nvPicPr>
          <p:cNvPr id="5" name="Picture 4">
            <a:extLst>
              <a:ext uri="{FF2B5EF4-FFF2-40B4-BE49-F238E27FC236}">
                <a16:creationId xmlns:a16="http://schemas.microsoft.com/office/drawing/2014/main" id="{BB689B78-FD78-A5EB-6C6D-59AF2A1C8D4F}"/>
              </a:ext>
            </a:extLst>
          </p:cNvPr>
          <p:cNvPicPr>
            <a:picLocks noChangeAspect="1"/>
          </p:cNvPicPr>
          <p:nvPr/>
        </p:nvPicPr>
        <p:blipFill>
          <a:blip r:embed="rId2"/>
          <a:stretch>
            <a:fillRect/>
          </a:stretch>
        </p:blipFill>
        <p:spPr>
          <a:xfrm>
            <a:off x="2962564" y="76200"/>
            <a:ext cx="6266871" cy="4852405"/>
          </a:xfrm>
          <a:prstGeom prst="rect">
            <a:avLst/>
          </a:prstGeom>
        </p:spPr>
      </p:pic>
    </p:spTree>
    <p:extLst>
      <p:ext uri="{BB962C8B-B14F-4D97-AF65-F5344CB8AC3E}">
        <p14:creationId xmlns:p14="http://schemas.microsoft.com/office/powerpoint/2010/main" val="287958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4DDBD-DFE5-AC01-8EC2-ECA2A8FF8CB8}"/>
              </a:ext>
            </a:extLst>
          </p:cNvPr>
          <p:cNvSpPr>
            <a:spLocks noGrp="1"/>
          </p:cNvSpPr>
          <p:nvPr>
            <p:ph idx="1"/>
          </p:nvPr>
        </p:nvSpPr>
        <p:spPr>
          <a:xfrm>
            <a:off x="838200" y="5598367"/>
            <a:ext cx="10515600" cy="578596"/>
          </a:xfrm>
        </p:spPr>
        <p:txBody>
          <a:bodyPr/>
          <a:lstStyle/>
          <a:p>
            <a:pPr marL="0" indent="0" algn="ctr">
              <a:buNone/>
            </a:pPr>
            <a:r>
              <a:rPr lang="en-US" dirty="0">
                <a:latin typeface="Times New Roman" panose="02020603050405020304" pitchFamily="18" charset="0"/>
                <a:cs typeface="Times New Roman" panose="02020603050405020304" pitchFamily="18" charset="0"/>
              </a:rPr>
              <a:t>Click Source and Copy </a:t>
            </a:r>
          </a:p>
        </p:txBody>
      </p:sp>
      <p:pic>
        <p:nvPicPr>
          <p:cNvPr id="5" name="Picture 4">
            <a:extLst>
              <a:ext uri="{FF2B5EF4-FFF2-40B4-BE49-F238E27FC236}">
                <a16:creationId xmlns:a16="http://schemas.microsoft.com/office/drawing/2014/main" id="{BFB510B0-E9B3-E3E3-A3D4-A4E8C0CC7AD4}"/>
              </a:ext>
            </a:extLst>
          </p:cNvPr>
          <p:cNvPicPr>
            <a:picLocks noChangeAspect="1"/>
          </p:cNvPicPr>
          <p:nvPr/>
        </p:nvPicPr>
        <p:blipFill>
          <a:blip r:embed="rId2"/>
          <a:stretch>
            <a:fillRect/>
          </a:stretch>
        </p:blipFill>
        <p:spPr>
          <a:xfrm>
            <a:off x="2781299" y="381000"/>
            <a:ext cx="6905625" cy="4693433"/>
          </a:xfrm>
          <a:prstGeom prst="rect">
            <a:avLst/>
          </a:prstGeom>
        </p:spPr>
      </p:pic>
    </p:spTree>
    <p:extLst>
      <p:ext uri="{BB962C8B-B14F-4D97-AF65-F5344CB8AC3E}">
        <p14:creationId xmlns:p14="http://schemas.microsoft.com/office/powerpoint/2010/main" val="387103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0726" y="2805851"/>
            <a:ext cx="9996326" cy="1015663"/>
          </a:xfrm>
          <a:prstGeom prst="rect">
            <a:avLst/>
          </a:prstGeom>
        </p:spPr>
        <p:txBody>
          <a:bodyPr wrap="none">
            <a:sp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Steps To Work With </a:t>
            </a:r>
            <a:r>
              <a:rPr lang="en-US" sz="6000" dirty="0" err="1">
                <a:solidFill>
                  <a:srgbClr val="FF0000"/>
                </a:solidFill>
                <a:latin typeface="Times New Roman" panose="02020603050405020304" pitchFamily="18" charset="0"/>
                <a:cs typeface="Times New Roman" panose="02020603050405020304" pitchFamily="18" charset="0"/>
              </a:rPr>
              <a:t>Springboot</a:t>
            </a:r>
            <a:endParaRPr lang="en-US" sz="6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9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F1B9C-17F5-2A12-31B8-1631E6EB4F83}"/>
              </a:ext>
            </a:extLst>
          </p:cNvPr>
          <p:cNvSpPr>
            <a:spLocks noGrp="1"/>
          </p:cNvSpPr>
          <p:nvPr>
            <p:ph idx="1"/>
          </p:nvPr>
        </p:nvSpPr>
        <p:spPr>
          <a:xfrm>
            <a:off x="838200" y="5532080"/>
            <a:ext cx="10515600" cy="1054457"/>
          </a:xfrm>
        </p:spPr>
        <p:txBody>
          <a:bodyPr>
            <a:normAutofit fontScale="70000" lnSpcReduction="20000"/>
          </a:bodyPr>
          <a:lstStyle/>
          <a:p>
            <a:pPr marL="0" indent="0" algn="ctr">
              <a:buNone/>
            </a:pP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your </a:t>
            </a:r>
            <a:r>
              <a:rPr lang="en-US" dirty="0" err="1">
                <a:latin typeface="Times New Roman" panose="02020603050405020304" pitchFamily="18" charset="0"/>
                <a:cs typeface="Times New Roman" panose="02020603050405020304" pitchFamily="18" charset="0"/>
              </a:rPr>
              <a:t>Springboot</a:t>
            </a:r>
            <a:r>
              <a:rPr lang="en-US" dirty="0">
                <a:latin typeface="Times New Roman" panose="02020603050405020304" pitchFamily="18" charset="0"/>
                <a:cs typeface="Times New Roman" panose="02020603050405020304" pitchFamily="18" charset="0"/>
              </a:rPr>
              <a:t> project</a:t>
            </a:r>
          </a:p>
          <a:p>
            <a:pPr marL="0" indent="0" algn="ctr">
              <a:buNone/>
            </a:pPr>
            <a:r>
              <a:rPr lang="en-US" dirty="0">
                <a:latin typeface="Times New Roman" panose="02020603050405020304" pitchFamily="18" charset="0"/>
                <a:cs typeface="Times New Roman" panose="02020603050405020304" pitchFamily="18" charset="0"/>
              </a:rPr>
              <a:t>In the resources package create a file </a:t>
            </a:r>
            <a:r>
              <a:rPr lang="en-US" dirty="0" err="1">
                <a:latin typeface="Times New Roman" panose="02020603050405020304" pitchFamily="18" charset="0"/>
                <a:cs typeface="Times New Roman" panose="02020603050405020304" pitchFamily="18" charset="0"/>
              </a:rPr>
              <a:t>School_Report.</a:t>
            </a:r>
            <a:r>
              <a:rPr lang="en-US" b="1" dirty="0" err="1">
                <a:latin typeface="Times New Roman" panose="02020603050405020304" pitchFamily="18" charset="0"/>
                <a:cs typeface="Times New Roman" panose="02020603050405020304" pitchFamily="18" charset="0"/>
              </a:rPr>
              <a:t>jrxml</a:t>
            </a:r>
            <a:endParaRPr lang="en-US" b="1"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Paste all the copied code from Jasper Studio to this new file we just created</a:t>
            </a:r>
          </a:p>
        </p:txBody>
      </p:sp>
      <p:pic>
        <p:nvPicPr>
          <p:cNvPr id="5" name="Picture 4">
            <a:extLst>
              <a:ext uri="{FF2B5EF4-FFF2-40B4-BE49-F238E27FC236}">
                <a16:creationId xmlns:a16="http://schemas.microsoft.com/office/drawing/2014/main" id="{FDEA384A-CC79-A3A9-7B51-6774B10DFE89}"/>
              </a:ext>
            </a:extLst>
          </p:cNvPr>
          <p:cNvPicPr>
            <a:picLocks noChangeAspect="1"/>
          </p:cNvPicPr>
          <p:nvPr/>
        </p:nvPicPr>
        <p:blipFill>
          <a:blip r:embed="rId2"/>
          <a:stretch>
            <a:fillRect/>
          </a:stretch>
        </p:blipFill>
        <p:spPr>
          <a:xfrm>
            <a:off x="3581400" y="0"/>
            <a:ext cx="5657537" cy="5276908"/>
          </a:xfrm>
          <a:prstGeom prst="rect">
            <a:avLst/>
          </a:prstGeom>
        </p:spPr>
      </p:pic>
    </p:spTree>
    <p:extLst>
      <p:ext uri="{BB962C8B-B14F-4D97-AF65-F5344CB8AC3E}">
        <p14:creationId xmlns:p14="http://schemas.microsoft.com/office/powerpoint/2010/main" val="203431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B1E4-1214-BB8F-33B8-35C8318414E3}"/>
              </a:ext>
            </a:extLst>
          </p:cNvPr>
          <p:cNvSpPr>
            <a:spLocks noGrp="1"/>
          </p:cNvSpPr>
          <p:nvPr>
            <p:ph type="title"/>
          </p:nvPr>
        </p:nvSpPr>
        <p:spPr>
          <a:ln>
            <a:noFill/>
          </a:ln>
        </p:spPr>
        <p:txBody>
          <a:bodyPr>
            <a:noAutofit/>
          </a:bodyPr>
          <a:lstStyle/>
          <a:p>
            <a:pPr algn="ctr"/>
            <a:r>
              <a:rPr lang="en-US" sz="8800"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11D7B97-07E8-208A-F371-3D7D7BE91B82}"/>
              </a:ext>
            </a:extLst>
          </p:cNvPr>
          <p:cNvSpPr>
            <a:spLocks noGrp="1"/>
          </p:cNvSpPr>
          <p:nvPr>
            <p:ph idx="1"/>
          </p:nvPr>
        </p:nvSpPr>
        <p:spPr>
          <a:ln>
            <a:noFill/>
          </a:ln>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is a popular open-source reporting tool that allows developers to create dynamic, pixel-perfect reports for various business applications. It was developed by </a:t>
            </a:r>
            <a:r>
              <a:rPr lang="en-US" dirty="0" err="1">
                <a:latin typeface="Times New Roman" panose="02020603050405020304" pitchFamily="18" charset="0"/>
                <a:cs typeface="Times New Roman" panose="02020603050405020304" pitchFamily="18" charset="0"/>
              </a:rPr>
              <a:t>JasperSoft</a:t>
            </a:r>
            <a:r>
              <a:rPr lang="en-US" dirty="0">
                <a:latin typeface="Times New Roman" panose="02020603050405020304" pitchFamily="18" charset="0"/>
                <a:cs typeface="Times New Roman" panose="02020603050405020304" pitchFamily="18" charset="0"/>
              </a:rPr>
              <a:t> and later acquired by TIBCO Software Inc.</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provides a wide range of features that enable developers to generate highly customizable reports that can be exported to different formats, including PDF, HTML, Excel, and CSV. The tool uses an XML file format to define the report layout, data sources, and data fields, which can be easily integrated into various Java-based applications.</a:t>
            </a:r>
          </a:p>
        </p:txBody>
      </p:sp>
    </p:spTree>
    <p:extLst>
      <p:ext uri="{BB962C8B-B14F-4D97-AF65-F5344CB8AC3E}">
        <p14:creationId xmlns:p14="http://schemas.microsoft.com/office/powerpoint/2010/main" val="170886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94482-6FBE-BF8C-5791-DBDB90DA41A6}"/>
              </a:ext>
            </a:extLst>
          </p:cNvPr>
          <p:cNvSpPr>
            <a:spLocks noGrp="1"/>
          </p:cNvSpPr>
          <p:nvPr>
            <p:ph idx="1"/>
          </p:nvPr>
        </p:nvSpPr>
        <p:spPr>
          <a:xfrm>
            <a:off x="838200" y="4162425"/>
            <a:ext cx="10515600" cy="2621027"/>
          </a:xfrm>
        </p:spPr>
        <p:txBody>
          <a:bodyPr>
            <a:normAutofit fontScale="92500" lnSpcReduction="20000"/>
          </a:bodyPr>
          <a:lstStyle/>
          <a:p>
            <a:pPr marL="0" indent="0" algn="ctr">
              <a:buNone/>
            </a:pPr>
            <a:r>
              <a:rPr lang="en-US" dirty="0">
                <a:latin typeface="Times New Roman" panose="02020603050405020304" pitchFamily="18" charset="0"/>
                <a:cs typeface="Times New Roman" panose="02020603050405020304" pitchFamily="18" charset="0"/>
              </a:rPr>
              <a:t>Add following dependency to your project:</a:t>
            </a:r>
          </a:p>
          <a:p>
            <a:pPr marL="0" indent="0" algn="ctr">
              <a:buNone/>
            </a:pPr>
            <a:r>
              <a:rPr lang="en-US" dirty="0">
                <a:latin typeface="Times New Roman" panose="02020603050405020304" pitchFamily="18" charset="0"/>
                <a:cs typeface="Times New Roman" panose="02020603050405020304" pitchFamily="18" charset="0"/>
              </a:rPr>
              <a:t>&lt;dependency&gt;</a:t>
            </a:r>
          </a:p>
          <a:p>
            <a:pPr marL="0" indent="0" algn="ctr">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net.sf.jasperreports</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groupId</a:t>
            </a:r>
            <a:r>
              <a:rPr lang="en-US" dirty="0">
                <a:latin typeface="Times New Roman" panose="02020603050405020304" pitchFamily="18" charset="0"/>
                <a:cs typeface="Times New Roman" panose="02020603050405020304" pitchFamily="18" charset="0"/>
              </a:rPr>
              <a:t>&gt;</a:t>
            </a:r>
          </a:p>
          <a:p>
            <a:pPr marL="0" indent="0" algn="ctr">
              <a:buNone/>
            </a:pP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artifactId</a:t>
            </a:r>
            <a:r>
              <a:rPr lang="en-US" dirty="0">
                <a:latin typeface="Times New Roman" panose="02020603050405020304" pitchFamily="18" charset="0"/>
                <a:cs typeface="Times New Roman" panose="02020603050405020304" pitchFamily="18" charset="0"/>
              </a:rPr>
              <a:t>&gt;</a:t>
            </a:r>
          </a:p>
          <a:p>
            <a:pPr marL="0" indent="0" algn="ctr">
              <a:buNone/>
            </a:pPr>
            <a:r>
              <a:rPr lang="en-US" dirty="0">
                <a:latin typeface="Times New Roman" panose="02020603050405020304" pitchFamily="18" charset="0"/>
                <a:cs typeface="Times New Roman" panose="02020603050405020304" pitchFamily="18" charset="0"/>
              </a:rPr>
              <a:t>    &lt;version&gt;6.20.1&lt;/version&gt;</a:t>
            </a:r>
          </a:p>
          <a:p>
            <a:pPr marL="0" indent="0" algn="ctr">
              <a:buNone/>
            </a:pPr>
            <a:r>
              <a:rPr lang="en-US" dirty="0">
                <a:latin typeface="Times New Roman" panose="02020603050405020304" pitchFamily="18" charset="0"/>
                <a:cs typeface="Times New Roman" panose="02020603050405020304" pitchFamily="18" charset="0"/>
              </a:rPr>
              <a:t>&lt;/dependency&gt;</a:t>
            </a:r>
          </a:p>
        </p:txBody>
      </p:sp>
      <p:pic>
        <p:nvPicPr>
          <p:cNvPr id="5" name="Picture 4">
            <a:extLst>
              <a:ext uri="{FF2B5EF4-FFF2-40B4-BE49-F238E27FC236}">
                <a16:creationId xmlns:a16="http://schemas.microsoft.com/office/drawing/2014/main" id="{08B1D5CB-720C-D6D7-3692-8BB0CFB41E6E}"/>
              </a:ext>
            </a:extLst>
          </p:cNvPr>
          <p:cNvPicPr>
            <a:picLocks noChangeAspect="1"/>
          </p:cNvPicPr>
          <p:nvPr/>
        </p:nvPicPr>
        <p:blipFill>
          <a:blip r:embed="rId2"/>
          <a:stretch>
            <a:fillRect/>
          </a:stretch>
        </p:blipFill>
        <p:spPr>
          <a:xfrm>
            <a:off x="2516981" y="61116"/>
            <a:ext cx="7158037" cy="3689789"/>
          </a:xfrm>
          <a:prstGeom prst="rect">
            <a:avLst/>
          </a:prstGeom>
        </p:spPr>
      </p:pic>
    </p:spTree>
    <p:extLst>
      <p:ext uri="{BB962C8B-B14F-4D97-AF65-F5344CB8AC3E}">
        <p14:creationId xmlns:p14="http://schemas.microsoft.com/office/powerpoint/2010/main" val="28298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861FF-58F9-5E9C-F814-AE6DCA3C70C9}"/>
              </a:ext>
            </a:extLst>
          </p:cNvPr>
          <p:cNvSpPr>
            <a:spLocks noGrp="1"/>
          </p:cNvSpPr>
          <p:nvPr>
            <p:ph idx="1"/>
          </p:nvPr>
        </p:nvSpPr>
        <p:spPr>
          <a:xfrm>
            <a:off x="838200" y="4471890"/>
            <a:ext cx="10515600" cy="914498"/>
          </a:xfrm>
        </p:spPr>
        <p:txBody>
          <a:bodyPr/>
          <a:lstStyle/>
          <a:p>
            <a:pPr marL="0" indent="0" algn="ctr">
              <a:buNone/>
            </a:pPr>
            <a:r>
              <a:rPr lang="en-US" dirty="0">
                <a:latin typeface="Times New Roman" panose="02020603050405020304" pitchFamily="18" charset="0"/>
                <a:cs typeface="Times New Roman" panose="02020603050405020304" pitchFamily="18" charset="0"/>
              </a:rPr>
              <a:t>We remove the highlighted parts</a:t>
            </a:r>
          </a:p>
        </p:txBody>
      </p:sp>
      <p:pic>
        <p:nvPicPr>
          <p:cNvPr id="7" name="Picture 6">
            <a:extLst>
              <a:ext uri="{FF2B5EF4-FFF2-40B4-BE49-F238E27FC236}">
                <a16:creationId xmlns:a16="http://schemas.microsoft.com/office/drawing/2014/main" id="{26AD3326-CCB8-B4E7-3874-16C52C9AF0F0}"/>
              </a:ext>
            </a:extLst>
          </p:cNvPr>
          <p:cNvPicPr>
            <a:picLocks noChangeAspect="1"/>
          </p:cNvPicPr>
          <p:nvPr/>
        </p:nvPicPr>
        <p:blipFill>
          <a:blip r:embed="rId2"/>
          <a:stretch>
            <a:fillRect/>
          </a:stretch>
        </p:blipFill>
        <p:spPr>
          <a:xfrm>
            <a:off x="1130099" y="466063"/>
            <a:ext cx="9931802" cy="3572538"/>
          </a:xfrm>
          <a:prstGeom prst="rect">
            <a:avLst/>
          </a:prstGeom>
        </p:spPr>
      </p:pic>
    </p:spTree>
    <p:extLst>
      <p:ext uri="{BB962C8B-B14F-4D97-AF65-F5344CB8AC3E}">
        <p14:creationId xmlns:p14="http://schemas.microsoft.com/office/powerpoint/2010/main" val="16440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EC081-021D-3C0A-404C-A5EF9FB2A7D3}"/>
              </a:ext>
            </a:extLst>
          </p:cNvPr>
          <p:cNvSpPr>
            <a:spLocks noGrp="1"/>
          </p:cNvSpPr>
          <p:nvPr>
            <p:ph idx="1"/>
          </p:nvPr>
        </p:nvSpPr>
        <p:spPr>
          <a:xfrm>
            <a:off x="838200" y="4133849"/>
            <a:ext cx="10515600" cy="2043113"/>
          </a:xfrm>
        </p:spPr>
        <p:txBody>
          <a:bodyPr/>
          <a:lstStyle/>
          <a:p>
            <a:pPr marL="0" indent="0" algn="ctr">
              <a:buNone/>
            </a:pPr>
            <a:r>
              <a:rPr lang="en-US" dirty="0">
                <a:latin typeface="Times New Roman" panose="02020603050405020304" pitchFamily="18" charset="0"/>
                <a:cs typeface="Times New Roman" panose="02020603050405020304" pitchFamily="18" charset="0"/>
              </a:rPr>
              <a:t>Update names of fields as per our class attributes</a:t>
            </a:r>
          </a:p>
          <a:p>
            <a:pPr marL="0" indent="0" algn="ctr">
              <a:buNone/>
            </a:pPr>
            <a:r>
              <a:rPr lang="en-US" dirty="0">
                <a:latin typeface="Times New Roman" panose="02020603050405020304" pitchFamily="18" charset="0"/>
                <a:cs typeface="Times New Roman" panose="02020603050405020304" pitchFamily="18" charset="0"/>
              </a:rPr>
              <a:t>Remove properties under the field name tags </a:t>
            </a:r>
          </a:p>
          <a:p>
            <a:pPr marL="0" indent="0" algn="ctr">
              <a:buNone/>
            </a:pPr>
            <a:r>
              <a:rPr lang="en-US" dirty="0">
                <a:latin typeface="Times New Roman" panose="02020603050405020304" pitchFamily="18" charset="0"/>
                <a:cs typeface="Times New Roman" panose="02020603050405020304" pitchFamily="18" charset="0"/>
              </a:rPr>
              <a:t>Ensure that variable data types are same as the model</a:t>
            </a:r>
          </a:p>
        </p:txBody>
      </p:sp>
      <p:pic>
        <p:nvPicPr>
          <p:cNvPr id="5" name="Picture 4">
            <a:extLst>
              <a:ext uri="{FF2B5EF4-FFF2-40B4-BE49-F238E27FC236}">
                <a16:creationId xmlns:a16="http://schemas.microsoft.com/office/drawing/2014/main" id="{33A9770B-0EA1-25C5-E7BB-9E84C3526744}"/>
              </a:ext>
            </a:extLst>
          </p:cNvPr>
          <p:cNvPicPr>
            <a:picLocks noChangeAspect="1"/>
          </p:cNvPicPr>
          <p:nvPr/>
        </p:nvPicPr>
        <p:blipFill>
          <a:blip r:embed="rId2"/>
          <a:stretch>
            <a:fillRect/>
          </a:stretch>
        </p:blipFill>
        <p:spPr>
          <a:xfrm>
            <a:off x="1143000" y="111849"/>
            <a:ext cx="9906000" cy="3427552"/>
          </a:xfrm>
          <a:prstGeom prst="rect">
            <a:avLst/>
          </a:prstGeom>
        </p:spPr>
      </p:pic>
    </p:spTree>
    <p:extLst>
      <p:ext uri="{BB962C8B-B14F-4D97-AF65-F5344CB8AC3E}">
        <p14:creationId xmlns:p14="http://schemas.microsoft.com/office/powerpoint/2010/main" val="19061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0D4A1-07F9-F5A6-701A-9050AEC5D815}"/>
              </a:ext>
            </a:extLst>
          </p:cNvPr>
          <p:cNvSpPr>
            <a:spLocks noGrp="1"/>
          </p:cNvSpPr>
          <p:nvPr>
            <p:ph idx="1"/>
          </p:nvPr>
        </p:nvSpPr>
        <p:spPr>
          <a:xfrm>
            <a:off x="838200" y="5337109"/>
            <a:ext cx="10515600" cy="1101791"/>
          </a:xfrm>
        </p:spPr>
        <p:txBody>
          <a:bodyPr>
            <a:normAutofit fontScale="92500"/>
          </a:bodyPr>
          <a:lstStyle/>
          <a:p>
            <a:pPr marL="0" indent="0" algn="ctr">
              <a:buNone/>
            </a:pPr>
            <a:r>
              <a:rPr lang="en-US" dirty="0">
                <a:latin typeface="Times New Roman" panose="02020603050405020304" pitchFamily="18" charset="0"/>
                <a:cs typeface="Times New Roman" panose="02020603050405020304" pitchFamily="18" charset="0"/>
              </a:rPr>
              <a:t>Scroll down to &lt;</a:t>
            </a:r>
            <a:r>
              <a:rPr lang="en-US" dirty="0" err="1">
                <a:latin typeface="Times New Roman" panose="02020603050405020304" pitchFamily="18" charset="0"/>
                <a:cs typeface="Times New Roman" panose="02020603050405020304" pitchFamily="18" charset="0"/>
              </a:rPr>
              <a:t>textFieldExpression</a:t>
            </a:r>
            <a:r>
              <a:rPr lang="en-US" dirty="0">
                <a:latin typeface="Times New Roman" panose="02020603050405020304" pitchFamily="18" charset="0"/>
                <a:cs typeface="Times New Roman" panose="02020603050405020304" pitchFamily="18" charset="0"/>
              </a:rPr>
              <a:t>&gt; tags and update</a:t>
            </a:r>
          </a:p>
          <a:p>
            <a:pPr marL="0" indent="0" algn="ctr">
              <a:buNone/>
            </a:pPr>
            <a:r>
              <a:rPr lang="en-US" dirty="0">
                <a:latin typeface="Times New Roman" panose="02020603050405020304" pitchFamily="18" charset="0"/>
                <a:cs typeface="Times New Roman" panose="02020603050405020304" pitchFamily="18" charset="0"/>
              </a:rPr>
              <a:t>In above example: </a:t>
            </a:r>
            <a:r>
              <a:rPr lang="en-US" u="sng" dirty="0">
                <a:latin typeface="Times New Roman" panose="02020603050405020304" pitchFamily="18" charset="0"/>
                <a:cs typeface="Times New Roman" panose="02020603050405020304" pitchFamily="18" charset="0"/>
              </a:rPr>
              <a:t>ORDERID becomes </a:t>
            </a:r>
            <a:r>
              <a:rPr lang="en-US" u="sng" dirty="0">
                <a:solidFill>
                  <a:srgbClr val="FF0000"/>
                </a:solidFill>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CUSTOMERID becomes </a:t>
            </a:r>
            <a:r>
              <a:rPr lang="en-US" u="sng" dirty="0">
                <a:solidFill>
                  <a:srgbClr val="FF0000"/>
                </a:solidFill>
                <a:latin typeface="Times New Roman" panose="02020603050405020304" pitchFamily="18" charset="0"/>
                <a:cs typeface="Times New Roman" panose="02020603050405020304" pitchFamily="18" charset="0"/>
              </a:rPr>
              <a:t>name</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3C7C09-33D6-F8AF-7997-96683C4FEBF1}"/>
              </a:ext>
            </a:extLst>
          </p:cNvPr>
          <p:cNvPicPr>
            <a:picLocks noChangeAspect="1"/>
          </p:cNvPicPr>
          <p:nvPr/>
        </p:nvPicPr>
        <p:blipFill>
          <a:blip r:embed="rId2"/>
          <a:stretch>
            <a:fillRect/>
          </a:stretch>
        </p:blipFill>
        <p:spPr>
          <a:xfrm>
            <a:off x="571500" y="0"/>
            <a:ext cx="10782300" cy="4981575"/>
          </a:xfrm>
          <a:prstGeom prst="rect">
            <a:avLst/>
          </a:prstGeom>
        </p:spPr>
      </p:pic>
    </p:spTree>
    <p:extLst>
      <p:ext uri="{BB962C8B-B14F-4D97-AF65-F5344CB8AC3E}">
        <p14:creationId xmlns:p14="http://schemas.microsoft.com/office/powerpoint/2010/main" val="303379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DB996-56F4-806C-EA3F-31726A48A07C}"/>
              </a:ext>
            </a:extLst>
          </p:cNvPr>
          <p:cNvSpPr>
            <a:spLocks noGrp="1"/>
          </p:cNvSpPr>
          <p:nvPr>
            <p:ph idx="1"/>
          </p:nvPr>
        </p:nvSpPr>
        <p:spPr>
          <a:xfrm>
            <a:off x="838200" y="4926563"/>
            <a:ext cx="10515600" cy="1250400"/>
          </a:xfrm>
        </p:spPr>
        <p:txBody>
          <a:bodyPr/>
          <a:lstStyle/>
          <a:p>
            <a:pPr marL="0" indent="0" algn="ctr">
              <a:buNone/>
            </a:pPr>
            <a:r>
              <a:rPr lang="en-US" dirty="0">
                <a:latin typeface="Times New Roman" panose="02020603050405020304" pitchFamily="18" charset="0"/>
                <a:cs typeface="Times New Roman" panose="02020603050405020304" pitchFamily="18" charset="0"/>
              </a:rPr>
              <a:t>Create </a:t>
            </a:r>
            <a:r>
              <a:rPr lang="en-US" dirty="0" err="1">
                <a:latin typeface="Times New Roman" panose="02020603050405020304" pitchFamily="18" charset="0"/>
                <a:cs typeface="Times New Roman" panose="02020603050405020304" pitchFamily="18" charset="0"/>
              </a:rPr>
              <a:t>ReportService</a:t>
            </a: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Write Function to create report for all schools</a:t>
            </a:r>
          </a:p>
        </p:txBody>
      </p:sp>
      <p:pic>
        <p:nvPicPr>
          <p:cNvPr id="5" name="Picture 4">
            <a:extLst>
              <a:ext uri="{FF2B5EF4-FFF2-40B4-BE49-F238E27FC236}">
                <a16:creationId xmlns:a16="http://schemas.microsoft.com/office/drawing/2014/main" id="{B6C44E2D-0990-DEA0-8C4C-EAF86EC237A7}"/>
              </a:ext>
            </a:extLst>
          </p:cNvPr>
          <p:cNvPicPr>
            <a:picLocks noChangeAspect="1"/>
          </p:cNvPicPr>
          <p:nvPr/>
        </p:nvPicPr>
        <p:blipFill>
          <a:blip r:embed="rId2"/>
          <a:stretch>
            <a:fillRect/>
          </a:stretch>
        </p:blipFill>
        <p:spPr>
          <a:xfrm>
            <a:off x="957629" y="909463"/>
            <a:ext cx="10276741" cy="2950106"/>
          </a:xfrm>
          <a:prstGeom prst="rect">
            <a:avLst/>
          </a:prstGeom>
        </p:spPr>
      </p:pic>
    </p:spTree>
    <p:extLst>
      <p:ext uri="{BB962C8B-B14F-4D97-AF65-F5344CB8AC3E}">
        <p14:creationId xmlns:p14="http://schemas.microsoft.com/office/powerpoint/2010/main" val="2135669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2B0A7-D4F4-C591-009D-CFFA636B0F04}"/>
              </a:ext>
            </a:extLst>
          </p:cNvPr>
          <p:cNvSpPr>
            <a:spLocks noGrp="1"/>
          </p:cNvSpPr>
          <p:nvPr>
            <p:ph idx="1"/>
          </p:nvPr>
        </p:nvSpPr>
        <p:spPr>
          <a:xfrm>
            <a:off x="838200" y="4413379"/>
            <a:ext cx="10515600" cy="1763583"/>
          </a:xfrm>
        </p:spPr>
        <p:txBody>
          <a:bodyPr/>
          <a:lstStyle/>
          <a:p>
            <a:pPr marL="0" indent="0" algn="ctr">
              <a:buNone/>
            </a:pPr>
            <a:r>
              <a:rPr lang="en-US" dirty="0">
                <a:latin typeface="Times New Roman" panose="02020603050405020304" pitchFamily="18" charset="0"/>
                <a:cs typeface="Times New Roman" panose="02020603050405020304" pitchFamily="18" charset="0"/>
              </a:rPr>
              <a:t>Get Schools from Database</a:t>
            </a:r>
          </a:p>
          <a:p>
            <a:pPr marL="0" indent="0" algn="ctr">
              <a:buNone/>
            </a:pPr>
            <a:r>
              <a:rPr lang="en-US" dirty="0">
                <a:latin typeface="Times New Roman" panose="02020603050405020304" pitchFamily="18" charset="0"/>
                <a:cs typeface="Times New Roman" panose="02020603050405020304" pitchFamily="18" charset="0"/>
              </a:rPr>
              <a:t>Create File object and initialize it with our report format file</a:t>
            </a:r>
          </a:p>
          <a:p>
            <a:pPr marL="0" indent="0" algn="ctr">
              <a:buNone/>
            </a:pPr>
            <a:r>
              <a:rPr lang="en-US" dirty="0">
                <a:latin typeface="Times New Roman" panose="02020603050405020304" pitchFamily="18" charset="0"/>
                <a:cs typeface="Times New Roman" panose="02020603050405020304" pitchFamily="18" charset="0"/>
              </a:rPr>
              <a:t>Define source of data for the report</a:t>
            </a:r>
          </a:p>
        </p:txBody>
      </p:sp>
      <p:pic>
        <p:nvPicPr>
          <p:cNvPr id="5" name="Picture 4">
            <a:extLst>
              <a:ext uri="{FF2B5EF4-FFF2-40B4-BE49-F238E27FC236}">
                <a16:creationId xmlns:a16="http://schemas.microsoft.com/office/drawing/2014/main" id="{EFDDC02A-E764-2260-83AF-AA57C2E18228}"/>
              </a:ext>
            </a:extLst>
          </p:cNvPr>
          <p:cNvPicPr>
            <a:picLocks noChangeAspect="1"/>
          </p:cNvPicPr>
          <p:nvPr/>
        </p:nvPicPr>
        <p:blipFill>
          <a:blip r:embed="rId2"/>
          <a:stretch>
            <a:fillRect/>
          </a:stretch>
        </p:blipFill>
        <p:spPr>
          <a:xfrm>
            <a:off x="142875" y="254260"/>
            <a:ext cx="11906250" cy="3886200"/>
          </a:xfrm>
          <a:prstGeom prst="rect">
            <a:avLst/>
          </a:prstGeom>
        </p:spPr>
      </p:pic>
    </p:spTree>
    <p:extLst>
      <p:ext uri="{BB962C8B-B14F-4D97-AF65-F5344CB8AC3E}">
        <p14:creationId xmlns:p14="http://schemas.microsoft.com/office/powerpoint/2010/main" val="196387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2B0A7-D4F4-C591-009D-CFFA636B0F04}"/>
              </a:ext>
            </a:extLst>
          </p:cNvPr>
          <p:cNvSpPr>
            <a:spLocks noGrp="1"/>
          </p:cNvSpPr>
          <p:nvPr>
            <p:ph idx="1"/>
          </p:nvPr>
        </p:nvSpPr>
        <p:spPr>
          <a:xfrm>
            <a:off x="838200" y="4413379"/>
            <a:ext cx="10515600" cy="1763583"/>
          </a:xfrm>
        </p:spPr>
        <p:txBody>
          <a:bodyPr/>
          <a:lstStyle/>
          <a:p>
            <a:pPr marL="0" indent="0" algn="ctr">
              <a:buNone/>
            </a:pPr>
            <a:r>
              <a:rPr lang="en-US" dirty="0">
                <a:latin typeface="Times New Roman" panose="02020603050405020304" pitchFamily="18" charset="0"/>
                <a:cs typeface="Times New Roman" panose="02020603050405020304" pitchFamily="18" charset="0"/>
              </a:rPr>
              <a:t>Give parameters for file information</a:t>
            </a:r>
          </a:p>
          <a:p>
            <a:pPr marL="0" indent="0" algn="ctr">
              <a:buNone/>
            </a:pPr>
            <a:r>
              <a:rPr lang="en-US" dirty="0">
                <a:latin typeface="Times New Roman" panose="02020603050405020304" pitchFamily="18" charset="0"/>
                <a:cs typeface="Times New Roman" panose="02020603050405020304" pitchFamily="18" charset="0"/>
              </a:rPr>
              <a:t>Insert data into file and print the file</a:t>
            </a:r>
          </a:p>
          <a:p>
            <a:pPr marL="0" indent="0" algn="ctr">
              <a:buNone/>
            </a:pPr>
            <a:r>
              <a:rPr lang="en-US" dirty="0">
                <a:latin typeface="Times New Roman" panose="02020603050405020304" pitchFamily="18" charset="0"/>
                <a:cs typeface="Times New Roman" panose="02020603050405020304" pitchFamily="18" charset="0"/>
              </a:rPr>
              <a:t>Export the file to pdf file in a specified directory</a:t>
            </a:r>
          </a:p>
        </p:txBody>
      </p:sp>
      <p:pic>
        <p:nvPicPr>
          <p:cNvPr id="5" name="Picture 4">
            <a:extLst>
              <a:ext uri="{FF2B5EF4-FFF2-40B4-BE49-F238E27FC236}">
                <a16:creationId xmlns:a16="http://schemas.microsoft.com/office/drawing/2014/main" id="{EFDDC02A-E764-2260-83AF-AA57C2E18228}"/>
              </a:ext>
            </a:extLst>
          </p:cNvPr>
          <p:cNvPicPr>
            <a:picLocks noChangeAspect="1"/>
          </p:cNvPicPr>
          <p:nvPr/>
        </p:nvPicPr>
        <p:blipFill>
          <a:blip r:embed="rId2"/>
          <a:stretch>
            <a:fillRect/>
          </a:stretch>
        </p:blipFill>
        <p:spPr>
          <a:xfrm>
            <a:off x="142875" y="254260"/>
            <a:ext cx="11906250" cy="3886200"/>
          </a:xfrm>
          <a:prstGeom prst="rect">
            <a:avLst/>
          </a:prstGeom>
        </p:spPr>
      </p:pic>
    </p:spTree>
    <p:extLst>
      <p:ext uri="{BB962C8B-B14F-4D97-AF65-F5344CB8AC3E}">
        <p14:creationId xmlns:p14="http://schemas.microsoft.com/office/powerpoint/2010/main" val="492995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E4200D45-D0C5-5575-8732-8C2AA19DC5BE}"/>
              </a:ext>
            </a:extLst>
          </p:cNvPr>
          <p:cNvPicPr>
            <a:picLocks noChangeAspect="1"/>
          </p:cNvPicPr>
          <p:nvPr/>
        </p:nvPicPr>
        <p:blipFill rotWithShape="1">
          <a:blip r:embed="rId2"/>
          <a:srcRect b="1765"/>
          <a:stretch/>
        </p:blipFill>
        <p:spPr>
          <a:xfrm>
            <a:off x="20" y="1282"/>
            <a:ext cx="12191980" cy="6856718"/>
          </a:xfrm>
          <a:prstGeom prst="rect">
            <a:avLst/>
          </a:prstGeom>
        </p:spPr>
      </p:pic>
    </p:spTree>
    <p:extLst>
      <p:ext uri="{BB962C8B-B14F-4D97-AF65-F5344CB8AC3E}">
        <p14:creationId xmlns:p14="http://schemas.microsoft.com/office/powerpoint/2010/main" val="408573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224F-8889-4162-42FF-1D815B96B107}"/>
              </a:ext>
            </a:extLst>
          </p:cNvPr>
          <p:cNvSpPr>
            <a:spLocks noGrp="1"/>
          </p:cNvSpPr>
          <p:nvPr>
            <p:ph type="title"/>
          </p:nvPr>
        </p:nvSpPr>
        <p:spPr>
          <a:xfrm>
            <a:off x="691079" y="435666"/>
            <a:ext cx="10325000" cy="714922"/>
          </a:xfrm>
          <a:ln>
            <a:noFill/>
          </a:ln>
        </p:spPr>
        <p:txBody>
          <a:bodyPr>
            <a:no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0AE67B4A-1D94-33C7-7857-CF2A5EAC256F}"/>
              </a:ext>
            </a:extLst>
          </p:cNvPr>
          <p:cNvSpPr>
            <a:spLocks noGrp="1"/>
          </p:cNvSpPr>
          <p:nvPr>
            <p:ph idx="1"/>
          </p:nvPr>
        </p:nvSpPr>
        <p:spPr>
          <a:xfrm>
            <a:off x="188685" y="1252188"/>
            <a:ext cx="11771085" cy="5029199"/>
          </a:xfrm>
          <a:ln>
            <a:noFill/>
          </a:ln>
        </p:spPr>
        <p:txBody>
          <a:bodyPr>
            <a:noAutofit/>
          </a:bodyPr>
          <a:lstStyle/>
          <a:p>
            <a:pPr algn="just"/>
            <a:r>
              <a:rPr lang="en-US" b="1" dirty="0">
                <a:latin typeface="Times New Roman" panose="02020603050405020304" pitchFamily="18" charset="0"/>
                <a:cs typeface="Times New Roman" panose="02020603050405020304" pitchFamily="18" charset="0"/>
              </a:rPr>
              <a:t>Report design: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provides a drag-and-drop interface for designing report templates and supports various report elements, including tables, charts, and images.</a:t>
            </a:r>
          </a:p>
          <a:p>
            <a:pPr algn="just"/>
            <a:r>
              <a:rPr lang="en-US" b="1" dirty="0">
                <a:latin typeface="Times New Roman" panose="02020603050405020304" pitchFamily="18" charset="0"/>
                <a:cs typeface="Times New Roman" panose="02020603050405020304" pitchFamily="18" charset="0"/>
              </a:rPr>
              <a:t>Data connectivity: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supports a wide range of data sources, including JDBC, XML, and custom data sources.</a:t>
            </a:r>
          </a:p>
          <a:p>
            <a:pPr algn="just"/>
            <a:r>
              <a:rPr lang="en-US" b="1" dirty="0">
                <a:latin typeface="Times New Roman" panose="02020603050405020304" pitchFamily="18" charset="0"/>
                <a:cs typeface="Times New Roman" panose="02020603050405020304" pitchFamily="18" charset="0"/>
              </a:rPr>
              <a:t>Report generation: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allows developers to generate reports on-demand or schedule them to run at specific intervals.</a:t>
            </a:r>
          </a:p>
          <a:p>
            <a:pPr algn="just"/>
            <a:r>
              <a:rPr lang="en-US" b="1" dirty="0">
                <a:latin typeface="Times New Roman" panose="02020603050405020304" pitchFamily="18" charset="0"/>
                <a:cs typeface="Times New Roman" panose="02020603050405020304" pitchFamily="18" charset="0"/>
              </a:rPr>
              <a:t>Report exporting: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provides multiple options for exporting reports to different formats, including PDF, HTML, Excel, and CSV.</a:t>
            </a:r>
          </a:p>
          <a:p>
            <a:pPr algn="just"/>
            <a:r>
              <a:rPr lang="en-US" b="1" dirty="0">
                <a:latin typeface="Times New Roman" panose="02020603050405020304" pitchFamily="18" charset="0"/>
                <a:cs typeface="Times New Roman" panose="02020603050405020304" pitchFamily="18" charset="0"/>
              </a:rPr>
              <a:t>Report customization: </a:t>
            </a:r>
            <a:r>
              <a:rPr lang="en-US" dirty="0" err="1">
                <a:latin typeface="Times New Roman" panose="02020603050405020304" pitchFamily="18" charset="0"/>
                <a:cs typeface="Times New Roman" panose="02020603050405020304" pitchFamily="18" charset="0"/>
              </a:rPr>
              <a:t>JasperReports</a:t>
            </a:r>
            <a:r>
              <a:rPr lang="en-US" dirty="0">
                <a:latin typeface="Times New Roman" panose="02020603050405020304" pitchFamily="18" charset="0"/>
                <a:cs typeface="Times New Roman" panose="02020603050405020304" pitchFamily="18" charset="0"/>
              </a:rPr>
              <a:t> provides a rich set of APIs for customizing report generation, formatting, and output.</a:t>
            </a:r>
          </a:p>
        </p:txBody>
      </p:sp>
    </p:spTree>
    <p:extLst>
      <p:ext uri="{BB962C8B-B14F-4D97-AF65-F5344CB8AC3E}">
        <p14:creationId xmlns:p14="http://schemas.microsoft.com/office/powerpoint/2010/main" val="143254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EC5F-1119-E56C-1112-738224A5DCD9}"/>
              </a:ext>
            </a:extLst>
          </p:cNvPr>
          <p:cNvSpPr>
            <a:spLocks noGrp="1"/>
          </p:cNvSpPr>
          <p:nvPr>
            <p:ph type="title"/>
          </p:nvPr>
        </p:nvSpPr>
        <p:spPr>
          <a:xfrm>
            <a:off x="2202403" y="0"/>
            <a:ext cx="7202854" cy="1397333"/>
          </a:xfrm>
          <a:ln>
            <a:noFill/>
          </a:ln>
        </p:spPr>
        <p:txBody>
          <a:bodyPr>
            <a:normAutofit/>
          </a:bodyPr>
          <a:lstStyle/>
          <a:p>
            <a:pPr>
              <a:lnSpc>
                <a:spcPct val="90000"/>
              </a:lnSpc>
            </a:pPr>
            <a:r>
              <a:rPr lang="en-US" sz="4100" dirty="0">
                <a:solidFill>
                  <a:srgbClr val="FF0000"/>
                </a:solidFill>
                <a:latin typeface="Times New Roman" panose="02020603050405020304" pitchFamily="18" charset="0"/>
                <a:cs typeface="Times New Roman" panose="02020603050405020304" pitchFamily="18" charset="0"/>
              </a:rPr>
              <a:t>Hands on Jasper with </a:t>
            </a:r>
            <a:r>
              <a:rPr lang="en-US" sz="4100" dirty="0" err="1">
                <a:solidFill>
                  <a:srgbClr val="FF0000"/>
                </a:solidFill>
                <a:latin typeface="Times New Roman" panose="02020603050405020304" pitchFamily="18" charset="0"/>
                <a:cs typeface="Times New Roman" panose="02020603050405020304" pitchFamily="18" charset="0"/>
              </a:rPr>
              <a:t>Springboot</a:t>
            </a:r>
            <a:endParaRPr lang="en-US" sz="41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2196B9-B945-5E9E-A3BD-2407EF278688}"/>
              </a:ext>
            </a:extLst>
          </p:cNvPr>
          <p:cNvSpPr>
            <a:spLocks noGrp="1"/>
          </p:cNvSpPr>
          <p:nvPr>
            <p:ph idx="1"/>
          </p:nvPr>
        </p:nvSpPr>
        <p:spPr>
          <a:xfrm>
            <a:off x="1323061" y="5122538"/>
            <a:ext cx="8998857" cy="1227802"/>
          </a:xfrm>
          <a:ln>
            <a:noFill/>
          </a:ln>
        </p:spPr>
        <p:txBody>
          <a:bodyPr>
            <a:noAutofit/>
          </a:bodyPr>
          <a:lstStyle/>
          <a:p>
            <a:pPr marL="0" indent="0" algn="ctr">
              <a:buNone/>
            </a:pPr>
            <a:r>
              <a:rPr lang="en-US" sz="3200" dirty="0">
                <a:hlinkClick r:id="rId2"/>
              </a:rPr>
              <a:t>https://community.jaspersoft.com/download</a:t>
            </a:r>
            <a:endParaRPr lang="en-US" sz="3200" dirty="0"/>
          </a:p>
          <a:p>
            <a:pPr marL="0" indent="0" algn="ctr">
              <a:buNone/>
            </a:pPr>
            <a:r>
              <a:rPr lang="en-US" sz="3200" dirty="0"/>
              <a:t>Download Community Edition</a:t>
            </a:r>
          </a:p>
        </p:txBody>
      </p:sp>
      <p:pic>
        <p:nvPicPr>
          <p:cNvPr id="5" name="Picture 4">
            <a:extLst>
              <a:ext uri="{FF2B5EF4-FFF2-40B4-BE49-F238E27FC236}">
                <a16:creationId xmlns:a16="http://schemas.microsoft.com/office/drawing/2014/main" id="{9586D835-ED61-18C0-39F6-6517E68D9438}"/>
              </a:ext>
            </a:extLst>
          </p:cNvPr>
          <p:cNvPicPr>
            <a:picLocks noChangeAspect="1"/>
          </p:cNvPicPr>
          <p:nvPr/>
        </p:nvPicPr>
        <p:blipFill>
          <a:blip r:embed="rId3"/>
          <a:stretch>
            <a:fillRect/>
          </a:stretch>
        </p:blipFill>
        <p:spPr>
          <a:xfrm>
            <a:off x="2915599" y="1121561"/>
            <a:ext cx="5776461" cy="3878236"/>
          </a:xfrm>
          <a:prstGeom prst="rect">
            <a:avLst/>
          </a:prstGeom>
          <a:ln>
            <a:solidFill>
              <a:schemeClr val="tx1"/>
            </a:solidFill>
          </a:ln>
        </p:spPr>
      </p:pic>
    </p:spTree>
    <p:extLst>
      <p:ext uri="{BB962C8B-B14F-4D97-AF65-F5344CB8AC3E}">
        <p14:creationId xmlns:p14="http://schemas.microsoft.com/office/powerpoint/2010/main" val="90902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75FA92-1FCC-0A26-5ADF-E533F225376C}"/>
              </a:ext>
            </a:extLst>
          </p:cNvPr>
          <p:cNvPicPr>
            <a:picLocks noChangeAspect="1"/>
          </p:cNvPicPr>
          <p:nvPr/>
        </p:nvPicPr>
        <p:blipFill>
          <a:blip r:embed="rId2"/>
          <a:stretch>
            <a:fillRect/>
          </a:stretch>
        </p:blipFill>
        <p:spPr>
          <a:xfrm>
            <a:off x="560182" y="638629"/>
            <a:ext cx="11122826" cy="5617028"/>
          </a:xfrm>
          <a:prstGeom prst="rect">
            <a:avLst/>
          </a:prstGeom>
          <a:ln>
            <a:solidFill>
              <a:schemeClr val="tx1"/>
            </a:solidFill>
          </a:ln>
        </p:spPr>
      </p:pic>
    </p:spTree>
    <p:extLst>
      <p:ext uri="{BB962C8B-B14F-4D97-AF65-F5344CB8AC3E}">
        <p14:creationId xmlns:p14="http://schemas.microsoft.com/office/powerpoint/2010/main" val="316241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A5F0ED-A78A-4FB3-3354-3FDDB69EAD89}"/>
              </a:ext>
            </a:extLst>
          </p:cNvPr>
          <p:cNvPicPr>
            <a:picLocks noChangeAspect="1"/>
          </p:cNvPicPr>
          <p:nvPr/>
        </p:nvPicPr>
        <p:blipFill>
          <a:blip r:embed="rId2"/>
          <a:stretch>
            <a:fillRect/>
          </a:stretch>
        </p:blipFill>
        <p:spPr>
          <a:xfrm>
            <a:off x="731854" y="504580"/>
            <a:ext cx="10703902" cy="5780106"/>
          </a:xfrm>
          <a:prstGeom prst="rect">
            <a:avLst/>
          </a:prstGeom>
          <a:ln>
            <a:solidFill>
              <a:schemeClr val="tx1"/>
            </a:solidFill>
          </a:ln>
        </p:spPr>
      </p:pic>
    </p:spTree>
    <p:extLst>
      <p:ext uri="{BB962C8B-B14F-4D97-AF65-F5344CB8AC3E}">
        <p14:creationId xmlns:p14="http://schemas.microsoft.com/office/powerpoint/2010/main" val="170373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6C06-0257-ACF0-DEC4-FE272BED1D2E}"/>
              </a:ext>
            </a:extLst>
          </p:cNvPr>
          <p:cNvSpPr>
            <a:spLocks noGrp="1"/>
          </p:cNvSpPr>
          <p:nvPr>
            <p:ph type="title"/>
          </p:nvPr>
        </p:nvSpPr>
        <p:spPr>
          <a:xfrm>
            <a:off x="838200" y="1047296"/>
            <a:ext cx="10515600" cy="1325563"/>
          </a:xfrm>
          <a:ln>
            <a:noFill/>
          </a:ln>
        </p:spPr>
        <p:txBody>
          <a:bodyPr vert="horz" lIns="91440" tIns="45720" rIns="91440" bIns="45720" rtlCol="0" anchor="b">
            <a:normAutofit/>
          </a:bodyPr>
          <a:lstStyle/>
          <a:p>
            <a:pPr algn="ctr"/>
            <a:r>
              <a:rPr lang="en-US" sz="8800" dirty="0">
                <a:solidFill>
                  <a:srgbClr val="FF0000"/>
                </a:solidFill>
                <a:latin typeface="Times New Roman" panose="02020603050405020304" pitchFamily="18" charset="0"/>
                <a:cs typeface="Times New Roman" panose="02020603050405020304" pitchFamily="18" charset="0"/>
              </a:rPr>
              <a:t>Download Link </a:t>
            </a:r>
          </a:p>
        </p:txBody>
      </p:sp>
      <p:sp>
        <p:nvSpPr>
          <p:cNvPr id="3" name="Content Placeholder 2">
            <a:extLst>
              <a:ext uri="{FF2B5EF4-FFF2-40B4-BE49-F238E27FC236}">
                <a16:creationId xmlns:a16="http://schemas.microsoft.com/office/drawing/2014/main" id="{AFB6949D-BAE2-28F1-98A7-2FB6951A5272}"/>
              </a:ext>
            </a:extLst>
          </p:cNvPr>
          <p:cNvSpPr>
            <a:spLocks noGrp="1"/>
          </p:cNvSpPr>
          <p:nvPr>
            <p:ph idx="1"/>
          </p:nvPr>
        </p:nvSpPr>
        <p:spPr>
          <a:xfrm>
            <a:off x="457200" y="2506662"/>
            <a:ext cx="11277600" cy="4351338"/>
          </a:xfrm>
          <a:ln>
            <a:noFill/>
          </a:ln>
        </p:spPr>
        <p:txBody>
          <a:bodyPr>
            <a:normAutofit/>
          </a:bodyPr>
          <a:lstStyle/>
          <a:p>
            <a:pPr marL="0" indent="0" algn="ctr">
              <a:buNone/>
            </a:pPr>
            <a:r>
              <a:rPr lang="en-US" sz="4800" dirty="0">
                <a:hlinkClick r:id="rId2"/>
              </a:rPr>
              <a:t>https://sourceforge.net/projects/jasperstudio/files/JaspersoftStudio-6.20.1/js-studiocomm_6.20.1_windows_x86_64.exe/download</a:t>
            </a:r>
            <a:endParaRPr lang="en-US" sz="4800" dirty="0"/>
          </a:p>
        </p:txBody>
      </p:sp>
    </p:spTree>
    <p:extLst>
      <p:ext uri="{BB962C8B-B14F-4D97-AF65-F5344CB8AC3E}">
        <p14:creationId xmlns:p14="http://schemas.microsoft.com/office/powerpoint/2010/main" val="106467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1881" y="2805851"/>
            <a:ext cx="10894009" cy="1015663"/>
          </a:xfrm>
          <a:prstGeom prst="rect">
            <a:avLst/>
          </a:prstGeom>
        </p:spPr>
        <p:txBody>
          <a:bodyPr wrap="none">
            <a:sp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Steps To Work With Jasper Studio </a:t>
            </a:r>
          </a:p>
        </p:txBody>
      </p:sp>
    </p:spTree>
    <p:extLst>
      <p:ext uri="{BB962C8B-B14F-4D97-AF65-F5344CB8AC3E}">
        <p14:creationId xmlns:p14="http://schemas.microsoft.com/office/powerpoint/2010/main" val="7666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6C06-0257-ACF0-DEC4-FE272BED1D2E}"/>
              </a:ext>
            </a:extLst>
          </p:cNvPr>
          <p:cNvSpPr>
            <a:spLocks noGrp="1"/>
          </p:cNvSpPr>
          <p:nvPr>
            <p:ph type="title"/>
          </p:nvPr>
        </p:nvSpPr>
        <p:spPr>
          <a:xfrm>
            <a:off x="1107029" y="329823"/>
            <a:ext cx="9821130" cy="714569"/>
          </a:xfrm>
          <a:ln>
            <a:noFill/>
          </a:ln>
        </p:spPr>
        <p:txBody>
          <a:bodyPr vert="horz" lIns="91440" tIns="45720" rIns="91440" bIns="45720" rtlCol="0" anchor="b">
            <a:noAutofit/>
          </a:bodyPr>
          <a:lstStyle/>
          <a:p>
            <a:pPr algn="ctr"/>
            <a:r>
              <a:rPr lang="en-US" sz="6000" dirty="0">
                <a:solidFill>
                  <a:srgbClr val="FF0000"/>
                </a:solidFill>
                <a:latin typeface="Times New Roman" panose="02020603050405020304" pitchFamily="18" charset="0"/>
                <a:cs typeface="Times New Roman" panose="02020603050405020304" pitchFamily="18" charset="0"/>
              </a:rPr>
              <a:t>Jasper Studio</a:t>
            </a:r>
          </a:p>
        </p:txBody>
      </p:sp>
      <p:pic>
        <p:nvPicPr>
          <p:cNvPr id="5" name="Content Placeholder 4">
            <a:extLst>
              <a:ext uri="{FF2B5EF4-FFF2-40B4-BE49-F238E27FC236}">
                <a16:creationId xmlns:a16="http://schemas.microsoft.com/office/drawing/2014/main" id="{65D0E3D9-B93F-D164-C782-D9E6F757DB8A}"/>
              </a:ext>
            </a:extLst>
          </p:cNvPr>
          <p:cNvPicPr>
            <a:picLocks noGrp="1" noChangeAspect="1"/>
          </p:cNvPicPr>
          <p:nvPr>
            <p:ph idx="1"/>
          </p:nvPr>
        </p:nvPicPr>
        <p:blipFill>
          <a:blip r:embed="rId2"/>
          <a:stretch>
            <a:fillRect/>
          </a:stretch>
        </p:blipFill>
        <p:spPr>
          <a:xfrm>
            <a:off x="987075" y="1044392"/>
            <a:ext cx="10061038" cy="5659334"/>
          </a:xfrm>
          <a:prstGeom prst="rect">
            <a:avLst/>
          </a:prstGeom>
          <a:ln>
            <a:solidFill>
              <a:schemeClr val="tx1"/>
            </a:solidFill>
          </a:ln>
        </p:spPr>
      </p:pic>
    </p:spTree>
    <p:extLst>
      <p:ext uri="{BB962C8B-B14F-4D97-AF65-F5344CB8AC3E}">
        <p14:creationId xmlns:p14="http://schemas.microsoft.com/office/powerpoint/2010/main" val="59204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TotalTime>
  <Words>550</Words>
  <Application>Microsoft Office PowerPoint</Application>
  <PresentationFormat>Widescreen</PresentationFormat>
  <Paragraphs>60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Jasper Reporting</vt:lpstr>
      <vt:lpstr>Introduction</vt:lpstr>
      <vt:lpstr>Key Features</vt:lpstr>
      <vt:lpstr>Hands on Jasper with Springboot</vt:lpstr>
      <vt:lpstr>PowerPoint Presentation</vt:lpstr>
      <vt:lpstr>PowerPoint Presentation</vt:lpstr>
      <vt:lpstr>Download Link </vt:lpstr>
      <vt:lpstr>PowerPoint Presentation</vt:lpstr>
      <vt:lpstr>Jasper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Jasper Reporting</dc:title>
  <dc:creator>Muhammad Daniyal</dc:creator>
  <cp:lastModifiedBy>Muhammad Daniyal</cp:lastModifiedBy>
  <cp:revision>7</cp:revision>
  <dcterms:created xsi:type="dcterms:W3CDTF">2023-03-27T17:18:37Z</dcterms:created>
  <dcterms:modified xsi:type="dcterms:W3CDTF">2023-04-02T09:45:56Z</dcterms:modified>
</cp:coreProperties>
</file>