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6" r:id="rId2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810" autoAdjust="0"/>
  </p:normalViewPr>
  <p:slideViewPr>
    <p:cSldViewPr>
      <p:cViewPr varScale="1">
        <p:scale>
          <a:sx n="115" d="100"/>
          <a:sy n="115" d="100"/>
        </p:scale>
        <p:origin x="149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DC1C4-6270-41AE-A3B4-E9D2FF8C846C}" type="datetimeFigureOut">
              <a:rPr lang="ko-KR" altLang="en-US" smtClean="0"/>
              <a:pPr/>
              <a:t>2021-03-16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85C58-A9F4-4804-8856-1C560C54D3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85C58-A9F4-4804-8856-1C560C54D3A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538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16CC-6BEB-4A7D-B8C1-AFA6F030DD43}" type="datetimeFigureOut">
              <a:rPr lang="ko-KR" altLang="en-US" smtClean="0"/>
              <a:pPr/>
              <a:t>2021-03-16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A4DD-AE4D-4BE8-93D9-534F3ECD85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16CC-6BEB-4A7D-B8C1-AFA6F030DD43}" type="datetimeFigureOut">
              <a:rPr lang="ko-KR" altLang="en-US" smtClean="0"/>
              <a:pPr/>
              <a:t>2021-03-16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A4DD-AE4D-4BE8-93D9-534F3ECD85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16CC-6BEB-4A7D-B8C1-AFA6F030DD43}" type="datetimeFigureOut">
              <a:rPr lang="ko-KR" altLang="en-US" smtClean="0"/>
              <a:pPr/>
              <a:t>2021-03-16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A4DD-AE4D-4BE8-93D9-534F3ECD85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16CC-6BEB-4A7D-B8C1-AFA6F030DD43}" type="datetimeFigureOut">
              <a:rPr lang="ko-KR" altLang="en-US" smtClean="0"/>
              <a:pPr/>
              <a:t>2021-03-16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A4DD-AE4D-4BE8-93D9-534F3ECD85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16CC-6BEB-4A7D-B8C1-AFA6F030DD43}" type="datetimeFigureOut">
              <a:rPr lang="ko-KR" altLang="en-US" smtClean="0"/>
              <a:pPr/>
              <a:t>2021-03-16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A4DD-AE4D-4BE8-93D9-534F3ECD85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16CC-6BEB-4A7D-B8C1-AFA6F030DD43}" type="datetimeFigureOut">
              <a:rPr lang="ko-KR" altLang="en-US" smtClean="0"/>
              <a:pPr/>
              <a:t>2021-03-16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A4DD-AE4D-4BE8-93D9-534F3ECD85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16CC-6BEB-4A7D-B8C1-AFA6F030DD43}" type="datetimeFigureOut">
              <a:rPr lang="ko-KR" altLang="en-US" smtClean="0"/>
              <a:pPr/>
              <a:t>2021-03-16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A4DD-AE4D-4BE8-93D9-534F3ECD85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16CC-6BEB-4A7D-B8C1-AFA6F030DD43}" type="datetimeFigureOut">
              <a:rPr lang="ko-KR" altLang="en-US" smtClean="0"/>
              <a:pPr/>
              <a:t>2021-03-16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A4DD-AE4D-4BE8-93D9-534F3ECD85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16CC-6BEB-4A7D-B8C1-AFA6F030DD43}" type="datetimeFigureOut">
              <a:rPr lang="ko-KR" altLang="en-US" smtClean="0"/>
              <a:pPr/>
              <a:t>2021-03-16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A4DD-AE4D-4BE8-93D9-534F3ECD85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16CC-6BEB-4A7D-B8C1-AFA6F030DD43}" type="datetimeFigureOut">
              <a:rPr lang="ko-KR" altLang="en-US" smtClean="0"/>
              <a:pPr/>
              <a:t>2021-03-16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A4DD-AE4D-4BE8-93D9-534F3ECD85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16CC-6BEB-4A7D-B8C1-AFA6F030DD43}" type="datetimeFigureOut">
              <a:rPr lang="ko-KR" altLang="en-US" smtClean="0"/>
              <a:pPr/>
              <a:t>2021-03-16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A4DD-AE4D-4BE8-93D9-534F3ECD85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616CC-6BEB-4A7D-B8C1-AFA6F030DD43}" type="datetimeFigureOut">
              <a:rPr lang="ko-KR" altLang="en-US" smtClean="0"/>
              <a:pPr/>
              <a:t>2021-03-16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4A4DD-AE4D-4BE8-93D9-534F3ECD85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6998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699843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dirty="0" smtClean="0">
                <a:solidFill>
                  <a:schemeClr val="bg1"/>
                </a:solidFill>
                <a:latin typeface="하나 CM" pitchFamily="18" charset="-127"/>
                <a:ea typeface="하나 CM" pitchFamily="18" charset="-127"/>
              </a:rPr>
              <a:t>1Q </a:t>
            </a:r>
            <a:r>
              <a:rPr lang="en-US" altLang="ko-KR" sz="2400" dirty="0" err="1" smtClean="0">
                <a:solidFill>
                  <a:schemeClr val="bg1"/>
                </a:solidFill>
                <a:latin typeface="하나 CM" pitchFamily="18" charset="-127"/>
                <a:ea typeface="하나 CM" pitchFamily="18" charset="-127"/>
              </a:rPr>
              <a:t>ON</a:t>
            </a:r>
            <a:r>
              <a:rPr lang="en-US" altLang="ko-KR" sz="2400" dirty="0" err="1">
                <a:solidFill>
                  <a:schemeClr val="bg1"/>
                </a:solidFill>
                <a:latin typeface="하나 CM" pitchFamily="18" charset="-127"/>
                <a:ea typeface="하나 CM" pitchFamily="18" charset="-127"/>
              </a:rPr>
              <a:t>:</a:t>
            </a:r>
            <a:r>
              <a:rPr lang="en-US" altLang="ko-KR" sz="2400" dirty="0" err="1" smtClean="0">
                <a:solidFill>
                  <a:schemeClr val="bg1"/>
                </a:solidFill>
                <a:latin typeface="하나 CM" pitchFamily="18" charset="-127"/>
                <a:ea typeface="하나 CM" pitchFamily="18" charset="-127"/>
              </a:rPr>
              <a:t>Framework</a:t>
            </a:r>
            <a:endParaRPr lang="ko-KR" altLang="en-US" sz="2400" dirty="0">
              <a:solidFill>
                <a:schemeClr val="bg1"/>
              </a:solidFill>
              <a:latin typeface="하나 CM" pitchFamily="18" charset="-127"/>
              <a:ea typeface="하나 CM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512" y="4846801"/>
            <a:ext cx="91440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ko-KR" altLang="en-US" b="1" dirty="0" smtClean="0">
                <a:latin typeface="하나 M" panose="02020603020101020101" pitchFamily="18" charset="-127"/>
                <a:ea typeface="하나 M" panose="02020603020101020101" pitchFamily="18" charset="-127"/>
              </a:rPr>
              <a:t>세부 스펙</a:t>
            </a:r>
            <a:endParaRPr lang="en-US" altLang="ko-KR" b="1" dirty="0" smtClean="0">
              <a:latin typeface="하나 M" panose="02020603020101020101" pitchFamily="18" charset="-127"/>
              <a:ea typeface="하나 M" panose="02020603020101020101" pitchFamily="18" charset="-127"/>
            </a:endParaRPr>
          </a:p>
          <a:p>
            <a:pPr marL="466090" indent="-285750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en-US" altLang="ko-KR" sz="1400" dirty="0" smtClean="0">
                <a:solidFill>
                  <a:srgbClr val="0000FF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Cent OS 7 / Docker 19.3 / Spring boot 2.3 / </a:t>
            </a:r>
            <a:r>
              <a:rPr lang="en-US" altLang="ko-KR" sz="1400" dirty="0" err="1" smtClean="0">
                <a:solidFill>
                  <a:srgbClr val="0000FF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NginX</a:t>
            </a:r>
            <a:r>
              <a:rPr lang="en-US" altLang="ko-KR" sz="1400" dirty="0" smtClean="0">
                <a:solidFill>
                  <a:srgbClr val="0000FF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 1.19 </a:t>
            </a:r>
            <a:r>
              <a:rPr lang="en-US" altLang="ko-KR" sz="1400" dirty="0" err="1" smtClean="0">
                <a:solidFill>
                  <a:srgbClr val="0000FF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ver</a:t>
            </a:r>
            <a:endParaRPr lang="en-US" altLang="ko-KR" sz="1400" dirty="0" smtClean="0">
              <a:solidFill>
                <a:srgbClr val="0000FF"/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  <a:p>
            <a:pPr marL="466090" indent="-285750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en-US" altLang="ko-KR" sz="1400" dirty="0" err="1" smtClean="0">
                <a:solidFill>
                  <a:srgbClr val="0000FF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eXbuilder</a:t>
            </a:r>
            <a:r>
              <a:rPr lang="en-US" altLang="ko-KR" sz="1400" dirty="0" smtClean="0">
                <a:solidFill>
                  <a:srgbClr val="0000FF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 6 (UI/UX Framework)</a:t>
            </a:r>
            <a:endParaRPr lang="en-US" altLang="ko-KR" sz="1400" dirty="0" smtClean="0">
              <a:solidFill>
                <a:srgbClr val="0000FF"/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  <a:p>
            <a:pPr marL="466090" indent="-285750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en-US" altLang="ko-KR" sz="1400" dirty="0" smtClean="0">
                <a:solidFill>
                  <a:srgbClr val="0000FF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Any DB (Oracle, Maria DB, My SQL </a:t>
            </a:r>
            <a:r>
              <a:rPr lang="ko-KR" altLang="en-US" sz="1400" dirty="0" smtClean="0">
                <a:solidFill>
                  <a:srgbClr val="0000FF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등</a:t>
            </a:r>
            <a:r>
              <a:rPr lang="en-US" altLang="ko-KR" sz="1400" dirty="0" smtClean="0">
                <a:solidFill>
                  <a:srgbClr val="0000FF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)</a:t>
            </a:r>
            <a:endParaRPr lang="en-US" altLang="ko-KR" sz="1400" dirty="0" smtClean="0">
              <a:solidFill>
                <a:srgbClr val="0000FF"/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  <a:p>
            <a:pPr marL="180340">
              <a:spcBef>
                <a:spcPts val="300"/>
              </a:spcBef>
              <a:spcAft>
                <a:spcPts val="300"/>
              </a:spcAft>
            </a:pPr>
            <a:r>
              <a:rPr lang="en-US" altLang="ko-KR" sz="1400" dirty="0">
                <a:latin typeface="하나 M" panose="02020603020101020101" pitchFamily="18" charset="-127"/>
                <a:ea typeface="하나 M" panose="02020603020101020101" pitchFamily="18" charset="-127"/>
              </a:rPr>
              <a:t> </a:t>
            </a:r>
            <a:r>
              <a:rPr lang="en-US" altLang="ko-KR" sz="1400" dirty="0" smtClean="0">
                <a:latin typeface="하나 M" panose="02020603020101020101" pitchFamily="18" charset="-127"/>
                <a:ea typeface="하나 M" panose="02020603020101020101" pitchFamily="18" charset="-127"/>
              </a:rPr>
              <a:t>   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6212" y="827093"/>
            <a:ext cx="9107488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altLang="ko-KR" b="1" dirty="0" smtClean="0">
                <a:latin typeface="하나 M" panose="02020603020101020101" pitchFamily="18" charset="-127"/>
                <a:ea typeface="하나 M" panose="02020603020101020101" pitchFamily="18" charset="-127"/>
              </a:rPr>
              <a:t>1Q </a:t>
            </a:r>
            <a:r>
              <a:rPr lang="en-US" altLang="ko-KR" b="1" dirty="0" err="1" smtClean="0">
                <a:latin typeface="하나 M" panose="02020603020101020101" pitchFamily="18" charset="-127"/>
                <a:ea typeface="하나 M" panose="02020603020101020101" pitchFamily="18" charset="-127"/>
              </a:rPr>
              <a:t>ON:Framework</a:t>
            </a:r>
            <a:endParaRPr lang="en-US" altLang="ko-KR" b="1" dirty="0" smtClean="0">
              <a:latin typeface="하나 M" panose="02020603020101020101" pitchFamily="18" charset="-127"/>
              <a:ea typeface="하나 M" panose="02020603020101020101" pitchFamily="18" charset="-127"/>
            </a:endParaRPr>
          </a:p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en-US" altLang="ko-KR" sz="1400" b="1" dirty="0">
                <a:latin typeface="하나 M" panose="02020603020101020101" pitchFamily="18" charset="-127"/>
                <a:ea typeface="하나 M" panose="02020603020101020101" pitchFamily="18" charset="-127"/>
              </a:rPr>
              <a:t> </a:t>
            </a:r>
            <a:r>
              <a:rPr lang="en-US" altLang="ko-KR" sz="1400" b="1" dirty="0" smtClean="0">
                <a:latin typeface="하나 M" panose="02020603020101020101" pitchFamily="18" charset="-127"/>
                <a:ea typeface="하나 M" panose="02020603020101020101" pitchFamily="18" charset="-127"/>
              </a:rPr>
              <a:t>  </a:t>
            </a:r>
            <a:r>
              <a:rPr lang="en-US" altLang="ko-KR" sz="1400" dirty="0" smtClean="0">
                <a:latin typeface="하나 M" panose="02020603020101020101" pitchFamily="18" charset="-127"/>
                <a:ea typeface="하나 M" panose="02020603020101020101" pitchFamily="18" charset="-127"/>
              </a:rPr>
              <a:t>- </a:t>
            </a:r>
            <a:r>
              <a:rPr lang="ko-KR" altLang="en-US" sz="1400" dirty="0" smtClean="0">
                <a:latin typeface="하나 M" panose="02020603020101020101" pitchFamily="18" charset="-127"/>
                <a:ea typeface="하나 M" panose="02020603020101020101" pitchFamily="18" charset="-127"/>
              </a:rPr>
              <a:t>오픈 소스 기반으로 </a:t>
            </a:r>
            <a:r>
              <a:rPr lang="ko-KR" altLang="en-US" sz="1400" dirty="0" err="1" smtClean="0">
                <a:latin typeface="하나 M" panose="02020603020101020101" pitchFamily="18" charset="-127"/>
                <a:ea typeface="하나 M" panose="02020603020101020101" pitchFamily="18" charset="-127"/>
              </a:rPr>
              <a:t>클라우드</a:t>
            </a:r>
            <a:r>
              <a:rPr lang="ko-KR" altLang="en-US" sz="1400" dirty="0" smtClean="0">
                <a:latin typeface="하나 M" panose="02020603020101020101" pitchFamily="18" charset="-127"/>
                <a:ea typeface="하나 M" panose="02020603020101020101" pitchFamily="18" charset="-127"/>
              </a:rPr>
              <a:t> 환경에 최적화 한 </a:t>
            </a:r>
            <a:r>
              <a:rPr lang="en-US" altLang="ko-KR" sz="1400" dirty="0" smtClean="0">
                <a:latin typeface="하나 M" panose="02020603020101020101" pitchFamily="18" charset="-127"/>
                <a:ea typeface="하나 M" panose="02020603020101020101" pitchFamily="18" charset="-127"/>
              </a:rPr>
              <a:t>Framework </a:t>
            </a:r>
            <a:r>
              <a:rPr lang="ko-KR" altLang="en-US" sz="1400" dirty="0" smtClean="0">
                <a:latin typeface="하나 M" panose="02020603020101020101" pitchFamily="18" charset="-127"/>
                <a:ea typeface="하나 M" panose="02020603020101020101" pitchFamily="18" charset="-127"/>
              </a:rPr>
              <a:t>구축 완료 </a:t>
            </a:r>
            <a:endParaRPr lang="en-US" altLang="ko-KR" sz="1400" dirty="0" smtClean="0">
              <a:latin typeface="하나 M" panose="02020603020101020101" pitchFamily="18" charset="-127"/>
              <a:ea typeface="하나 M" panose="02020603020101020101" pitchFamily="18" charset="-127"/>
            </a:endParaRPr>
          </a:p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en-US" altLang="ko-KR" sz="1400" dirty="0">
                <a:latin typeface="하나 M" panose="02020603020101020101" pitchFamily="18" charset="-127"/>
                <a:ea typeface="하나 M" panose="02020603020101020101" pitchFamily="18" charset="-127"/>
              </a:rPr>
              <a:t> </a:t>
            </a:r>
            <a:r>
              <a:rPr lang="en-US" altLang="ko-KR" sz="1400" dirty="0" smtClean="0">
                <a:latin typeface="하나 M" panose="02020603020101020101" pitchFamily="18" charset="-127"/>
                <a:ea typeface="하나 M" panose="02020603020101020101" pitchFamily="18" charset="-127"/>
              </a:rPr>
              <a:t>  - UI/UX Framework</a:t>
            </a:r>
            <a:r>
              <a:rPr lang="ko-KR" altLang="en-US" sz="1400" dirty="0" smtClean="0">
                <a:latin typeface="하나 M" panose="02020603020101020101" pitchFamily="18" charset="-127"/>
                <a:ea typeface="하나 M" panose="02020603020101020101" pitchFamily="18" charset="-127"/>
              </a:rPr>
              <a:t>은 </a:t>
            </a:r>
            <a:r>
              <a:rPr lang="en-US" altLang="ko-KR" sz="1400" dirty="0" smtClean="0">
                <a:latin typeface="하나 M" panose="02020603020101020101" pitchFamily="18" charset="-127"/>
                <a:ea typeface="하나 M" panose="02020603020101020101" pitchFamily="18" charset="-127"/>
              </a:rPr>
              <a:t>TOMATO System</a:t>
            </a:r>
            <a:r>
              <a:rPr lang="ko-KR" altLang="en-US" sz="1400" dirty="0" smtClean="0">
                <a:latin typeface="하나 M" panose="02020603020101020101" pitchFamily="18" charset="-127"/>
                <a:ea typeface="하나 M" panose="02020603020101020101" pitchFamily="18" charset="-127"/>
              </a:rPr>
              <a:t>과의 협업을 통하여 적용</a:t>
            </a:r>
            <a:endParaRPr lang="en-US" altLang="ko-KR" sz="1400" dirty="0" smtClean="0">
              <a:latin typeface="하나 M" panose="02020603020101020101" pitchFamily="18" charset="-127"/>
              <a:ea typeface="하나 M" panose="02020603020101020101" pitchFamily="18" charset="-127"/>
            </a:endParaRPr>
          </a:p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en-US" altLang="ko-KR" sz="1400" dirty="0">
                <a:latin typeface="하나 M" panose="02020603020101020101" pitchFamily="18" charset="-127"/>
                <a:ea typeface="하나 M" panose="02020603020101020101" pitchFamily="18" charset="-127"/>
              </a:rPr>
              <a:t> </a:t>
            </a:r>
            <a:r>
              <a:rPr lang="en-US" altLang="ko-KR" sz="1400" dirty="0" smtClean="0">
                <a:latin typeface="하나 M" panose="02020603020101020101" pitchFamily="18" charset="-127"/>
                <a:ea typeface="하나 M" panose="02020603020101020101" pitchFamily="18" charset="-127"/>
              </a:rPr>
              <a:t>  - </a:t>
            </a:r>
            <a:r>
              <a:rPr lang="ko-KR" altLang="en-US" sz="1400" dirty="0" smtClean="0">
                <a:latin typeface="하나 M" panose="02020603020101020101" pitchFamily="18" charset="-127"/>
                <a:ea typeface="하나 M" panose="02020603020101020101" pitchFamily="18" charset="-127"/>
              </a:rPr>
              <a:t>구성도</a:t>
            </a:r>
            <a:endParaRPr lang="ko-KR" altLang="ko-KR" sz="1400" dirty="0">
              <a:latin typeface="하나 M" panose="02020603020101020101" pitchFamily="18" charset="-127"/>
              <a:ea typeface="하나 M" panose="02020603020101020101" pitchFamily="18" charset="-127"/>
            </a:endParaRPr>
          </a:p>
          <a:p>
            <a:pPr marL="466090" indent="-285750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endParaRPr lang="ko-KR" altLang="ko-KR" sz="1400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080" y="2267728"/>
            <a:ext cx="8928992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24087" y="4020062"/>
            <a:ext cx="8784976" cy="4877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Open OS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1592239" y="2322046"/>
            <a:ext cx="6538052" cy="1634508"/>
            <a:chOff x="2009841" y="872834"/>
            <a:chExt cx="9619664" cy="4239491"/>
          </a:xfrm>
        </p:grpSpPr>
        <p:sp>
          <p:nvSpPr>
            <p:cNvPr id="12" name="직사각형 11"/>
            <p:cNvSpPr/>
            <p:nvPr/>
          </p:nvSpPr>
          <p:spPr>
            <a:xfrm>
              <a:off x="2009841" y="4522121"/>
              <a:ext cx="9619664" cy="59020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Docker</a:t>
              </a:r>
              <a:endParaRPr lang="ko-KR" altLang="en-US" b="1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27374" y="872834"/>
              <a:ext cx="9586028" cy="36576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1664247" y="2391516"/>
            <a:ext cx="6249463" cy="1229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docker</a:t>
            </a:r>
            <a:r>
              <a:rPr lang="en-US" altLang="ko-KR" b="1" dirty="0" smtClean="0">
                <a:solidFill>
                  <a:schemeClr val="tx1"/>
                </a:solidFill>
              </a:rPr>
              <a:t>-compose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740463" y="2447124"/>
            <a:ext cx="1129814" cy="747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479" y="2534647"/>
            <a:ext cx="674493" cy="246622"/>
          </a:xfrm>
          <a:prstGeom prst="rect">
            <a:avLst/>
          </a:prstGeom>
        </p:spPr>
      </p:pic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83182"/>
              </p:ext>
            </p:extLst>
          </p:nvPr>
        </p:nvGraphicFramePr>
        <p:xfrm>
          <a:off x="1876291" y="2825686"/>
          <a:ext cx="879564" cy="32260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79564">
                  <a:extLst>
                    <a:ext uri="{9D8B030D-6E8A-4147-A177-3AD203B41FA5}">
                      <a16:colId xmlns:a16="http://schemas.microsoft.com/office/drawing/2014/main" val="2276097553"/>
                    </a:ext>
                  </a:extLst>
                </a:gridCol>
              </a:tblGrid>
              <a:tr h="322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Web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074796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239179" y="2339736"/>
            <a:ext cx="1319324" cy="3489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eXbuilder</a:t>
            </a:r>
            <a:endParaRPr lang="en-US" altLang="ko-KR" sz="1100" dirty="0">
              <a:solidFill>
                <a:schemeClr val="tx1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html</a:t>
            </a:r>
            <a:endParaRPr lang="ko-KR" altLang="en-US" sz="1100" dirty="0">
              <a:solidFill>
                <a:schemeClr val="tx1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24087" y="2771804"/>
            <a:ext cx="1319324" cy="3489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Nginx </a:t>
            </a:r>
            <a:r>
              <a:rPr lang="en-US" altLang="ko-KR" sz="1100" dirty="0" err="1" smtClean="0">
                <a:solidFill>
                  <a:schemeClr val="tx1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Config</a:t>
            </a:r>
            <a:endParaRPr lang="ko-KR" altLang="en-US" sz="1100" dirty="0">
              <a:solidFill>
                <a:schemeClr val="tx1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39179" y="3179904"/>
            <a:ext cx="1319324" cy="3489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Logs</a:t>
            </a:r>
            <a:endParaRPr lang="ko-KR" altLang="en-US" sz="1100" dirty="0">
              <a:solidFill>
                <a:schemeClr val="tx1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35093" y="3611994"/>
            <a:ext cx="1319324" cy="3489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DB</a:t>
            </a:r>
            <a:endParaRPr lang="ko-KR" altLang="en-US" sz="1100" dirty="0">
              <a:solidFill>
                <a:schemeClr val="tx1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453231"/>
              </p:ext>
            </p:extLst>
          </p:nvPr>
        </p:nvGraphicFramePr>
        <p:xfrm>
          <a:off x="8191399" y="3457290"/>
          <a:ext cx="817664" cy="32260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7664">
                  <a:extLst>
                    <a:ext uri="{9D8B030D-6E8A-4147-A177-3AD203B41FA5}">
                      <a16:colId xmlns:a16="http://schemas.microsoft.com/office/drawing/2014/main" val="2276097553"/>
                    </a:ext>
                  </a:extLst>
                </a:gridCol>
              </a:tblGrid>
              <a:tr h="322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Any DB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074796"/>
                  </a:ext>
                </a:extLst>
              </a:tr>
            </a:tbl>
          </a:graphicData>
        </a:graphic>
      </p:graphicFrame>
      <p:pic>
        <p:nvPicPr>
          <p:cNvPr id="41" name="Picture 13" descr="Picture43"/>
          <p:cNvPicPr preferRelativeResize="0">
            <a:picLocks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991" y="2688176"/>
            <a:ext cx="442392" cy="58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직사각형 42"/>
          <p:cNvSpPr/>
          <p:nvPr/>
        </p:nvSpPr>
        <p:spPr>
          <a:xfrm>
            <a:off x="2982705" y="2438071"/>
            <a:ext cx="1129814" cy="747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206841" y="2438071"/>
            <a:ext cx="1129814" cy="747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480671" y="2438071"/>
            <a:ext cx="1129814" cy="747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709014" y="2447124"/>
            <a:ext cx="1129814" cy="747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317" y="2503332"/>
            <a:ext cx="648744" cy="322357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582" y="2501380"/>
            <a:ext cx="648744" cy="322357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465" y="2511152"/>
            <a:ext cx="648744" cy="322357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607" y="2491953"/>
            <a:ext cx="648744" cy="322357"/>
          </a:xfrm>
          <a:prstGeom prst="rect">
            <a:avLst/>
          </a:prstGeom>
        </p:spPr>
      </p:pic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70860"/>
              </p:ext>
            </p:extLst>
          </p:nvPr>
        </p:nvGraphicFramePr>
        <p:xfrm>
          <a:off x="3041453" y="2825993"/>
          <a:ext cx="1048531" cy="32260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48531">
                  <a:extLst>
                    <a:ext uri="{9D8B030D-6E8A-4147-A177-3AD203B41FA5}">
                      <a16:colId xmlns:a16="http://schemas.microsoft.com/office/drawing/2014/main" val="2276097553"/>
                    </a:ext>
                  </a:extLst>
                </a:gridCol>
              </a:tblGrid>
              <a:tr h="322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Auth</a:t>
                      </a:r>
                      <a:r>
                        <a:rPr lang="en-US" altLang="ko-KR" sz="1000" dirty="0" smtClean="0"/>
                        <a:t> daemon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074796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093025"/>
              </p:ext>
            </p:extLst>
          </p:nvPr>
        </p:nvGraphicFramePr>
        <p:xfrm>
          <a:off x="5622590" y="2838666"/>
          <a:ext cx="894858" cy="27831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94858">
                  <a:extLst>
                    <a:ext uri="{9D8B030D-6E8A-4147-A177-3AD203B41FA5}">
                      <a16:colId xmlns:a16="http://schemas.microsoft.com/office/drawing/2014/main" val="2276097553"/>
                    </a:ext>
                  </a:extLst>
                </a:gridCol>
              </a:tblGrid>
              <a:tr h="2783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Config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074796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798526"/>
              </p:ext>
            </p:extLst>
          </p:nvPr>
        </p:nvGraphicFramePr>
        <p:xfrm>
          <a:off x="4315271" y="2819271"/>
          <a:ext cx="929307" cy="32260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29307">
                  <a:extLst>
                    <a:ext uri="{9D8B030D-6E8A-4147-A177-3AD203B41FA5}">
                      <a16:colId xmlns:a16="http://schemas.microsoft.com/office/drawing/2014/main" val="2276097553"/>
                    </a:ext>
                  </a:extLst>
                </a:gridCol>
              </a:tblGrid>
              <a:tr h="322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Application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074796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129780"/>
              </p:ext>
            </p:extLst>
          </p:nvPr>
        </p:nvGraphicFramePr>
        <p:xfrm>
          <a:off x="6872332" y="2828324"/>
          <a:ext cx="849490" cy="32260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49490">
                  <a:extLst>
                    <a:ext uri="{9D8B030D-6E8A-4147-A177-3AD203B41FA5}">
                      <a16:colId xmlns:a16="http://schemas.microsoft.com/office/drawing/2014/main" val="2276097553"/>
                    </a:ext>
                  </a:extLst>
                </a:gridCol>
              </a:tblGrid>
              <a:tr h="322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Batch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074796"/>
                  </a:ext>
                </a:extLst>
              </a:tr>
            </a:tbl>
          </a:graphicData>
        </a:graphic>
      </p:graphicFrame>
      <p:sp>
        <p:nvSpPr>
          <p:cNvPr id="2" name="모서리가 둥근 직사각형 1"/>
          <p:cNvSpPr/>
          <p:nvPr/>
        </p:nvSpPr>
        <p:spPr>
          <a:xfrm>
            <a:off x="2906853" y="1916832"/>
            <a:ext cx="5043433" cy="1359008"/>
          </a:xfrm>
          <a:prstGeom prst="roundRect">
            <a:avLst/>
          </a:prstGeom>
          <a:solidFill>
            <a:schemeClr val="accent5">
              <a:lumMod val="60000"/>
              <a:lumOff val="40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4660526" y="1933663"/>
            <a:ext cx="17562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/>
              <a:t>Spring Cloud Base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35215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4127</TotalTime>
  <Words>87</Words>
  <Application>Microsoft Office PowerPoint</Application>
  <PresentationFormat>화면 슬라이드 쇼(4:3)</PresentationFormat>
  <Paragraphs>29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맑은 고딕</vt:lpstr>
      <vt:lpstr>하나 CM</vt:lpstr>
      <vt:lpstr>하나 L</vt:lpstr>
      <vt:lpstr>하나 M</vt:lpstr>
      <vt:lpstr>Arial</vt:lpstr>
      <vt:lpstr>Wingdings</vt:lpstr>
      <vt:lpstr>Office 테마</vt:lpstr>
      <vt:lpstr>1Q ON:Framework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하나금융티아이의</dc:title>
  <dc:creator>HanaTI</dc:creator>
  <cp:lastModifiedBy>HanaTI</cp:lastModifiedBy>
  <cp:revision>249</cp:revision>
  <cp:lastPrinted>2020-11-18T05:18:20Z</cp:lastPrinted>
  <dcterms:created xsi:type="dcterms:W3CDTF">2019-10-18T08:25:45Z</dcterms:created>
  <dcterms:modified xsi:type="dcterms:W3CDTF">2021-03-16T02:04:12Z</dcterms:modified>
</cp:coreProperties>
</file>