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824040" y="3901680"/>
            <a:ext cx="5857560" cy="1028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824040" y="3901680"/>
            <a:ext cx="5857560" cy="1028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824040" y="3901680"/>
            <a:ext cx="5857560" cy="1028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824040" y="3901680"/>
            <a:ext cx="5857560" cy="1028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991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7342920" y="3409560"/>
            <a:ext cx="1691280" cy="1732320"/>
            <a:chOff x="7342920" y="3409560"/>
            <a:chExt cx="1691280" cy="1732320"/>
          </a:xfrm>
        </p:grpSpPr>
        <p:grpSp>
          <p:nvGrpSpPr>
            <p:cNvPr id="1" name="Group 2"/>
            <p:cNvGrpSpPr/>
            <p:nvPr/>
          </p:nvGrpSpPr>
          <p:grpSpPr>
            <a:xfrm>
              <a:off x="7342920" y="4453560"/>
              <a:ext cx="316440" cy="688320"/>
              <a:chOff x="7342920" y="4453560"/>
              <a:chExt cx="316440" cy="68832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734292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734292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7801200" y="4105800"/>
              <a:ext cx="316440" cy="1036080"/>
              <a:chOff x="7801200" y="4105800"/>
              <a:chExt cx="316440" cy="103608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780120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0120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8"/>
              <p:cNvSpPr/>
              <p:nvPr/>
            </p:nvSpPr>
            <p:spPr>
              <a:xfrm>
                <a:off x="780120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" name="Group 9"/>
            <p:cNvGrpSpPr/>
            <p:nvPr/>
          </p:nvGrpSpPr>
          <p:grpSpPr>
            <a:xfrm>
              <a:off x="8259480" y="3757680"/>
              <a:ext cx="316440" cy="1384200"/>
              <a:chOff x="8259480" y="3757680"/>
              <a:chExt cx="316440" cy="1384200"/>
            </a:xfrm>
          </p:grpSpPr>
          <p:sp>
            <p:nvSpPr>
              <p:cNvPr id="9" name="CustomShape 10"/>
              <p:cNvSpPr/>
              <p:nvPr/>
            </p:nvSpPr>
            <p:spPr>
              <a:xfrm>
                <a:off x="825948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1"/>
              <p:cNvSpPr/>
              <p:nvPr/>
            </p:nvSpPr>
            <p:spPr>
              <a:xfrm>
                <a:off x="825948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2"/>
              <p:cNvSpPr/>
              <p:nvPr/>
            </p:nvSpPr>
            <p:spPr>
              <a:xfrm>
                <a:off x="825948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3"/>
              <p:cNvSpPr/>
              <p:nvPr/>
            </p:nvSpPr>
            <p:spPr>
              <a:xfrm>
                <a:off x="825948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" name="Group 14"/>
            <p:cNvGrpSpPr/>
            <p:nvPr/>
          </p:nvGrpSpPr>
          <p:grpSpPr>
            <a:xfrm>
              <a:off x="8717760" y="3409560"/>
              <a:ext cx="316440" cy="1732320"/>
              <a:chOff x="8717760" y="3409560"/>
              <a:chExt cx="316440" cy="1732320"/>
            </a:xfrm>
          </p:grpSpPr>
          <p:sp>
            <p:nvSpPr>
              <p:cNvPr id="14" name="CustomShape 15"/>
              <p:cNvSpPr/>
              <p:nvPr/>
            </p:nvSpPr>
            <p:spPr>
              <a:xfrm>
                <a:off x="871776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CustomShape 16"/>
              <p:cNvSpPr/>
              <p:nvPr/>
            </p:nvSpPr>
            <p:spPr>
              <a:xfrm>
                <a:off x="871776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7"/>
              <p:cNvSpPr/>
              <p:nvPr/>
            </p:nvSpPr>
            <p:spPr>
              <a:xfrm>
                <a:off x="871776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8"/>
              <p:cNvSpPr/>
              <p:nvPr/>
            </p:nvSpPr>
            <p:spPr>
              <a:xfrm>
                <a:off x="8717760" y="3409560"/>
                <a:ext cx="316440" cy="1732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CustomShape 19"/>
              <p:cNvSpPr/>
              <p:nvPr/>
            </p:nvSpPr>
            <p:spPr>
              <a:xfrm>
                <a:off x="871776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9" name="Group 20"/>
          <p:cNvGrpSpPr/>
          <p:nvPr/>
        </p:nvGrpSpPr>
        <p:grpSpPr>
          <a:xfrm>
            <a:off x="5043600" y="0"/>
            <a:ext cx="3813840" cy="3839040"/>
            <a:chOff x="5043600" y="0"/>
            <a:chExt cx="3813840" cy="3839040"/>
          </a:xfrm>
        </p:grpSpPr>
        <p:sp>
          <p:nvSpPr>
            <p:cNvPr id="20" name="CustomShape 21"/>
            <p:cNvSpPr/>
            <p:nvPr/>
          </p:nvSpPr>
          <p:spPr>
            <a:xfrm>
              <a:off x="8461080" y="1817640"/>
              <a:ext cx="396360" cy="39636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 rot="11769600">
              <a:off x="6470280" y="3480840"/>
              <a:ext cx="319680" cy="31968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" name="Group 23"/>
            <p:cNvGrpSpPr/>
            <p:nvPr/>
          </p:nvGrpSpPr>
          <p:grpSpPr>
            <a:xfrm>
              <a:off x="7648200" y="2704320"/>
              <a:ext cx="634680" cy="634680"/>
              <a:chOff x="7648200" y="2704320"/>
              <a:chExt cx="634680" cy="634680"/>
            </a:xfrm>
          </p:grpSpPr>
          <p:sp>
            <p:nvSpPr>
              <p:cNvPr id="23" name="CustomShape 24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CustomShape 25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CustomShape 26"/>
              <p:cNvSpPr/>
              <p:nvPr/>
            </p:nvSpPr>
            <p:spPr>
              <a:xfrm rot="5400000">
                <a:off x="7768800" y="2824920"/>
                <a:ext cx="393840" cy="39384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" name="CustomShape 27"/>
            <p:cNvSpPr/>
            <p:nvPr/>
          </p:nvSpPr>
          <p:spPr>
            <a:xfrm>
              <a:off x="8461080" y="1817640"/>
              <a:ext cx="396360" cy="39636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" name="Group 28"/>
            <p:cNvGrpSpPr/>
            <p:nvPr/>
          </p:nvGrpSpPr>
          <p:grpSpPr>
            <a:xfrm>
              <a:off x="7952760" y="179640"/>
              <a:ext cx="872640" cy="872640"/>
              <a:chOff x="7952760" y="179640"/>
              <a:chExt cx="872640" cy="872640"/>
            </a:xfrm>
          </p:grpSpPr>
          <p:sp>
            <p:nvSpPr>
              <p:cNvPr id="28" name="CustomShape 29"/>
              <p:cNvSpPr/>
              <p:nvPr/>
            </p:nvSpPr>
            <p:spPr>
              <a:xfrm rot="12952200">
                <a:off x="8076600" y="303480"/>
                <a:ext cx="624960" cy="6249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CustomShape 30"/>
              <p:cNvSpPr/>
              <p:nvPr/>
            </p:nvSpPr>
            <p:spPr>
              <a:xfrm rot="12952200">
                <a:off x="8076600" y="303480"/>
                <a:ext cx="624960" cy="62496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" name="CustomShape 31"/>
            <p:cNvSpPr/>
            <p:nvPr/>
          </p:nvSpPr>
          <p:spPr>
            <a:xfrm>
              <a:off x="5400000" y="356400"/>
              <a:ext cx="2576520" cy="257652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 rot="2043600">
              <a:off x="5503680" y="460080"/>
              <a:ext cx="2369160" cy="236916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5399640" y="360360"/>
              <a:ext cx="2576520" cy="257652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 rot="2044800">
              <a:off x="5911560" y="867600"/>
              <a:ext cx="1553760" cy="15537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5399640" y="356400"/>
              <a:ext cx="2576520" cy="257652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 rot="11769600">
              <a:off x="6470280" y="3480840"/>
              <a:ext cx="319680" cy="31968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" name="PlaceHolder 37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/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8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F1DF677-CA3A-490F-A8B2-157337E35F4C}" type="slidenum">
              <a:rPr b="0" lang="en" sz="900" spc="-1" strike="noStrike">
                <a:solidFill>
                  <a:srgbClr val="ffffff"/>
                </a:solidFill>
                <a:latin typeface="Nunito"/>
                <a:ea typeface="Nunit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38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1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76" name="CustomShape 2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3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3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3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" name="PlaceHolder 4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080" cy="25412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903560" y="1990080"/>
            <a:ext cx="3430080" cy="25412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DBB1FA1-58D4-4C96-BC67-13E39DA0F587}" type="slidenum">
              <a:rPr b="0" lang="en" sz="900" spc="-1" strike="noStrike">
                <a:solidFill>
                  <a:srgbClr val="424242"/>
                </a:solidFill>
                <a:latin typeface="Nunito"/>
                <a:ea typeface="Nunit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119" name="CustomShape 2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3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3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3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1" name="PlaceHolder 4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E8F0C5B-1D5A-42D9-9543-18AB75F0F521}" type="slidenum">
              <a:rPr b="0" lang="en" sz="900" spc="-1" strike="noStrike">
                <a:solidFill>
                  <a:srgbClr val="424242"/>
                </a:solidFill>
                <a:latin typeface="Nunito"/>
                <a:ea typeface="Nunit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079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"/>
          <p:cNvGrpSpPr/>
          <p:nvPr/>
        </p:nvGrpSpPr>
        <p:grpSpPr>
          <a:xfrm>
            <a:off x="6866640" y="1800"/>
            <a:ext cx="2267280" cy="2601000"/>
            <a:chOff x="6866640" y="1800"/>
            <a:chExt cx="2267280" cy="2601000"/>
          </a:xfrm>
        </p:grpSpPr>
        <p:grpSp>
          <p:nvGrpSpPr>
            <p:cNvPr id="161" name="Group 2"/>
            <p:cNvGrpSpPr/>
            <p:nvPr/>
          </p:nvGrpSpPr>
          <p:grpSpPr>
            <a:xfrm>
              <a:off x="7144200" y="1800"/>
              <a:ext cx="1989720" cy="1989720"/>
              <a:chOff x="7144200" y="1800"/>
              <a:chExt cx="1989720" cy="1989720"/>
            </a:xfrm>
          </p:grpSpPr>
          <p:sp>
            <p:nvSpPr>
              <p:cNvPr id="162" name="CustomShape 3"/>
              <p:cNvSpPr/>
              <p:nvPr/>
            </p:nvSpPr>
            <p:spPr>
              <a:xfrm rot="12952200">
                <a:off x="7670520" y="528120"/>
                <a:ext cx="936720" cy="93672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4"/>
              <p:cNvSpPr/>
              <p:nvPr/>
            </p:nvSpPr>
            <p:spPr>
              <a:xfrm rot="12952200">
                <a:off x="7670520" y="528120"/>
                <a:ext cx="936720" cy="93672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CustomShape 5"/>
              <p:cNvSpPr/>
              <p:nvPr/>
            </p:nvSpPr>
            <p:spPr>
              <a:xfrm rot="12951000">
                <a:off x="7426440" y="284040"/>
                <a:ext cx="1425240" cy="142488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5" name="Group 6"/>
            <p:cNvGrpSpPr/>
            <p:nvPr/>
          </p:nvGrpSpPr>
          <p:grpSpPr>
            <a:xfrm>
              <a:off x="8283600" y="1807920"/>
              <a:ext cx="794520" cy="794880"/>
              <a:chOff x="8283600" y="1807920"/>
              <a:chExt cx="794520" cy="794880"/>
            </a:xfrm>
          </p:grpSpPr>
          <p:sp>
            <p:nvSpPr>
              <p:cNvPr id="166" name="CustomShape 7"/>
              <p:cNvSpPr/>
              <p:nvPr/>
            </p:nvSpPr>
            <p:spPr>
              <a:xfrm rot="2152200">
                <a:off x="8395920" y="1920600"/>
                <a:ext cx="569160" cy="5691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CustomShape 8"/>
              <p:cNvSpPr/>
              <p:nvPr/>
            </p:nvSpPr>
            <p:spPr>
              <a:xfrm rot="2150400">
                <a:off x="8484480" y="2008440"/>
                <a:ext cx="392760" cy="3927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" name="CustomShape 9"/>
              <p:cNvSpPr/>
              <p:nvPr/>
            </p:nvSpPr>
            <p:spPr>
              <a:xfrm rot="2150400">
                <a:off x="8484480" y="2008440"/>
                <a:ext cx="392760" cy="392760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9" name="Group 10"/>
            <p:cNvGrpSpPr/>
            <p:nvPr/>
          </p:nvGrpSpPr>
          <p:grpSpPr>
            <a:xfrm>
              <a:off x="6866640" y="118800"/>
              <a:ext cx="548280" cy="548280"/>
              <a:chOff x="6866640" y="118800"/>
              <a:chExt cx="548280" cy="548280"/>
            </a:xfrm>
          </p:grpSpPr>
          <p:sp>
            <p:nvSpPr>
              <p:cNvPr id="170" name="CustomShape 11"/>
              <p:cNvSpPr/>
              <p:nvPr/>
            </p:nvSpPr>
            <p:spPr>
              <a:xfrm rot="2150400">
                <a:off x="6944400" y="196560"/>
                <a:ext cx="392760" cy="3927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CustomShape 12"/>
              <p:cNvSpPr/>
              <p:nvPr/>
            </p:nvSpPr>
            <p:spPr>
              <a:xfrm rot="2150400">
                <a:off x="6944400" y="196560"/>
                <a:ext cx="392760" cy="392760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2" name="PlaceHolder 13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/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14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C55C49A-0C01-400E-A7E2-5A7201BDF8A3}" type="slidenum">
              <a:rPr b="0" lang="en" sz="900" spc="-1" strike="noStrike">
                <a:solidFill>
                  <a:srgbClr val="ffffff"/>
                </a:solidFill>
                <a:latin typeface="Nunito"/>
                <a:ea typeface="Nunit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74" name="PlaceHolder 1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books.google.ca/books?id=4yOeWfX5gekC&amp;pg=PA16&amp;redir_esc=y#v=onepage&amp;q&amp;f=false" TargetMode="External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kaggle.com/yuanyuwendymu/airline-delay-and-cancellation-data-2009-2018?select=2015.csv" TargetMode="External"/><Relationship Id="rId2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transtats.bts.gov/DL_SelectFields.asp?Table_ID=236&amp;DB_Short_Name=On-Time" TargetMode="External"/><Relationship Id="rId2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780480" y="2086560"/>
            <a:ext cx="6458040" cy="1872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Maven Pro"/>
                <a:ea typeface="Maven Pro"/>
              </a:rPr>
              <a:t>Airline Delay Prediction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824040" y="4047480"/>
            <a:ext cx="4255200" cy="695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ffffff"/>
                </a:solidFill>
                <a:latin typeface="Nunito"/>
                <a:ea typeface="Nunito"/>
              </a:rPr>
              <a:t>Najeebuddin Ahmed and Khanjan Dabhi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Cleaned Dataset(s) Cont.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Features: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3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SCHEDULED_ELAPSED_TIME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3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ACTUAL_ELAPSED_TIME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3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ARR_DELAY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3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DISTANCE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3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TAXI_OUT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3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TAXI_IN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6C7441E-CE1D-4A6E-99DB-CCC99230F912}" type="slidenum">
              <a:rPr b="0" lang="en" sz="900" spc="-1" strike="noStrike">
                <a:solidFill>
                  <a:srgbClr val="424242"/>
                </a:solidFill>
                <a:latin typeface="Nunito"/>
                <a:ea typeface="Nunit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5711542-CD2F-4C42-A0CA-F90A5673B138}" type="slidenum">
              <a:rPr b="0" lang="en" sz="900" spc="-1" strike="noStrike">
                <a:solidFill>
                  <a:srgbClr val="424242"/>
                </a:solidFill>
                <a:latin typeface="Nunito"/>
                <a:ea typeface="Nunit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242" name="Google Shape;348;p23" descr=""/>
          <p:cNvPicPr/>
          <p:nvPr/>
        </p:nvPicPr>
        <p:blipFill>
          <a:blip r:embed="rId1"/>
          <a:srcRect l="0" t="6387" r="14531" b="240"/>
          <a:stretch/>
        </p:blipFill>
        <p:spPr>
          <a:xfrm>
            <a:off x="1171080" y="0"/>
            <a:ext cx="7167960" cy="5142960"/>
          </a:xfrm>
          <a:prstGeom prst="rect">
            <a:avLst/>
          </a:prstGeom>
          <a:ln>
            <a:noFill/>
          </a:ln>
        </p:spPr>
      </p:pic>
      <p:pic>
        <p:nvPicPr>
          <p:cNvPr id="243" name="Google Shape;349;p23" descr=""/>
          <p:cNvPicPr/>
          <p:nvPr/>
        </p:nvPicPr>
        <p:blipFill>
          <a:blip r:embed="rId2"/>
          <a:srcRect l="94436" t="0" r="0" b="0"/>
          <a:stretch/>
        </p:blipFill>
        <p:spPr>
          <a:xfrm>
            <a:off x="8339400" y="0"/>
            <a:ext cx="436320" cy="5142960"/>
          </a:xfrm>
          <a:prstGeom prst="rect">
            <a:avLst/>
          </a:prstGeom>
          <a:ln>
            <a:noFill/>
          </a:ln>
        </p:spPr>
      </p:pic>
      <p:sp>
        <p:nvSpPr>
          <p:cNvPr id="244" name="CustomShape 2"/>
          <p:cNvSpPr/>
          <p:nvPr/>
        </p:nvSpPr>
        <p:spPr>
          <a:xfrm>
            <a:off x="4365000" y="647640"/>
            <a:ext cx="39355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Correlation Heatmap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Linear Regression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Results with 2015 Dataset: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1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Testing Score: 0.222</a:t>
            </a: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MAE: 4.420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RMSE: 6.186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Results with the Combined Dataset 2015-2016: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1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Testing Score: 0.499</a:t>
            </a: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MAE: 0.207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RMSE: 0.313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TextShape 3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8FA9863-7507-43D3-8FFD-63728B09B3ED}" type="slidenum">
              <a:rPr b="0" lang="en" sz="900" spc="-1" strike="noStrike">
                <a:solidFill>
                  <a:srgbClr val="424242"/>
                </a:solidFill>
                <a:latin typeface="Nunito"/>
                <a:ea typeface="Nunit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Ridge Regression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Results with 2015 Dataset: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1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Testing Score: 0.157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MAE: 4.489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RMSE: 6.439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Results with the Combined Dataset 2015-2016: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1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Testing Score: 0.323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MAE: 0.307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RMSE: 0.364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84D995C-D4C4-4C88-823E-23A96D5F1D2F}" type="slidenum">
              <a:rPr b="0" lang="en" sz="900" spc="-1" strike="noStrike">
                <a:solidFill>
                  <a:srgbClr val="424242"/>
                </a:solidFill>
                <a:latin typeface="Nunito"/>
                <a:ea typeface="Nunit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Lasso Regression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Results with 2015 Dataset: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1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Testing Score: -2.960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MAE: 4.759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RMSE: 7.014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Results with the Combined Dataset 2015-2016: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1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Testing Score: -2.67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MAE: 0.391</a:t>
            </a: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RMSE: 0.442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2978748-50F2-4DFE-B113-EB49CE4E8D5D}" type="slidenum">
              <a:rPr b="0" lang="en" sz="900" spc="-1" strike="noStrike">
                <a:solidFill>
                  <a:srgbClr val="424242"/>
                </a:solidFill>
                <a:latin typeface="Nunito"/>
                <a:ea typeface="Nunit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Logistic Regression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Results with 2015 Dataset: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1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Accuracy: 69%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Sensitivity: 53.1%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Specificity:  85.7%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Results with the Combined Dataset 2015-2016: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1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Accuracy: 85.72%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Sensitivity: 75.40%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Specificity: 88.90%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08E0FD9-73DC-457A-9EB9-9BC5AD7F77DD}" type="slidenum">
              <a:rPr b="0" lang="en" sz="900" spc="-1" strike="noStrike">
                <a:solidFill>
                  <a:srgbClr val="424242"/>
                </a:solidFill>
                <a:latin typeface="Nunito"/>
                <a:ea typeface="Nunit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SVM Classifier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Results with 2015 Dataset: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1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Accuracy: 48%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Sensitivity: 65.7%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Specificity: 29.9%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Results with the Combined Dataset 2015-2016: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1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Accuracy: 71.77%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Sensitivity: 7.90%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Specificity: 93.10%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CB0DDFB-8C4C-4E25-98B9-06D23E36D54D}" type="slidenum">
              <a:rPr b="0" lang="en" sz="900" spc="-1" strike="noStrike">
                <a:solidFill>
                  <a:srgbClr val="424242"/>
                </a:solidFill>
                <a:latin typeface="Nunito"/>
                <a:ea typeface="Nunit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Random Forest Classifier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Results with 2015 Dataset: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1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Accuracy: 69%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Sensitivity: 68.5%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Specificity: 69.8%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Results with the Combined Dataset 2015-2016: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1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Accuracy: 87.72%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Sensitivity: 75.80%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Specificity:  86.50%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TextShape 3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CF71953-9735-4162-9D5B-51A9D225E481}" type="slidenum">
              <a:rPr b="0" lang="en" sz="900" spc="-1" strike="noStrike">
                <a:solidFill>
                  <a:srgbClr val="424242"/>
                </a:solidFill>
                <a:latin typeface="Nunito"/>
                <a:ea typeface="Nunit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ROC Curve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45C7115-6647-437F-8E0F-6FB639112393}" type="slidenum">
              <a:rPr b="0" lang="en" sz="900" spc="-1" strike="noStrike">
                <a:solidFill>
                  <a:srgbClr val="424242"/>
                </a:solidFill>
                <a:latin typeface="Nunito"/>
                <a:ea typeface="Nunit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265" name="Google Shape;399;p30" descr=""/>
          <p:cNvPicPr/>
          <p:nvPr/>
        </p:nvPicPr>
        <p:blipFill>
          <a:blip r:embed="rId1"/>
          <a:stretch/>
        </p:blipFill>
        <p:spPr>
          <a:xfrm>
            <a:off x="1835640" y="1265400"/>
            <a:ext cx="5472360" cy="358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Testing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The Random Forest Classifier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Dataset: Year 2018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Entries ≅ 6,000,000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Accuracy: </a:t>
            </a:r>
            <a:r>
              <a:rPr b="1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86.23%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TextShape 3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A161E7E-B6FA-4EAB-AB31-F4BE185E8865}" type="slidenum">
              <a:rPr b="0" lang="en" sz="900" spc="-1" strike="noStrike">
                <a:solidFill>
                  <a:srgbClr val="424242"/>
                </a:solidFill>
                <a:latin typeface="Nunito"/>
                <a:ea typeface="Nunit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Overview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1303920" y="1990080"/>
            <a:ext cx="34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9760">
              <a:lnSpc>
                <a:spcPct val="150000"/>
              </a:lnSpc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Introduction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50000"/>
              </a:lnSpc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Dataset(s)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50000"/>
              </a:lnSpc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Block Diagram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50000"/>
              </a:lnSpc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Data Cleansing &amp; Preprocessing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50000"/>
              </a:lnSpc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Cleaned Dataset(s)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50000"/>
              </a:lnSpc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Correlation Heatmap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4903560" y="1990080"/>
            <a:ext cx="34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50000"/>
              </a:lnSpc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Linear Regression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50000"/>
              </a:lnSpc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Ridge Regression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50000"/>
              </a:lnSpc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Lasso Regression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50000"/>
              </a:lnSpc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Logistic Regression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50000"/>
              </a:lnSpc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SVM Classifier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50000"/>
              </a:lnSpc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Random Forest Classifier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50000"/>
              </a:lnSpc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Problems + Conclusion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TextShape 4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8B805E1-EDBB-4591-88E4-B066153534F7}" type="slidenum">
              <a:rPr b="0" lang="en" sz="900" spc="-1" strike="noStrike">
                <a:solidFill>
                  <a:srgbClr val="424242"/>
                </a:solidFill>
                <a:latin typeface="Nunito"/>
                <a:ea typeface="Nunit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Problems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Conversion of string attributes to date-time format 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“</a:t>
            </a: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2245” -&gt; 22:45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Skewed Data :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</a:rPr>
              <a:t>0    9172336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212121"/>
                </a:solidFill>
                <a:highlight>
                  <a:srgbClr val="ffffff"/>
                </a:highlight>
                <a:latin typeface="Nunito"/>
                <a:ea typeface="Nunito"/>
              </a:rPr>
              <a:t>1    3325077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highlight>
                  <a:srgbClr val="ffffff"/>
                </a:highlight>
                <a:latin typeface="Nunito"/>
                <a:ea typeface="Nunito"/>
              </a:rPr>
              <a:t>Higher training time for models and hyperparameter tunings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001"/>
              </a:spcBef>
              <a:spcAft>
                <a:spcPts val="1599"/>
              </a:spcAft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highlight>
                  <a:srgbClr val="ffffff"/>
                </a:highlight>
                <a:latin typeface="Nunito"/>
                <a:ea typeface="Nunito"/>
              </a:rPr>
              <a:t>Time-constraints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ED341CF-50BF-4235-8129-7947847E426A}" type="slidenum">
              <a:rPr b="0" lang="en" sz="900" spc="-1" strike="noStrike">
                <a:solidFill>
                  <a:srgbClr val="424242"/>
                </a:solidFill>
                <a:latin typeface="Nunito"/>
                <a:ea typeface="Nunit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Conclusion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9760">
              <a:lnSpc>
                <a:spcPct val="150000"/>
              </a:lnSpc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The best model: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50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Random Forest Classifier with an accuracy of </a:t>
            </a:r>
            <a:r>
              <a:rPr b="1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87%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Year 2018 Accuracy: </a:t>
            </a:r>
            <a:r>
              <a:rPr b="1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86.23%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50000"/>
              </a:lnSpc>
              <a:spcBef>
                <a:spcPts val="1001"/>
              </a:spcBef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Accuracy improved by: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50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adding more data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50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adding new features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50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hyperparameter tuning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580A7B9-238B-465F-9347-CE2211765464}" type="slidenum">
              <a:rPr b="0" lang="en" sz="900" spc="-1" strike="noStrike">
                <a:solidFill>
                  <a:srgbClr val="424242"/>
                </a:solidFill>
                <a:latin typeface="Nunito"/>
                <a:ea typeface="Nunit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824040" y="763560"/>
            <a:ext cx="5857560" cy="357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Maven Pro"/>
                <a:ea typeface="Maven Pro"/>
              </a:rPr>
              <a:t>Thank you!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5559A51-7EEF-4227-8C26-AD93D49898BC}" type="slidenum">
              <a:rPr b="0" lang="en" sz="900" spc="-1" strike="noStrike">
                <a:solidFill>
                  <a:srgbClr val="ffffff"/>
                </a:solidFill>
                <a:latin typeface="Nunito"/>
                <a:ea typeface="Nunit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Introduction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Airline companies lose </a:t>
            </a:r>
            <a:r>
              <a:rPr b="1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$22billion/year</a:t>
            </a:r>
            <a:r>
              <a:rPr b="0" lang="en" sz="1600" spc="-1" strike="noStrike" u="sng">
                <a:solidFill>
                  <a:srgbClr val="27278b"/>
                </a:solidFill>
                <a:uFillTx/>
                <a:latin typeface="Nunito"/>
                <a:ea typeface="Nunito"/>
                <a:hlinkClick r:id="rId1"/>
              </a:rPr>
              <a:t>[1]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Pay fees: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Delay ≥ 3hrs for Domestic Flights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Delay ≥ 4hrs for International Flights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Passengers miss: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Meetings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Appointments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000" spc="-1" strike="noStrike">
                <a:solidFill>
                  <a:srgbClr val="424242"/>
                </a:solidFill>
                <a:latin typeface="Nunito"/>
                <a:ea typeface="Nunito"/>
              </a:rPr>
              <a:t>[1]Rapajic, Jasenka.</a:t>
            </a:r>
            <a:r>
              <a:rPr b="0" i="1" lang="en" sz="1000" spc="-1" strike="noStrike">
                <a:solidFill>
                  <a:srgbClr val="424242"/>
                </a:solidFill>
                <a:latin typeface="Nunito"/>
                <a:ea typeface="Nunito"/>
              </a:rPr>
              <a:t> Beyond Airline Disruptions</a:t>
            </a:r>
            <a:r>
              <a:rPr b="0" lang="en" sz="1000" spc="-1" strike="noStrike">
                <a:solidFill>
                  <a:srgbClr val="424242"/>
                </a:solidFill>
                <a:latin typeface="Nunito"/>
                <a:ea typeface="Nunito"/>
              </a:rPr>
              <a:t>;  Page16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3545A40-C79C-4534-8AA4-4D6DE32088C3}" type="slidenum">
              <a:rPr b="0" lang="en" sz="900" spc="-1" strike="noStrike">
                <a:solidFill>
                  <a:srgbClr val="424242"/>
                </a:solidFill>
                <a:latin typeface="Nunito"/>
                <a:ea typeface="Nunit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Dataset(s)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1303920" y="1978920"/>
            <a:ext cx="7030080" cy="255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Contains 28 Attributes: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Times- CRS_DEP_TIME </a:t>
            </a: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and DEP_TIME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Delays- DEP_Delay </a:t>
            </a: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and ARR_Delay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Destinations- ORIGIN </a:t>
            </a: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and DEST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Dataset Source: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Courtesy of Yuanyu </a:t>
            </a: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‘Wendy’ Mu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 u="sng">
                <a:solidFill>
                  <a:srgbClr val="27278b"/>
                </a:solidFill>
                <a:uFillTx/>
                <a:latin typeface="Nunito"/>
                <a:ea typeface="Nunito"/>
                <a:hlinkClick r:id="rId1"/>
              </a:rPr>
              <a:t>https://www.kaggle.com/yuanyuwendymu/airline-delay-and-cancellation-data-2009-2018?select=2015.csv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Shape 3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624F1ED-A28F-4E98-90D4-D812F794D6B6}" type="slidenum">
              <a:rPr b="0" lang="en" sz="900" spc="-1" strike="noStrike">
                <a:solidFill>
                  <a:srgbClr val="424242"/>
                </a:solidFill>
                <a:latin typeface="Nunito"/>
                <a:ea typeface="Nunit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Dataset(s) Cont.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1303920" y="1978920"/>
            <a:ext cx="7030080" cy="255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1 year: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Year 2015 ≅ 6,000,000 entries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2 years: 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Years 2015 to 2016 ≅ 12,000,000 entries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Acknowledgement: United States Department of Transportation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6144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 u="sng">
                <a:solidFill>
                  <a:srgbClr val="27278b"/>
                </a:solidFill>
                <a:uFillTx/>
                <a:latin typeface="Nunito"/>
                <a:ea typeface="Nunito"/>
                <a:hlinkClick r:id="rId1"/>
              </a:rPr>
              <a:t>https://www.transtats.bts.gov/DL_SelectFields.asp?Table_ID=236&amp;DB_Short_Name=On-Time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TextShape 3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DD9648C-7CA4-4647-8C65-80931AD2C420}" type="slidenum">
              <a:rPr b="0" lang="en" sz="900" spc="-1" strike="noStrike">
                <a:solidFill>
                  <a:srgbClr val="424242"/>
                </a:solidFill>
                <a:latin typeface="Nunito"/>
                <a:ea typeface="Nunit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Block Diagram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EF28EE9-25EE-4B00-8253-1791F8F96C40}" type="slidenum">
              <a:rPr b="0" lang="en" sz="900" spc="-1" strike="noStrike">
                <a:solidFill>
                  <a:srgbClr val="424242"/>
                </a:solidFill>
                <a:latin typeface="Nunito"/>
                <a:ea typeface="Nunit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pic>
        <p:nvPicPr>
          <p:cNvPr id="228" name="Google Shape;314;p18" descr=""/>
          <p:cNvPicPr/>
          <p:nvPr/>
        </p:nvPicPr>
        <p:blipFill>
          <a:blip r:embed="rId1"/>
          <a:stretch/>
        </p:blipFill>
        <p:spPr>
          <a:xfrm>
            <a:off x="64800" y="1598040"/>
            <a:ext cx="9014400" cy="292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Data Cleansing &amp; Preprocessing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9760">
              <a:lnSpc>
                <a:spcPct val="150000"/>
              </a:lnSpc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Making sure the attributes are the correct format and scale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50000"/>
              </a:lnSpc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Finding null values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50000"/>
              </a:lnSpc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Delete columns with more that </a:t>
            </a:r>
            <a:r>
              <a:rPr b="1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80%</a:t>
            </a: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 null values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50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CARRIER_DELAY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50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LATE_AIRCRAFT_DELAY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50000"/>
              </a:lnSpc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Missing values were removed(0.000103% to 1.8%)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35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D19F14D-8C29-4E9E-ADE4-B739EC0CC60A}" type="slidenum">
              <a:rPr b="0" lang="en" sz="900" spc="-1" strike="noStrike">
                <a:solidFill>
                  <a:srgbClr val="424242"/>
                </a:solidFill>
                <a:latin typeface="Nunito"/>
                <a:ea typeface="Nunit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Data Cleansing &amp; Preprocessing Cont.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9760">
              <a:lnSpc>
                <a:spcPct val="150000"/>
              </a:lnSpc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Delete unwanted columns which were irrelevant to our project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50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CRS_DEP_TIME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50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DEP_TIME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50000"/>
              </a:lnSpc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Threshold of 5 minutes was added for Departure Delay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50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Departure Delay &gt; 5 minutes: Departure Delay = 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50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Departure Delay&lt;= 5 minutes: Departure Delay = 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35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ECE6998-5E29-4827-9E7A-04A57B265C28}" type="slidenum">
              <a:rPr b="0" lang="en" sz="900" spc="-1" strike="noStrike">
                <a:solidFill>
                  <a:srgbClr val="424242"/>
                </a:solidFill>
                <a:latin typeface="Nunito"/>
                <a:ea typeface="Nunit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424242"/>
                </a:solidFill>
                <a:latin typeface="Maven Pro"/>
                <a:ea typeface="Maven Pro"/>
              </a:rPr>
              <a:t>Cleaned Dataset(s)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9760">
              <a:lnSpc>
                <a:spcPct val="115000"/>
              </a:lnSpc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Formatted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0 null values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1 year: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Year 2015 ≅ 6,000,000 entries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2 years: 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424242"/>
              </a:buClr>
              <a:buFont typeface="Nunito"/>
              <a:buChar char="○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Years 2015 to 2016 ≅ 12,000,000 entries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Nunito"/>
              <a:buChar char="●"/>
            </a:pPr>
            <a:r>
              <a:rPr b="0" lang="en" sz="1600" spc="-1" strike="noStrike">
                <a:solidFill>
                  <a:srgbClr val="424242"/>
                </a:solidFill>
                <a:latin typeface="Nunito"/>
                <a:ea typeface="Nunito"/>
              </a:rPr>
              <a:t>Predict: DEP_DELAY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TextShape 3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CDE8103-AD3E-4238-959A-3F57CA9E203D}" type="slidenum">
              <a:rPr b="0" lang="en" sz="900" spc="-1" strike="noStrike">
                <a:solidFill>
                  <a:srgbClr val="424242"/>
                </a:solidFill>
                <a:latin typeface="Nunito"/>
                <a:ea typeface="Nunit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2020-12-21T17:58:31Z</dcterms:modified>
  <cp:revision>1</cp:revision>
  <dc:subject/>
  <dc:title/>
</cp:coreProperties>
</file>