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9.xml" ContentType="application/vnd.openxmlformats-officedocument.presentationml.notesSlide+xml"/>
  <Override PartName="/ppt/webextensions/webextension9.xml" ContentType="application/vnd.ms-office.webextension+xml"/>
  <Override PartName="/ppt/notesSlides/notesSlide10.xml" ContentType="application/vnd.openxmlformats-officedocument.presentationml.notesSlide+xml"/>
  <Override PartName="/ppt/webextensions/webextension10.xml" ContentType="application/vnd.ms-office.webextens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15.xml" ContentType="application/vnd.ms-office.webextension+xml"/>
  <Override PartName="/ppt/webextensions/webextension16.xml" ContentType="application/vnd.ms-office.webextension+xml"/>
  <Override PartName="/ppt/notesSlides/notesSlide18.xml" ContentType="application/vnd.openxmlformats-officedocument.presentationml.notesSlide+xml"/>
  <Override PartName="/ppt/webextensions/webextension17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18.xml" ContentType="application/vnd.ms-office.webextension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webextensions/webextension19.xml" ContentType="application/vnd.ms-office.webextension+xml"/>
  <Override PartName="/ppt/notesSlides/notesSlide30.xml" ContentType="application/vnd.openxmlformats-officedocument.presentationml.notesSlide+xml"/>
  <Override PartName="/ppt/webextensions/webextension20.xml" ContentType="application/vnd.ms-office.webextension+xml"/>
  <Override PartName="/ppt/notesSlides/notesSlide31.xml" ContentType="application/vnd.openxmlformats-officedocument.presentationml.notesSlide+xml"/>
  <Override PartName="/ppt/webextensions/webextension21.xml" ContentType="application/vnd.ms-office.webextension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webextensions/webextension22.xml" ContentType="application/vnd.ms-office.webextension+xml"/>
  <Override PartName="/ppt/notesSlides/notesSlide35.xml" ContentType="application/vnd.openxmlformats-officedocument.presentationml.notesSlide+xml"/>
  <Override PartName="/ppt/webextensions/webextension23.xml" ContentType="application/vnd.ms-office.webextension+xml"/>
  <Override PartName="/ppt/notesSlides/notesSlide36.xml" ContentType="application/vnd.openxmlformats-officedocument.presentationml.notesSlide+xml"/>
  <Override PartName="/ppt/webextensions/webextension24.xml" ContentType="application/vnd.ms-office.webextension+xml"/>
  <Override PartName="/ppt/webextensions/webextension25.xml" ContentType="application/vnd.ms-office.webextension+xml"/>
  <Override PartName="/ppt/notesSlides/notesSlide37.xml" ContentType="application/vnd.openxmlformats-officedocument.presentationml.notesSlide+xml"/>
  <Override PartName="/ppt/webextensions/webextension26.xml" ContentType="application/vnd.ms-office.webextension+xml"/>
  <Override PartName="/ppt/notesSlides/notesSlide38.xml" ContentType="application/vnd.openxmlformats-officedocument.presentationml.notesSlide+xml"/>
  <Override PartName="/ppt/webextensions/webextension27.xml" ContentType="application/vnd.ms-office.webextension+xml"/>
  <Override PartName="/ppt/notesSlides/notesSlide39.xml" ContentType="application/vnd.openxmlformats-officedocument.presentationml.notesSlide+xml"/>
  <Override PartName="/ppt/webextensions/webextension28.xml" ContentType="application/vnd.ms-office.webextension+xml"/>
  <Override PartName="/ppt/notesSlides/notesSlide40.xml" ContentType="application/vnd.openxmlformats-officedocument.presentationml.notesSlide+xml"/>
  <Override PartName="/ppt/webextensions/webextension29.xml" ContentType="application/vnd.ms-office.webextension+xml"/>
  <Override PartName="/ppt/notesSlides/notesSlide41.xml" ContentType="application/vnd.openxmlformats-officedocument.presentationml.notesSlide+xml"/>
  <Override PartName="/ppt/webextensions/webextension30.xml" ContentType="application/vnd.ms-office.webextension+xml"/>
  <Override PartName="/ppt/notesSlides/notesSlide42.xml" ContentType="application/vnd.openxmlformats-officedocument.presentationml.notesSlide+xml"/>
  <Override PartName="/ppt/webextensions/webextension31.xml" ContentType="application/vnd.ms-office.webextension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webextensions/webextension32.xml" ContentType="application/vnd.ms-office.webextension+xml"/>
  <Override PartName="/ppt/notesSlides/notesSlide46.xml" ContentType="application/vnd.openxmlformats-officedocument.presentationml.notesSlide+xml"/>
  <Override PartName="/ppt/webextensions/webextension33.xml" ContentType="application/vnd.ms-office.webextension+xml"/>
  <Override PartName="/ppt/notesSlides/notesSlide47.xml" ContentType="application/vnd.openxmlformats-officedocument.presentationml.notesSlide+xml"/>
  <Override PartName="/ppt/webextensions/webextension34.xml" ContentType="application/vnd.ms-office.webextension+xml"/>
  <Override PartName="/ppt/notesSlides/notesSlide48.xml" ContentType="application/vnd.openxmlformats-officedocument.presentationml.notesSlide+xml"/>
  <Override PartName="/ppt/webextensions/webextension35.xml" ContentType="application/vnd.ms-office.webextension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webextensions/webextension36.xml" ContentType="application/vnd.ms-office.webextension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webextensions/webextension37.xml" ContentType="application/vnd.ms-office.webextension+xml"/>
  <Override PartName="/ppt/notesSlides/notesSlide53.xml" ContentType="application/vnd.openxmlformats-officedocument.presentationml.notesSlide+xml"/>
  <Override PartName="/ppt/webextensions/webextension38.xml" ContentType="application/vnd.ms-office.webextension+xml"/>
  <Override PartName="/ppt/notesSlides/notesSlide54.xml" ContentType="application/vnd.openxmlformats-officedocument.presentationml.notesSlide+xml"/>
  <Override PartName="/ppt/webextensions/webextension39.xml" ContentType="application/vnd.ms-office.webextension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webextensions/webextension40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85"/>
  </p:notesMasterIdLst>
  <p:sldIdLst>
    <p:sldId id="371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  <p:sldId id="453" r:id="rId83"/>
    <p:sldId id="372" r:id="rId84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563E4215-84A7-4819-8BE4-93663D567D3E}">
          <p14:sldIdLst>
            <p14:sldId id="371"/>
          </p14:sldIdLst>
        </p14:section>
        <p14:section name="Module 1" id="{BF4CF7C6-DC66-4ED7-9B78-783F076908E5}">
          <p14:sldIdLst>
            <p14:sldId id="373"/>
          </p14:sldIdLst>
        </p14:section>
        <p14:section name="Section 1.1" id="{C32C8DB1-7E9A-468C-BC1B-16A8CFCF53EC}">
          <p14:sldIdLst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Section 1.2" id="{93298327-67E3-4E37-9779-B22FCBD4ED5F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  <p14:section name="Section 1.3" id="{8BEDAA4C-69AF-44D5-B0BC-75B0D02180AD}">
          <p14:sldIdLst>
            <p14:sldId id="390"/>
            <p14:sldId id="391"/>
          </p14:sldIdLst>
        </p14:section>
        <p14:section name="Section 1.4" id="{E5E3AF60-4210-45FD-99FF-D05B49A4AFB2}">
          <p14:sldIdLst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Section 1.5" id="{60A5CA82-59B7-4796-92C6-CEF760AE5D69}">
          <p14:sldIdLst>
            <p14:sldId id="398"/>
          </p14:sldIdLst>
        </p14:section>
        <p14:section name="Section 1.6" id="{E464B04F-F979-4918-82A7-DC0323BFC87E}">
          <p14:sldIdLst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Section 1.7" id="{E253CBAA-C34F-4BEE-BE56-4DD39530B7E1}">
          <p14:sldIdLst>
            <p14:sldId id="405"/>
            <p14:sldId id="406"/>
          </p14:sldIdLst>
        </p14:section>
        <p14:section name="Section 1.8" id="{FA7B0C3C-D83C-430B-81AF-9A0D8EA7F41E}">
          <p14:sldIdLst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  <p14:section name="Section 1.9" id="{F6E99B6A-5A48-41FB-8F0A-0AE3E264B7A5}">
          <p14:sldIdLst>
            <p14:sldId id="417"/>
            <p14:sldId id="418"/>
            <p14:sldId id="419"/>
            <p14:sldId id="420"/>
          </p14:sldIdLst>
        </p14:section>
        <p14:section name="Module 2" id="{16BD5694-C71C-4ADC-B77E-18AFD838873F}">
          <p14:sldIdLst>
            <p14:sldId id="421"/>
          </p14:sldIdLst>
        </p14:section>
        <p14:section name="Section 2.1" id="{FB7BB091-5C9F-41E6-8630-C988FF3AA6C4}">
          <p14:sldIdLst>
            <p14:sldId id="422"/>
            <p14:sldId id="423"/>
            <p14:sldId id="424"/>
          </p14:sldIdLst>
        </p14:section>
        <p14:section name="Section 2.2" id="{9C62F11B-3DAA-4739-A380-9C9000195D7F}">
          <p14:sldIdLst>
            <p14:sldId id="425"/>
            <p14:sldId id="426"/>
            <p14:sldId id="427"/>
            <p14:sldId id="428"/>
            <p14:sldId id="429"/>
          </p14:sldIdLst>
        </p14:section>
        <p14:section name="Section 2.3 (no slides)" id="{8112DDE8-6660-4032-9AA4-5FF71A24132D}">
          <p14:sldIdLst/>
        </p14:section>
        <p14:section name="Module 3" id="{D629A0FF-7FAF-4319-9C49-EC5B3FF1931B}">
          <p14:sldIdLst>
            <p14:sldId id="430"/>
          </p14:sldIdLst>
        </p14:section>
        <p14:section name="Section 3.1" id="{B4EFFC3B-DA56-4A2D-BC35-B7F617147543}">
          <p14:sldIdLst>
            <p14:sldId id="431"/>
            <p14:sldId id="432"/>
            <p14:sldId id="433"/>
            <p14:sldId id="434"/>
            <p14:sldId id="435"/>
          </p14:sldIdLst>
        </p14:section>
        <p14:section name="Section 3.2" id="{1C55FCBA-B569-4218-AB1F-F0A524367561}">
          <p14:sldIdLst>
            <p14:sldId id="436"/>
          </p14:sldIdLst>
        </p14:section>
        <p14:section name="Section 3.3" id="{8C9ACC49-3562-49B8-B079-9AD335322524}">
          <p14:sldIdLst>
            <p14:sldId id="437"/>
            <p14:sldId id="438"/>
          </p14:sldIdLst>
        </p14:section>
        <p14:section name="Section 3.4" id="{E8B7168B-88DC-4DDC-8ECE-72316C0BAEAC}">
          <p14:sldIdLst>
            <p14:sldId id="439"/>
          </p14:sldIdLst>
        </p14:section>
        <p14:section name="Section 3.5" id="{DAF06985-FE76-4B36-8894-174A6CFD4427}">
          <p14:sldIdLst>
            <p14:sldId id="440"/>
            <p14:sldId id="441"/>
            <p14:sldId id="442"/>
          </p14:sldIdLst>
        </p14:section>
        <p14:section name="Module 4" id="{AC007798-44D4-47DD-833F-38155A3C4E50}">
          <p14:sldIdLst>
            <p14:sldId id="443"/>
          </p14:sldIdLst>
        </p14:section>
        <p14:section name="Section 4.1" id="{10E9CA15-CFF4-4A89-A86F-C9B38A87319B}">
          <p14:sldIdLst>
            <p14:sldId id="444"/>
            <p14:sldId id="445"/>
            <p14:sldId id="446"/>
          </p14:sldIdLst>
        </p14:section>
        <p14:section name="Section 4.2" id="{8D6F4339-D177-4C83-9F9F-4B90CFE41370}">
          <p14:sldIdLst>
            <p14:sldId id="447"/>
          </p14:sldIdLst>
        </p14:section>
        <p14:section name="Section 4.3" id="{E5DB6176-D958-4D2F-8105-15723758FD58}">
          <p14:sldIdLst>
            <p14:sldId id="448"/>
            <p14:sldId id="449"/>
            <p14:sldId id="450"/>
            <p14:sldId id="451"/>
            <p14:sldId id="452"/>
          </p14:sldIdLst>
        </p14:section>
        <p14:section name="Section 4.4" id="{5AE20B86-A935-4329-A493-F6DBB6C816B5}">
          <p14:sldIdLst>
            <p14:sldId id="453"/>
          </p14:sldIdLst>
        </p14:section>
        <p14:section name="End" id="{06F9CD5A-793D-4B2A-8DE4-EC22ECE4A793}">
          <p14:sldIdLst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99" autoAdjust="0"/>
    <p:restoredTop sz="81616" autoAdjust="0"/>
  </p:normalViewPr>
  <p:slideViewPr>
    <p:cSldViewPr snapToGrid="0">
      <p:cViewPr varScale="1">
        <p:scale>
          <a:sx n="63" d="100"/>
          <a:sy n="63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F9D6-24C7-48C4-BF52-BF59CF05959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A1B9-4A5C-416D-8307-03014111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Wordle</a:t>
            </a:r>
            <a:r>
              <a:rPr lang="en-US" dirty="0"/>
              <a:t> of a</a:t>
            </a:r>
            <a:r>
              <a:rPr lang="en-US" baseline="0" dirty="0"/>
              <a:t> bunch of different programming languages and terms. Yes, there are a ton of them! Have students research the history of programming languages and how they have evolved over time. This can be done in groups. See activity sheet for more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have already seen an example of this (Slide 15) using addition in an assignment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have seen an example of an error already (slide 15)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keyword cannot be used as a 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function def needs a colon at end of: def </a:t>
            </a:r>
            <a:r>
              <a:rPr lang="en-US" dirty="0" err="1"/>
              <a:t>hello_function</a:t>
            </a:r>
            <a:r>
              <a:rPr lang="en-US" dirty="0"/>
              <a:t>()</a:t>
            </a:r>
            <a:r>
              <a:rPr lang="en-US" b="1" dirty="0"/>
              <a:t>:</a:t>
            </a:r>
          </a:p>
          <a:p>
            <a:pPr marL="0" indent="0">
              <a:buFontTx/>
              <a:buNone/>
            </a:pPr>
            <a:r>
              <a:rPr lang="en-US" b="0" dirty="0"/>
              <a:t>-   if needs a comparison x </a:t>
            </a:r>
            <a:r>
              <a:rPr lang="en-US" b="1" dirty="0"/>
              <a:t>==</a:t>
            </a:r>
            <a:r>
              <a:rPr lang="en-US" b="0" dirty="0"/>
              <a:t> 3 not assignment x =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9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by zero gives a </a:t>
            </a:r>
            <a:r>
              <a:rPr lang="en-US" dirty="0" err="1">
                <a:effectLst/>
              </a:rPr>
              <a:t>ZeroDivisionError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infinite loop will </a:t>
            </a:r>
            <a:r>
              <a:rPr lang="en-US" b="1" dirty="0">
                <a:effectLst/>
              </a:rPr>
              <a:t>lock up a browser </a:t>
            </a:r>
            <a:r>
              <a:rPr lang="en-US" dirty="0">
                <a:effectLst/>
              </a:rPr>
              <a:t>using jupyter notebook and locks up most runtimes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logic errors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switching greater than and less than  (</a:t>
            </a:r>
            <a:r>
              <a:rPr lang="en-US" b="1" dirty="0"/>
              <a:t>&gt;</a:t>
            </a:r>
            <a:r>
              <a:rPr lang="en-US" dirty="0"/>
              <a:t> for </a:t>
            </a:r>
            <a:r>
              <a:rPr lang="en-US" b="1" dirty="0"/>
              <a:t>&lt;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having a loop exit case such as x never equals 0  for a </a:t>
            </a:r>
            <a:r>
              <a:rPr lang="en-US" b="1" dirty="0">
                <a:latin typeface="Consolas" panose="020B0609020204030204" pitchFamily="49" charset="0"/>
              </a:rPr>
              <a:t>while x != 0: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cannot be subtracted- hence this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always returns a data type of </a:t>
            </a:r>
            <a:r>
              <a:rPr lang="en-US" b="1" dirty="0"/>
              <a:t>string</a:t>
            </a:r>
            <a:r>
              <a:rPr lang="en-US" dirty="0"/>
              <a:t>. No matter what the character entered.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int</a:t>
            </a:r>
            <a:r>
              <a:rPr lang="en-US" dirty="0"/>
              <a:t>(grade1+grade2+grade3+grade4+grade5)</a:t>
            </a:r>
            <a:r>
              <a:rPr lang="en-US" baseline="0" dirty="0"/>
              <a:t> does </a:t>
            </a:r>
            <a:r>
              <a:rPr lang="en-US" b="1" baseline="0" dirty="0"/>
              <a:t>NOT</a:t>
            </a:r>
            <a:r>
              <a:rPr lang="en-US" baseline="0" dirty="0"/>
              <a:t> work as a shortcut. This method will concatenate all the numbers as string, THEN convert it. So that </a:t>
            </a:r>
            <a:r>
              <a:rPr lang="en-US" baseline="0" dirty="0" err="1"/>
              <a:t>int</a:t>
            </a:r>
            <a:r>
              <a:rPr lang="en-US" baseline="0" dirty="0"/>
              <a:t>("1" + "1") = 11.</a:t>
            </a:r>
          </a:p>
          <a:p>
            <a:endParaRPr lang="en-US" baseline="0" dirty="0"/>
          </a:p>
          <a:p>
            <a:r>
              <a:rPr lang="en-US" baseline="0" dirty="0"/>
              <a:t>To Cast, is to convert from one data type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Float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 Convert to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space is introduced between items joined by the comma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will see a string end whenever a matching end quote is encountered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Strings can display double quotes by  surrounding a string with single quotes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Strings can display single quotes by  surrounding a string with double quotes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Ture</a:t>
            </a:r>
            <a:r>
              <a:rPr lang="en-US" dirty="0"/>
              <a:t> and </a:t>
            </a:r>
            <a:r>
              <a:rPr lang="en-US" b="1" dirty="0"/>
              <a:t>False</a:t>
            </a:r>
            <a:r>
              <a:rPr lang="en-US" dirty="0"/>
              <a:t> are Python key words – they are capitalized</a:t>
            </a:r>
          </a:p>
          <a:p>
            <a:r>
              <a:rPr lang="en-US" dirty="0"/>
              <a:t>Boolean is binary  - only 2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0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methods return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3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any word starts lower case then </a:t>
            </a:r>
            <a:r>
              <a:rPr lang="en-US" dirty="0">
                <a:latin typeface="Consolas" panose="020B0609020204030204" pitchFamily="49" charset="0"/>
              </a:rPr>
              <a:t>.istitle( )  </a:t>
            </a:r>
            <a:r>
              <a:rPr lang="en-US" dirty="0"/>
              <a:t>returns </a:t>
            </a:r>
            <a:r>
              <a:rPr lang="en-US" b="1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5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points are not digits so </a:t>
            </a:r>
            <a:r>
              <a:rPr lang="en-US" b="1" dirty="0">
                <a:latin typeface="Consolas" panose="020B0609020204030204" pitchFamily="49" charset="0"/>
              </a:rPr>
              <a:t>"3.14".isdigit(  ) </a:t>
            </a:r>
            <a:r>
              <a:rPr lang="en-US" dirty="0"/>
              <a:t>returns </a:t>
            </a:r>
            <a:r>
              <a:rPr lang="en-US" b="1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Notice digits are ignored. The last message still has all non numeric characters in uppercase.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Mixed case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"I am a 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Message".isupper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()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7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.startswith() </a:t>
            </a:r>
            <a:r>
              <a:rPr lang="en-US" dirty="0"/>
              <a:t>is case sensitive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.startswith() </a:t>
            </a:r>
            <a:r>
              <a:rPr lang="en-US" dirty="0"/>
              <a:t>can search a string with multiple characters as well </a:t>
            </a:r>
            <a:r>
              <a:rPr lang="en-US" b="1" dirty="0">
                <a:latin typeface="Consolas" panose="020B0609020204030204" pitchFamily="49" charset="0"/>
              </a:rPr>
              <a:t>"This is </a:t>
            </a:r>
            <a:r>
              <a:rPr lang="en-US" b="1" dirty="0" err="1">
                <a:latin typeface="Consolas" panose="020B0609020204030204" pitchFamily="49" charset="0"/>
              </a:rPr>
              <a:t>Python".startswith</a:t>
            </a:r>
            <a:r>
              <a:rPr lang="en-US" b="1" dirty="0">
                <a:latin typeface="Consolas" panose="020B0609020204030204" pitchFamily="49" charset="0"/>
              </a:rPr>
              <a:t>("This") </a:t>
            </a:r>
            <a:r>
              <a:rPr lang="en-US" dirty="0"/>
              <a:t>is </a:t>
            </a:r>
            <a:r>
              <a:rPr lang="en-US" b="1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similarity with the Boolean methods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iscapital</a:t>
            </a:r>
            <a:r>
              <a:rPr lang="en-US" dirty="0">
                <a:latin typeface="Consolas" panose="020B0609020204030204" pitchFamily="49" charset="0"/>
              </a:rPr>
              <a:t>( ) is similar to .capitalize( )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4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message is a variable of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string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which is being assigned the input asked of the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However we need all upper case. So we add .upper() at the end to make this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pc="-30" dirty="0">
                <a:solidFill>
                  <a:srgbClr val="0072C6"/>
                </a:solidFill>
                <a:latin typeface="+mn-lt"/>
                <a:ea typeface="+mn-ea"/>
                <a:cs typeface="+mn-cs"/>
              </a:rPr>
              <a:t>Example statement below introduces a new concept that needs discussion.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word is capitalized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matching is case sensitive – using .lower( ) or .upper( ) can remove case sensitivity</a:t>
            </a:r>
          </a:p>
          <a:p>
            <a:r>
              <a:rPr lang="en-US" b="1" dirty="0">
                <a:latin typeface="Consolas" panose="020B0609020204030204" pitchFamily="49" charset="0"/>
              </a:rPr>
              <a:t>print("</a:t>
            </a:r>
            <a:r>
              <a:rPr lang="en-US" b="1" dirty="0" err="1">
                <a:latin typeface="Consolas" panose="020B0609020204030204" pitchFamily="49" charset="0"/>
              </a:rPr>
              <a:t>eric</a:t>
            </a:r>
            <a:r>
              <a:rPr lang="en-US" b="1" dirty="0">
                <a:latin typeface="Consolas" panose="020B0609020204030204" pitchFamily="49" charset="0"/>
              </a:rPr>
              <a:t>" in </a:t>
            </a:r>
            <a:r>
              <a:rPr lang="en-US" b="1" dirty="0" err="1">
                <a:latin typeface="Consolas" panose="020B0609020204030204" pitchFamily="49" charset="0"/>
              </a:rPr>
              <a:t>message.lower</a:t>
            </a:r>
            <a:r>
              <a:rPr lang="en-US" b="1" dirty="0">
                <a:latin typeface="Consolas" panose="020B0609020204030204" pitchFamily="49" charset="0"/>
              </a:rPr>
              <a:t>(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and argument are "sides of the came coin"</a:t>
            </a:r>
          </a:p>
          <a:p>
            <a:r>
              <a:rPr lang="en-US" dirty="0"/>
              <a:t> we define a parameter in a function:  "this function has a integer parameter)</a:t>
            </a:r>
          </a:p>
          <a:p>
            <a:r>
              <a:rPr lang="en-US" dirty="0"/>
              <a:t>we pass an argument in a function call: "I am sending the function the integer argument 33"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4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call print( ) instead of writing code to perform the duties of print( ).  We avoid writing the several lines of code needed, over and over every time we want to display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function asks the user for a name and then prints it. Very simple- expect that it can be called multiple times, but only coded once.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3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num4 variable is assigned the value of the function call and stores the return value</a:t>
            </a:r>
          </a:p>
          <a:p>
            <a:endParaRPr lang="en-US" dirty="0"/>
          </a:p>
          <a:p>
            <a:r>
              <a:rPr lang="en-US" dirty="0"/>
              <a:t>&lt;see next slide for further notes&gt;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Num1 and num2 are variables</a:t>
            </a:r>
            <a:r>
              <a:rPr lang="en-US" baseline="0" dirty="0"/>
              <a:t> gathering input from the user. </a:t>
            </a:r>
          </a:p>
          <a:p>
            <a:endParaRPr lang="en-US" baseline="0" dirty="0"/>
          </a:p>
          <a:p>
            <a:r>
              <a:rPr lang="en-US" baseline="0" dirty="0"/>
              <a:t>Num3 is the variable to hold the sum of the other 2 variables. </a:t>
            </a:r>
          </a:p>
          <a:p>
            <a:endParaRPr lang="en-US" baseline="0" dirty="0"/>
          </a:p>
          <a:p>
            <a:r>
              <a:rPr lang="en-US" baseline="0" dirty="0"/>
              <a:t>Since input is always of the string data type; it must be converted to an int. </a:t>
            </a:r>
          </a:p>
          <a:p>
            <a:endParaRPr lang="en-US" baseline="0" dirty="0"/>
          </a:p>
          <a:p>
            <a:r>
              <a:rPr lang="en-US" baseline="0" dirty="0"/>
              <a:t>Remember, if we add two strings concatenation occurs- which is not the desired result there. </a:t>
            </a:r>
          </a:p>
          <a:p>
            <a:r>
              <a:rPr lang="en-US" baseline="0" dirty="0"/>
              <a:t>All of this runs when the function is called by the assignment statement for num4 and stored in num4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4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format_name</a:t>
            </a:r>
            <a:r>
              <a:rPr lang="en-US" dirty="0"/>
              <a:t>( ) accepts 1 str argument – the parameter variable is called "</a:t>
            </a:r>
            <a:r>
              <a:rPr lang="en-US" dirty="0" err="1"/>
              <a:t>name_input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When calling the function the user doesn't need to know the parameter variable – just that it takes a string argument.  </a:t>
            </a:r>
          </a:p>
          <a:p>
            <a:endParaRPr lang="en-US" dirty="0"/>
          </a:p>
          <a:p>
            <a:r>
              <a:rPr lang="en-US" dirty="0"/>
              <a:t>The parameter for this function is called "</a:t>
            </a:r>
            <a:r>
              <a:rPr lang="en-US" dirty="0" err="1"/>
              <a:t>name_input</a:t>
            </a:r>
            <a:r>
              <a:rPr lang="en-US" dirty="0"/>
              <a:t>" </a:t>
            </a:r>
            <a:r>
              <a:rPr lang="en-US" dirty="0" err="1"/>
              <a:t>inthe</a:t>
            </a:r>
            <a:r>
              <a:rPr lang="en-US" dirty="0"/>
              <a:t> function but it could be called "x" or any valid variable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8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default in a function definition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forrmat_name</a:t>
            </a:r>
            <a:r>
              <a:rPr lang="en-US" dirty="0"/>
              <a:t>(</a:t>
            </a:r>
            <a:r>
              <a:rPr lang="en-US" dirty="0" err="1"/>
              <a:t>name_input</a:t>
            </a:r>
            <a:r>
              <a:rPr lang="en-US" dirty="0"/>
              <a:t> = "Alton", </a:t>
            </a:r>
            <a:r>
              <a:rPr lang="en-US" dirty="0" err="1"/>
              <a:t>age_input</a:t>
            </a:r>
            <a:r>
              <a:rPr lang="en-US" dirty="0"/>
              <a:t> = "15"):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humans, computers do not understand maybe. </a:t>
            </a:r>
          </a:p>
          <a:p>
            <a:endParaRPr lang="en-US" dirty="0"/>
          </a:p>
          <a:p>
            <a:r>
              <a:rPr lang="en-US" dirty="0"/>
              <a:t>Example: If it is sunny we will walk, otherwise we will take the bus. </a:t>
            </a:r>
          </a:p>
          <a:p>
            <a:endParaRPr lang="en-US" dirty="0"/>
          </a:p>
          <a:p>
            <a:r>
              <a:rPr lang="en-US" dirty="0"/>
              <a:t>One cloud in the sky.. Is this still sunny? Or Mostly sunny? What choice would the computer make?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students: </a:t>
            </a:r>
            <a:r>
              <a:rPr lang="en-US" sz="1600" b="1" dirty="0"/>
              <a:t>strings use quotes, but </a:t>
            </a:r>
            <a:r>
              <a:rPr lang="en-US" sz="1600" b="1" dirty="0" err="1"/>
              <a:t>int</a:t>
            </a:r>
            <a:r>
              <a:rPr lang="en-US" sz="1600" b="1" dirty="0"/>
              <a:t> and float don't!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98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code ensures the user types a valid name. Well sort of.. What if we enter "335" at the name? Would the statement evaluate to true?  &lt;yes, because used isalnum( ) and not isalpha( )&gt;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0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skip this slide if students still grasping simple if statements</a:t>
            </a:r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b="1" dirty="0"/>
              <a:t>and </a:t>
            </a:r>
            <a:r>
              <a:rPr lang="en-US" b="0" dirty="0"/>
              <a:t> alone without </a:t>
            </a:r>
            <a:r>
              <a:rPr lang="en-US" b="1" dirty="0"/>
              <a:t>not</a:t>
            </a:r>
            <a:r>
              <a:rPr lang="en-US" b="0" dirty="0"/>
              <a:t> </a:t>
            </a:r>
          </a:p>
          <a:p>
            <a:r>
              <a:rPr lang="en-US" b="1" dirty="0"/>
              <a:t>and not </a:t>
            </a:r>
            <a:r>
              <a:rPr lang="en-US" b="0" dirty="0"/>
              <a:t>are two key words that can be used independently  - </a:t>
            </a:r>
            <a:r>
              <a:rPr lang="en-US" b="1" dirty="0"/>
              <a:t>and not </a:t>
            </a:r>
            <a:r>
              <a:rPr lang="en-US" b="0" dirty="0"/>
              <a:t>is the same as </a:t>
            </a:r>
            <a:r>
              <a:rPr lang="en-US" b="1" dirty="0"/>
              <a:t>and !</a:t>
            </a:r>
          </a:p>
          <a:p>
            <a:endParaRPr lang="en-US" b="0" dirty="0"/>
          </a:p>
          <a:p>
            <a:r>
              <a:rPr lang="en-US" b="0" dirty="0"/>
              <a:t>example combinations: </a:t>
            </a:r>
          </a:p>
          <a:p>
            <a:r>
              <a:rPr lang="en-US" b="0" dirty="0"/>
              <a:t>if not </a:t>
            </a:r>
            <a:r>
              <a:rPr lang="en-US" b="0" dirty="0" err="1"/>
              <a:t>name.isalnum</a:t>
            </a:r>
            <a:r>
              <a:rPr lang="en-US" b="0" dirty="0"/>
              <a:t>( ):</a:t>
            </a:r>
          </a:p>
          <a:p>
            <a:r>
              <a:rPr lang="en-US" b="0" dirty="0"/>
              <a:t>    print(….)</a:t>
            </a:r>
          </a:p>
          <a:p>
            <a:r>
              <a:rPr lang="en-US" b="0" dirty="0"/>
              <a:t>if </a:t>
            </a:r>
            <a:r>
              <a:rPr lang="en-US" b="0" dirty="0" err="1"/>
              <a:t>name.isdigit</a:t>
            </a:r>
            <a:r>
              <a:rPr lang="en-US" b="0" dirty="0"/>
              <a:t>( ):</a:t>
            </a:r>
          </a:p>
          <a:p>
            <a:r>
              <a:rPr lang="en-US" b="0" dirty="0"/>
              <a:t>   print(….)</a:t>
            </a:r>
          </a:p>
          <a:p>
            <a:r>
              <a:rPr lang="en-US" b="0" dirty="0"/>
              <a:t>if </a:t>
            </a:r>
            <a:r>
              <a:rPr lang="en-US" b="0" dirty="0" err="1"/>
              <a:t>name.isdigit</a:t>
            </a:r>
            <a:r>
              <a:rPr lang="en-US" b="0" dirty="0"/>
              <a:t>( ) and </a:t>
            </a:r>
            <a:r>
              <a:rPr lang="en-US" b="0" dirty="0" err="1"/>
              <a:t>name.isalpha</a:t>
            </a:r>
            <a:r>
              <a:rPr lang="en-US" b="0" dirty="0"/>
              <a:t>( ):</a:t>
            </a:r>
          </a:p>
          <a:p>
            <a:r>
              <a:rPr lang="en-US" b="0" dirty="0"/>
              <a:t>    print(…)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5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5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5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 comparisons actually look the binary number assigned to each letter using Unicode or ASCII. For example upper case “A” is 65 and lower case “a” is 97.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4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comparison will include white space and is case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0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elif means "else if"</a:t>
            </a:r>
          </a:p>
          <a:p>
            <a:endParaRPr lang="en-US" dirty="0"/>
          </a:p>
          <a:p>
            <a:r>
              <a:rPr lang="en-US" dirty="0"/>
              <a:t>is the number 1? then is it 2? then is it 3? can be written</a:t>
            </a:r>
          </a:p>
          <a:p>
            <a:r>
              <a:rPr lang="en-US" b="1" dirty="0"/>
              <a:t>if</a:t>
            </a:r>
            <a:r>
              <a:rPr lang="en-US" dirty="0"/>
              <a:t> x == 1:</a:t>
            </a:r>
          </a:p>
          <a:p>
            <a:r>
              <a:rPr lang="en-US" dirty="0"/>
              <a:t>    print(1)</a:t>
            </a:r>
          </a:p>
          <a:p>
            <a:r>
              <a:rPr lang="en-US" b="1" dirty="0"/>
              <a:t>elif </a:t>
            </a:r>
            <a:r>
              <a:rPr lang="en-US" dirty="0"/>
              <a:t>x == 2:</a:t>
            </a:r>
          </a:p>
          <a:p>
            <a:r>
              <a:rPr lang="en-US" dirty="0"/>
              <a:t>    print(2)</a:t>
            </a:r>
          </a:p>
          <a:p>
            <a:r>
              <a:rPr lang="en-US" b="1" dirty="0"/>
              <a:t>elif</a:t>
            </a:r>
            <a:r>
              <a:rPr lang="en-US" dirty="0"/>
              <a:t> x == 3:</a:t>
            </a:r>
          </a:p>
          <a:p>
            <a:r>
              <a:rPr lang="en-US" dirty="0"/>
              <a:t>    print(3)</a:t>
            </a:r>
          </a:p>
          <a:p>
            <a:r>
              <a:rPr lang="en-US" b="1" dirty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print("I give up")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avoid dividing by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34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the file 1.5.2_Calc_Code_Full file for all the code in one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80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</a:t>
            </a:r>
            <a:r>
              <a:rPr lang="en-US" baseline="0" dirty="0"/>
              <a:t> code the calculator program at their workstations. The code on slide 70 can be used as a guide. The full code is available in the 1.5.2_Calc_Code_Full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languages (C</a:t>
            </a:r>
            <a:r>
              <a:rPr lang="en-US" baseline="0" dirty="0"/>
              <a:t> based languages for example) require a data type be given. These are called strongly typed languages. Python is </a:t>
            </a:r>
            <a:r>
              <a:rPr lang="en-US" b="1" baseline="0" dirty="0"/>
              <a:t>Not </a:t>
            </a:r>
            <a:r>
              <a:rPr lang="en-US" baseline="0" dirty="0"/>
              <a:t>one of these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2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 question example: "is it cold?" if yes, "do you have a hat?"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type casting required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1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meu shows Cheese or Veggie sandwiches</a:t>
            </a:r>
          </a:p>
          <a:p>
            <a:endParaRPr lang="en-US" dirty="0"/>
          </a:p>
          <a:p>
            <a:r>
              <a:rPr lang="en-US" dirty="0"/>
              <a:t>if you choose Cheese there are additional sub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the double equals (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==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used in the if statements? [compare is ==, assign is =]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4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See the notebook 1-6.2 for additional escape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96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loop is endless when there is no way for it to become false (or terminate). The loop will run forever unless interrupted   whichever comes first.</a:t>
            </a:r>
          </a:p>
          <a:p>
            <a:endParaRPr lang="en-US" dirty="0"/>
          </a:p>
          <a:p>
            <a:r>
              <a:rPr lang="en-US" dirty="0"/>
              <a:t>This is a pattern for forcing the user to enter valid input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47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 x &lt; 10:</a:t>
            </a:r>
          </a:p>
          <a:p>
            <a:r>
              <a:rPr lang="en-US" dirty="0"/>
              <a:t> reads as: "while x is smaller than 10"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7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+= 1</a:t>
            </a:r>
          </a:p>
          <a:p>
            <a:r>
              <a:rPr lang="en-US" dirty="0"/>
              <a:t>is the same as</a:t>
            </a:r>
          </a:p>
          <a:p>
            <a:r>
              <a:rPr lang="en-US" dirty="0"/>
              <a:t>x = x + 1</a:t>
            </a:r>
          </a:p>
          <a:p>
            <a:endParaRPr lang="en-US" dirty="0"/>
          </a:p>
          <a:p>
            <a:r>
              <a:rPr lang="en-US" dirty="0"/>
              <a:t>can use x = x + 3   or   x = x + y  as</a:t>
            </a:r>
          </a:p>
          <a:p>
            <a:r>
              <a:rPr lang="en-US" dirty="0"/>
              <a:t>x += 3  or   x +=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451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-= 1</a:t>
            </a:r>
          </a:p>
          <a:p>
            <a:r>
              <a:rPr lang="en-US" dirty="0"/>
              <a:t>is the same as</a:t>
            </a:r>
          </a:p>
          <a:p>
            <a:r>
              <a:rPr lang="en-US" dirty="0"/>
              <a:t>x = x - 1</a:t>
            </a:r>
          </a:p>
          <a:p>
            <a:endParaRPr lang="en-US" dirty="0"/>
          </a:p>
          <a:p>
            <a:r>
              <a:rPr lang="en-US" dirty="0"/>
              <a:t>can use </a:t>
            </a:r>
          </a:p>
          <a:p>
            <a:r>
              <a:rPr lang="en-US" dirty="0"/>
              <a:t>x = x - 3   or   x = x - y </a:t>
            </a:r>
          </a:p>
          <a:p>
            <a:r>
              <a:rPr lang="en-US" dirty="0"/>
              <a:t>  as</a:t>
            </a:r>
          </a:p>
          <a:p>
            <a:r>
              <a:rPr lang="en-US" dirty="0"/>
              <a:t>x -= 3  or   x -=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2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0-9 digits</a:t>
            </a:r>
          </a:p>
          <a:p>
            <a:endParaRPr lang="en-US" dirty="0"/>
          </a:p>
          <a:p>
            <a:r>
              <a:rPr lang="en-US" dirty="0"/>
              <a:t>exits when x is 10 and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should be 3</a:t>
            </a:r>
            <a:r>
              <a:rPr lang="en-US" baseline="0" dirty="0"/>
              <a:t>. But why does this error appear instead. Discuss the with students. Since quotes are used 2 is being defined as type String. A string cannot be added to an integer.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should</a:t>
            </a:r>
            <a:r>
              <a:rPr lang="en-US" baseline="0" dirty="0"/>
              <a:t> be 0.5 (1/2). But why does this error appear instead. Discuss the with students. Since quotes are used 2 is being defined as type String. A string cannot be divided by an integer.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that concatenation combines the strings exactly as they are. Spaces for correct structure must be added by the programmer.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plus is called the concatenation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38A98A4B-C8C9-42E1-A8C9-BA7A06A5B6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0894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30336931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380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49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60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0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10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75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A0CC68A1-B36E-4367-B334-9AD0440733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396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8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78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85FC4A11-B7DA-44CA-A798-8AE6D1550D1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0202" y="6170142"/>
            <a:ext cx="11292218" cy="488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30" tIns="89630" rIns="89630" bIns="8963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2017 Microsoft Corporation. All rights reserved. Microsoft and the trademarks listed at http://www.microsoft.com/trademarks are trademarks of the Microsoft group of companies. </a:t>
            </a:r>
            <a:b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other trademarks are property of their respective owners. </a:t>
            </a:r>
          </a:p>
        </p:txBody>
      </p:sp>
    </p:spTree>
    <p:extLst>
      <p:ext uri="{BB962C8B-B14F-4D97-AF65-F5344CB8AC3E}">
        <p14:creationId xmlns:p14="http://schemas.microsoft.com/office/powerpoint/2010/main" val="35238605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4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AF4B1D02-F52A-465B-9511-FCF6329CA3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9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15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01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39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69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2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2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NUL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6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9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EE8A11-2789-4370-B74A-88E5AFD50F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3460740"/>
            <a:ext cx="8270507" cy="896552"/>
          </a:xfrm>
        </p:spPr>
        <p:txBody>
          <a:bodyPr/>
          <a:lstStyle/>
          <a:p>
            <a:r>
              <a:rPr lang="en-US" dirty="0"/>
              <a:t>Course 40460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0E9F5F-CF8C-48A1-9F5E-5A924F3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05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70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19233"/>
          </a:xfrm>
        </p:spPr>
        <p:txBody>
          <a:bodyPr/>
          <a:lstStyle/>
          <a:p>
            <a:r>
              <a:rPr lang="en-US" sz="2800" spc="-30" dirty="0"/>
              <a:t>A good program must be commented. </a:t>
            </a:r>
          </a:p>
          <a:p>
            <a:endParaRPr lang="en-US" sz="2800" spc="-30" dirty="0"/>
          </a:p>
          <a:p>
            <a:r>
              <a:rPr lang="en-US" sz="2800" spc="-30" dirty="0"/>
              <a:t>A comment is ignored by the interpreter or compiler. It is used by the coder to improve the readability of code.</a:t>
            </a:r>
          </a:p>
          <a:p>
            <a:endParaRPr lang="en-US" sz="2800" spc="-30" dirty="0"/>
          </a:p>
          <a:p>
            <a:r>
              <a:rPr lang="en-US" sz="2800" spc="-30" dirty="0"/>
              <a:t>In python we use </a:t>
            </a:r>
            <a:r>
              <a:rPr lang="en-US" sz="2800" spc="-3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2800" spc="-30" dirty="0"/>
              <a:t> to denote a comment</a:t>
            </a:r>
            <a:r>
              <a:rPr lang="en-US" dirty="0"/>
              <a:t>.</a:t>
            </a:r>
          </a:p>
        </p:txBody>
      </p:sp>
      <p:pic>
        <p:nvPicPr>
          <p:cNvPr id="6" name="table"/>
          <p:cNvPicPr/>
          <p:nvPr/>
        </p:nvPicPr>
        <p:blipFill rotWithShape="1">
          <a:blip r:embed="rId2"/>
          <a:srcRect t="-1" r="20010" b="57453"/>
          <a:stretch/>
        </p:blipFill>
        <p:spPr bwMode="auto">
          <a:xfrm>
            <a:off x="252676" y="4370249"/>
            <a:ext cx="10560636" cy="1498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7503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160865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sz="2800" dirty="0"/>
              <a:t>variable</a:t>
            </a:r>
            <a:r>
              <a:rPr lang="en-US" dirty="0"/>
              <a:t>?</a:t>
            </a:r>
          </a:p>
          <a:p>
            <a:pPr lvl="1"/>
            <a:r>
              <a:rPr lang="en-US" sz="2000" dirty="0"/>
              <a:t>A placeholder for a value- remember math class?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x = 1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y = 4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z= x + y</a:t>
            </a:r>
          </a:p>
          <a:p>
            <a:pPr lvl="2"/>
            <a:endParaRPr lang="en-US" sz="2000" dirty="0"/>
          </a:p>
          <a:p>
            <a:pPr lvl="1"/>
            <a:r>
              <a:rPr lang="en-US" sz="2800" spc="-29" dirty="0">
                <a:solidFill>
                  <a:srgbClr val="0072C6"/>
                </a:solidFill>
                <a:latin typeface="+mj-lt"/>
              </a:rPr>
              <a:t>In Python variables are used to store values. </a:t>
            </a:r>
          </a:p>
          <a:p>
            <a:pPr lvl="1"/>
            <a:r>
              <a:rPr lang="en-US" sz="2000" dirty="0"/>
              <a:t>The type of data stored is called the data type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344121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271665"/>
          </a:xfrm>
        </p:spPr>
        <p:txBody>
          <a:bodyPr/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String (str)</a:t>
            </a:r>
          </a:p>
          <a:p>
            <a:pPr lvl="1"/>
            <a:r>
              <a:rPr lang="en-US" sz="2000" dirty="0"/>
              <a:t>A series of letters, numbers, and spaces. Always enclosed in quotes</a:t>
            </a:r>
          </a:p>
          <a:p>
            <a:pPr lvl="1"/>
            <a:endParaRPr lang="en-US" sz="2000" dirty="0"/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Integer (</a:t>
            </a:r>
            <a:r>
              <a:rPr lang="en-US" sz="2800" spc="-29" dirty="0" err="1">
                <a:solidFill>
                  <a:srgbClr val="0072C6"/>
                </a:solidFill>
                <a:latin typeface="+mj-lt"/>
              </a:rPr>
              <a:t>int</a:t>
            </a:r>
            <a:r>
              <a:rPr lang="en-US" sz="2800" spc="-29" dirty="0">
                <a:solidFill>
                  <a:srgbClr val="0072C6"/>
                </a:solidFill>
                <a:latin typeface="+mj-lt"/>
              </a:rPr>
              <a:t>)</a:t>
            </a:r>
          </a:p>
          <a:p>
            <a:pPr lvl="1"/>
            <a:r>
              <a:rPr lang="en-US" sz="2000" dirty="0"/>
              <a:t>A whole number- no decimals. </a:t>
            </a:r>
          </a:p>
          <a:p>
            <a:pPr lvl="1"/>
            <a:endParaRPr lang="en-US" sz="2000" dirty="0"/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Float (float)</a:t>
            </a:r>
          </a:p>
          <a:p>
            <a:pPr lvl="1"/>
            <a:r>
              <a:rPr lang="en-US" sz="2000" dirty="0"/>
              <a:t>A decimal number. </a:t>
            </a:r>
          </a:p>
        </p:txBody>
      </p:sp>
    </p:spTree>
    <p:extLst>
      <p:ext uri="{BB962C8B-B14F-4D97-AF65-F5344CB8AC3E}">
        <p14:creationId xmlns:p14="http://schemas.microsoft.com/office/powerpoint/2010/main" val="774762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7942" y="2698155"/>
              <a:ext cx="11902440" cy="19221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42" y="2698155"/>
                <a:ext cx="11902440" cy="192214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570" y="5144123"/>
            <a:ext cx="1068705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Variables are case sensitive!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/>
              <a:t> are NOT the same variable!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96670" y="963828"/>
            <a:ext cx="11474238" cy="2003747"/>
          </a:xfrm>
        </p:spPr>
        <p:txBody>
          <a:bodyPr>
            <a:noAutofit/>
          </a:bodyPr>
          <a:lstStyle/>
          <a:p>
            <a:r>
              <a:rPr lang="en-US" sz="2800" cap="none" dirty="0"/>
              <a:t>To give a variable a value we use an assignment statement as seen below.</a:t>
            </a:r>
          </a:p>
          <a:p>
            <a:endParaRPr lang="en-US" sz="2800" cap="none" dirty="0"/>
          </a:p>
          <a:p>
            <a:r>
              <a:rPr lang="en-US" sz="2800" cap="none" dirty="0"/>
              <a:t>Do not give the variable a type. The interpreter will decide type based on the value entered.</a:t>
            </a:r>
          </a:p>
        </p:txBody>
      </p:sp>
    </p:spTree>
    <p:extLst>
      <p:ext uri="{BB962C8B-B14F-4D97-AF65-F5344CB8AC3E}">
        <p14:creationId xmlns:p14="http://schemas.microsoft.com/office/powerpoint/2010/main" val="3949877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data types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46861"/>
          </a:xfrm>
        </p:spPr>
        <p:txBody>
          <a:bodyPr/>
          <a:lstStyle/>
          <a:p>
            <a:r>
              <a:rPr lang="en-US" sz="2800" dirty="0"/>
              <a:t>A data type tells the interpreter what type of data to expect. It also tells the program that operations can be performed.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2622" y="273576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Why does this error occur?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574" y="2808707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74" y="2808707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8263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data types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46861"/>
          </a:xfrm>
        </p:spPr>
        <p:txBody>
          <a:bodyPr/>
          <a:lstStyle/>
          <a:p>
            <a:r>
              <a:rPr lang="en-US" sz="2800" dirty="0"/>
              <a:t>A data type tells the interpreter what type of data to expect. It also tells the program that operations can be performed.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2622" y="2735766"/>
            <a:ext cx="4608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9" dirty="0">
                <a:solidFill>
                  <a:srgbClr val="0072C6"/>
                </a:solidFill>
              </a:rPr>
              <a:t>The quotes make all the difference! Num1 is a string. Strings cannot be added to integers.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067" y="2735766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067" y="2735766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4057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099022"/>
            <a:ext cx="11474238" cy="3360920"/>
          </a:xfrm>
        </p:spPr>
        <p:txBody>
          <a:bodyPr/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Strings can be added together. This is called concatenation. 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This simply combines 2 strings into 1.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Example: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+mj-lt"/>
              </a:rPr>
              <a:t>Spaces for proper structure must be added!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String addition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5414" y="4459942"/>
              <a:ext cx="8948057" cy="20959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414" y="4459942"/>
                <a:ext cx="8948057" cy="2095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9516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617943"/>
          </a:xfrm>
        </p:spPr>
        <p:txBody>
          <a:bodyPr/>
          <a:lstStyle/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+mj-lt"/>
              </a:rPr>
              <a:t>To give a variable a new value simple write a new assignment statement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value will overwrite the old value.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reassignment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93246" y="2704523"/>
              <a:ext cx="7465386" cy="30375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3246" y="2704523"/>
                <a:ext cx="7465386" cy="30375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171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2847477"/>
              <a:ext cx="8379788" cy="37002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2847477"/>
                <a:ext cx="8379788" cy="370024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269450"/>
          </a:xfrm>
        </p:spPr>
        <p:txBody>
          <a:bodyPr/>
          <a:lstStyle/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Consolas" panose="020B0609020204030204" pitchFamily="49" charset="0"/>
              </a:rPr>
              <a:t>print() </a:t>
            </a:r>
            <a:r>
              <a:rPr lang="en-US" sz="2800" spc="-29" dirty="0">
                <a:solidFill>
                  <a:srgbClr val="0072C6"/>
                </a:solidFill>
                <a:latin typeface="+mj-lt"/>
              </a:rPr>
              <a:t>is a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function can also be used with variables and a combination of text and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in </a:t>
            </a:r>
            <a:r>
              <a:rPr lang="en-US" dirty="0"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077946" y="4081183"/>
            <a:ext cx="171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54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onsolas" panose="020B0609020204030204" pitchFamily="49" charset="0"/>
              </a:rPr>
              <a:t>type() </a:t>
            </a:r>
            <a:r>
              <a:rPr lang="en-US" sz="4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01950"/>
          </a:xfrm>
        </p:spPr>
        <p:txBody>
          <a:bodyPr/>
          <a:lstStyle/>
          <a:p>
            <a:r>
              <a:rPr lang="en-US" sz="2800" dirty="0"/>
              <a:t>Another built in Python function</a:t>
            </a:r>
          </a:p>
          <a:p>
            <a:endParaRPr lang="en-US" sz="2800" dirty="0"/>
          </a:p>
          <a:p>
            <a:r>
              <a:rPr lang="en-US" sz="2800" dirty="0"/>
              <a:t>Returns the data type of the given data or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99"/>
          <a:stretch/>
        </p:blipFill>
        <p:spPr>
          <a:xfrm>
            <a:off x="139401" y="3856291"/>
            <a:ext cx="4060562" cy="147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22" y="3844670"/>
            <a:ext cx="5457641" cy="14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2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459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Operators in variable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9432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Concatenation can also be preformed in assignment</a:t>
            </a:r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3543" y="2955963"/>
              <a:ext cx="9525000" cy="18774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543" y="2955963"/>
                <a:ext cx="9525000" cy="1877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418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04118"/>
          </a:xfrm>
        </p:spPr>
        <p:txBody>
          <a:bodyPr/>
          <a:lstStyle/>
          <a:p>
            <a:r>
              <a:rPr lang="en-US" sz="3600" dirty="0"/>
              <a:t>When programmers code</a:t>
            </a:r>
          </a:p>
          <a:p>
            <a:r>
              <a:rPr lang="en-US" sz="3600" dirty="0"/>
              <a:t>errors are bound to happen</a:t>
            </a:r>
          </a:p>
          <a:p>
            <a:endParaRPr lang="en-US" sz="3600" dirty="0"/>
          </a:p>
          <a:p>
            <a:r>
              <a:rPr lang="en-US" sz="3600" dirty="0"/>
              <a:t>Three types of errors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Syntax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Run Time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Logic </a:t>
            </a:r>
          </a:p>
        </p:txBody>
      </p:sp>
    </p:spTree>
    <p:extLst>
      <p:ext uri="{BB962C8B-B14F-4D97-AF65-F5344CB8AC3E}">
        <p14:creationId xmlns:p14="http://schemas.microsoft.com/office/powerpoint/2010/main" val="8995684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Syntax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00994"/>
          </a:xfrm>
        </p:spPr>
        <p:txBody>
          <a:bodyPr/>
          <a:lstStyle/>
          <a:p>
            <a:r>
              <a:rPr lang="en-US" sz="2800" dirty="0"/>
              <a:t>Error in the rules of the language</a:t>
            </a:r>
          </a:p>
          <a:p>
            <a:pPr lvl="1"/>
            <a:r>
              <a:rPr lang="en-US" sz="2000" dirty="0"/>
              <a:t>using a keyword improperly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failing to include a required item like a "</a:t>
            </a:r>
            <a:r>
              <a:rPr lang="en-US" sz="2000" b="1" dirty="0"/>
              <a:t>:</a:t>
            </a:r>
            <a:r>
              <a:rPr lang="en-US" sz="2000" dirty="0"/>
              <a:t>"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hello_funtction()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Illegal operation</a:t>
            </a:r>
          </a:p>
          <a:p>
            <a:pPr lvl="1"/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x=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33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Run time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979551"/>
          </a:xfrm>
        </p:spPr>
        <p:txBody>
          <a:bodyPr/>
          <a:lstStyle/>
          <a:p>
            <a:r>
              <a:rPr lang="en-US" sz="2800" dirty="0"/>
              <a:t>An error that causes a program to crash</a:t>
            </a:r>
          </a:p>
          <a:p>
            <a:endParaRPr lang="en-US" sz="2800" dirty="0"/>
          </a:p>
          <a:p>
            <a:r>
              <a:rPr lang="en-US" sz="2800" dirty="0"/>
              <a:t>Properly syntax but an illegal operation </a:t>
            </a:r>
          </a:p>
          <a:p>
            <a:pPr lvl="1"/>
            <a:r>
              <a:rPr lang="en-US" sz="2000" dirty="0"/>
              <a:t>Divide by zero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x =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Infinite loop</a:t>
            </a:r>
          </a:p>
          <a:p>
            <a:pPr lvl="1"/>
            <a:r>
              <a:rPr lang="en-US" sz="2000" dirty="0"/>
              <a:t>	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while True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	    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/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5070035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Logic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01950"/>
          </a:xfrm>
        </p:spPr>
        <p:txBody>
          <a:bodyPr/>
          <a:lstStyle/>
          <a:p>
            <a:r>
              <a:rPr lang="en-US" sz="2800" dirty="0"/>
              <a:t>Hardest type of error to detect</a:t>
            </a:r>
          </a:p>
          <a:p>
            <a:endParaRPr lang="en-US" sz="2800" dirty="0"/>
          </a:p>
          <a:p>
            <a:r>
              <a:rPr lang="en-US" sz="2800" dirty="0"/>
              <a:t>Code is correct, but does not produce the expected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570" y="3245034"/>
            <a:ext cx="9736406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programmer thought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x = 2 + y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 the correct equation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x = y - 2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 correct.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 will run, but produce unintended results.</a:t>
            </a:r>
          </a:p>
        </p:txBody>
      </p:sp>
    </p:spTree>
    <p:extLst>
      <p:ext uri="{BB962C8B-B14F-4D97-AF65-F5344CB8AC3E}">
        <p14:creationId xmlns:p14="http://schemas.microsoft.com/office/powerpoint/2010/main" val="7078220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TypeError</a:t>
            </a:r>
            <a:endParaRPr lang="en-US" sz="2800" dirty="0"/>
          </a:p>
          <a:p>
            <a:r>
              <a:rPr lang="en-US" sz="2800" dirty="0" err="1"/>
              <a:t>SyntaxError</a:t>
            </a:r>
            <a:endParaRPr lang="en-US" sz="2800" dirty="0"/>
          </a:p>
          <a:p>
            <a:r>
              <a:rPr lang="en-US" sz="2800" dirty="0" err="1"/>
              <a:t>NameError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TypeError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an illegal type operation is attempted</a:t>
            </a:r>
          </a:p>
          <a:p>
            <a:pPr marL="0" indent="0">
              <a:buNone/>
            </a:pPr>
            <a:endParaRPr lang="en-US" sz="2000" spc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800" dirty="0" err="1"/>
              <a:t>SyntaxError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unknown python code is used</a:t>
            </a:r>
          </a:p>
          <a:p>
            <a:pPr marL="0" indent="0">
              <a:buNone/>
            </a:pPr>
            <a:endParaRPr lang="en-US" sz="2000" spc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800" dirty="0" err="1"/>
              <a:t>NameError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a variable is used before it is declared or unknown command</a:t>
            </a:r>
          </a:p>
        </p:txBody>
      </p:sp>
    </p:spTree>
    <p:extLst>
      <p:ext uri="{BB962C8B-B14F-4D97-AF65-F5344CB8AC3E}">
        <p14:creationId xmlns:p14="http://schemas.microsoft.com/office/powerpoint/2010/main" val="15188230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commonly occurs when attempt to do math operations with a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Code Presenter Pro"/>
              <p:cNvGraphicFramePr>
                <a:graphicFrameLocks noGrp="1"/>
              </p:cNvGraphicFramePr>
              <p:nvPr/>
            </p:nvGraphicFramePr>
            <p:xfrm>
              <a:off x="508574" y="2808707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74" y="2808707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242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Character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0121861" cy="2880917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>
                <a:latin typeface="Consolas" panose="020B0609020204030204" pitchFamily="49" charset="0"/>
              </a:rPr>
              <a:t>print() </a:t>
            </a:r>
            <a:r>
              <a:rPr lang="en-US" sz="2800" dirty="0"/>
              <a:t>function you can create character art.</a:t>
            </a:r>
          </a:p>
          <a:p>
            <a:endParaRPr lang="en-US" sz="2800" dirty="0"/>
          </a:p>
          <a:p>
            <a:r>
              <a:rPr lang="en-US" sz="2800" dirty="0"/>
              <a:t>Simply use the print function and multiple lines to create </a:t>
            </a:r>
          </a:p>
          <a:p>
            <a:r>
              <a:rPr lang="en-US" sz="2800" dirty="0"/>
              <a:t>the shape you want.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9041" y="3462516"/>
              <a:ext cx="9731390" cy="31292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041" y="3462516"/>
                <a:ext cx="9731390" cy="31292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2333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/>
              <a:t>A main task programs need to perform is gathering input from the user</a:t>
            </a:r>
          </a:p>
          <a:p>
            <a:endParaRPr lang="en-US" dirty="0"/>
          </a:p>
          <a:p>
            <a:r>
              <a:rPr lang="en-US" dirty="0"/>
              <a:t>In Python use 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function to gather input from the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8365" y="3293710"/>
            <a:ext cx="461772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 pauses and waits for user input.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509" y="3498633"/>
              <a:ext cx="6823856" cy="26466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509" y="3498633"/>
                <a:ext cx="6823856" cy="2646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3174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859227"/>
          </a:xfrm>
        </p:spPr>
        <p:txBody>
          <a:bodyPr/>
          <a:lstStyle/>
          <a:p>
            <a:r>
              <a:rPr lang="en-US" dirty="0"/>
              <a:t>By storing inputs in variables the program can prompt the user for multiple pieces of information.</a:t>
            </a:r>
          </a:p>
          <a:p>
            <a:endParaRPr lang="en-US" dirty="0"/>
          </a:p>
          <a:p>
            <a:r>
              <a:rPr lang="en-US" dirty="0"/>
              <a:t>Simply use input statements in variable assignment statements.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5661" y="3303758"/>
              <a:ext cx="10999992" cy="32407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661" y="3303758"/>
                <a:ext cx="10999992" cy="32407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913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Programming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2" r="826"/>
          <a:stretch/>
        </p:blipFill>
        <p:spPr>
          <a:xfrm>
            <a:off x="903642" y="1255173"/>
            <a:ext cx="10079916" cy="48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065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61506"/>
          </a:xfrm>
        </p:spPr>
        <p:txBody>
          <a:bodyPr/>
          <a:lstStyle/>
          <a:p>
            <a:r>
              <a:rPr lang="en-US" dirty="0"/>
              <a:t>Input always returns a data type of </a:t>
            </a:r>
            <a:r>
              <a:rPr lang="en-US" b="1" dirty="0"/>
              <a:t>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Sometimes Python needs some help with data types and we have to convert the type, such as from </a:t>
            </a:r>
            <a:r>
              <a:rPr lang="en-US" b="1" dirty="0"/>
              <a:t>Str</a:t>
            </a:r>
            <a:r>
              <a:rPr lang="en-US" dirty="0"/>
              <a:t>ing to </a:t>
            </a:r>
            <a:r>
              <a:rPr lang="en-US" b="1" dirty="0"/>
              <a:t>Int</a:t>
            </a:r>
            <a:r>
              <a:rPr lang="en-US" dirty="0"/>
              <a:t>eger for example.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input()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always returns type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02434352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067845"/>
          </a:xfrm>
        </p:spPr>
        <p:txBody>
          <a:bodyPr/>
          <a:lstStyle/>
          <a:p>
            <a:r>
              <a:rPr lang="en-US" dirty="0"/>
              <a:t>Python assigns the data type automatically. But what if Python is using the data in a way we don't want?</a:t>
            </a:r>
          </a:p>
          <a:p>
            <a:endParaRPr lang="en-US" dirty="0"/>
          </a:p>
          <a:p>
            <a:r>
              <a:rPr lang="en-US" dirty="0"/>
              <a:t>We must convert it using a </a:t>
            </a:r>
            <a:r>
              <a:rPr lang="en-US" b="1" dirty="0"/>
              <a:t>type conversion</a:t>
            </a:r>
            <a:r>
              <a:rPr lang="en-US" dirty="0"/>
              <a:t> where we </a:t>
            </a:r>
            <a:r>
              <a:rPr lang="en-US" b="1" dirty="0"/>
              <a:t>cast </a:t>
            </a:r>
            <a:r>
              <a:rPr lang="en-US" dirty="0"/>
              <a:t>the data type</a:t>
            </a:r>
          </a:p>
          <a:p>
            <a:endParaRPr lang="en-US" dirty="0"/>
          </a:p>
          <a:p>
            <a:r>
              <a:rPr lang="en-US" dirty="0"/>
              <a:t>To cast a data type – use the specific Type keyword ( like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str</a:t>
            </a:r>
            <a:r>
              <a:rPr lang="en-US" dirty="0"/>
              <a:t>) in front of the variable or data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8383" y="4500199"/>
              <a:ext cx="11208551" cy="24361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383" y="4500199"/>
                <a:ext cx="11208551" cy="2436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1989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89859"/>
          </a:xfrm>
        </p:spPr>
        <p:txBody>
          <a:bodyPr/>
          <a:lstStyle/>
          <a:p>
            <a:r>
              <a:rPr lang="en-US" dirty="0"/>
              <a:t>with a sum of grades stored as a number and calculated from 5 grades, the average can be calculated</a:t>
            </a:r>
          </a:p>
          <a:p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average = sum / number of data points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678" y="3184714"/>
              <a:ext cx="7530052" cy="20539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678" y="3184714"/>
                <a:ext cx="7530052" cy="205393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1725145" y="5522933"/>
            <a:ext cx="901594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</a:t>
            </a:r>
          </a:p>
        </p:txBody>
      </p:sp>
    </p:spTree>
    <p:extLst>
      <p:ext uri="{BB962C8B-B14F-4D97-AF65-F5344CB8AC3E}">
        <p14:creationId xmlns:p14="http://schemas.microsoft.com/office/powerpoint/2010/main" val="17716056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average!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89859"/>
          </a:xfrm>
        </p:spPr>
        <p:txBody>
          <a:bodyPr/>
          <a:lstStyle/>
          <a:p>
            <a:r>
              <a:rPr lang="en-US" dirty="0"/>
              <a:t>with a sum of grades stored as a number and calculated from 5 grades, the average can be calculated</a:t>
            </a:r>
          </a:p>
          <a:p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average = sum / number of data points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8244" y="3211402"/>
              <a:ext cx="7640582" cy="177207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244" y="3211402"/>
                <a:ext cx="7640582" cy="177207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358570" y="4983480"/>
            <a:ext cx="870313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Float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 Convert to a string</a:t>
            </a:r>
          </a:p>
        </p:txBody>
      </p:sp>
    </p:spTree>
    <p:extLst>
      <p:ext uri="{BB962C8B-B14F-4D97-AF65-F5344CB8AC3E}">
        <p14:creationId xmlns:p14="http://schemas.microsoft.com/office/powerpoint/2010/main" val="302625928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998146"/>
          </a:xfrm>
        </p:spPr>
        <p:txBody>
          <a:bodyPr/>
          <a:lstStyle/>
          <a:p>
            <a:r>
              <a:rPr lang="en-US" dirty="0"/>
              <a:t>Besides string addition- we can concatenate in the print function with commas</a:t>
            </a:r>
          </a:p>
          <a:p>
            <a:endParaRPr lang="en-US" dirty="0"/>
          </a:p>
          <a:p>
            <a:r>
              <a:rPr lang="en-US" sz="2400" dirty="0"/>
              <a:t>comma (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  <a:r>
              <a:rPr lang="en-US" sz="2400" dirty="0"/>
              <a:t>) method</a:t>
            </a:r>
          </a:p>
          <a:p>
            <a:endParaRPr lang="en-US" sz="2400" dirty="0"/>
          </a:p>
          <a:p>
            <a:r>
              <a:rPr lang="en-US" sz="2400" dirty="0"/>
              <a:t>comma method combines </a:t>
            </a:r>
          </a:p>
          <a:p>
            <a:r>
              <a:rPr lang="en-US" sz="2400" dirty="0"/>
              <a:t>printable items with a space</a:t>
            </a:r>
          </a:p>
          <a:p>
            <a:endParaRPr lang="en-US" sz="2400" dirty="0"/>
          </a:p>
          <a:p>
            <a:r>
              <a:rPr lang="en-US" sz="2400" dirty="0"/>
              <a:t>Notice you can combine the</a:t>
            </a:r>
          </a:p>
          <a:p>
            <a:r>
              <a:rPr lang="en-US" sz="2400" dirty="0"/>
              <a:t>comma  with string addition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036313"/>
            <a:ext cx="8084202" cy="45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764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96012" y="2996159"/>
            <a:ext cx="11474238" cy="564835"/>
          </a:xfrm>
        </p:spPr>
        <p:txBody>
          <a:bodyPr/>
          <a:lstStyle/>
          <a:p>
            <a:r>
              <a:rPr lang="en-US" dirty="0"/>
              <a:t>Notice the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8" y="2183701"/>
            <a:ext cx="9084755" cy="812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86" y="3754092"/>
            <a:ext cx="6645243" cy="10926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The average is: 94.6.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934139" y="2846494"/>
            <a:ext cx="380246" cy="145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333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1305" y="2830830"/>
              <a:ext cx="11561503" cy="17110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05" y="2830830"/>
                <a:ext cx="11561503" cy="17110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quote (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‘</a:t>
            </a:r>
            <a:r>
              <a:rPr lang="en-US" dirty="0"/>
              <a:t>) in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If you need to use the quote symbol in a string, how would you do that?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37762" y="3557835"/>
            <a:ext cx="9144" cy="6268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741" y="4620168"/>
            <a:ext cx="11561502" cy="10310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 said to the class "sometimes you need to shutdown and restart a notebook when the cells refuse to run."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It's time to save your code</a:t>
            </a:r>
          </a:p>
        </p:txBody>
      </p:sp>
    </p:spTree>
    <p:extLst>
      <p:ext uri="{BB962C8B-B14F-4D97-AF65-F5344CB8AC3E}">
        <p14:creationId xmlns:p14="http://schemas.microsoft.com/office/powerpoint/2010/main" val="40925697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93284"/>
          </a:xfrm>
        </p:spPr>
        <p:txBody>
          <a:bodyPr/>
          <a:lstStyle/>
          <a:p>
            <a:r>
              <a:rPr lang="en-US" dirty="0"/>
              <a:t>What is a Boolean?</a:t>
            </a:r>
          </a:p>
          <a:p>
            <a:endParaRPr lang="en-US" dirty="0"/>
          </a:p>
          <a:p>
            <a:r>
              <a:rPr lang="en-US" dirty="0"/>
              <a:t>What are the only possible outcomes?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757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50396"/>
          </a:xfrm>
        </p:spPr>
        <p:txBody>
          <a:bodyPr/>
          <a:lstStyle/>
          <a:p>
            <a:r>
              <a:rPr lang="en-US" dirty="0"/>
              <a:t>What is a Boolean?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Data type with only 2 possible values</a:t>
            </a:r>
          </a:p>
          <a:p>
            <a:endParaRPr lang="en-US" dirty="0"/>
          </a:p>
          <a:p>
            <a:r>
              <a:rPr lang="en-US" dirty="0"/>
              <a:t>What are the only possible outcomes?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363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Using Boolean methods we can test strings</a:t>
            </a:r>
          </a:p>
          <a:p>
            <a:endParaRPr lang="en-US" dirty="0"/>
          </a:p>
          <a:p>
            <a:r>
              <a:rPr lang="en-US" dirty="0"/>
              <a:t>.isalpha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isalnum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istitle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isdigit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isupper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startswith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690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2"/>
            <a:ext cx="11218387" cy="5153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A modern interpreted programing language, created in 1991 by Guido van Rossum.</a:t>
            </a:r>
          </a:p>
          <a:p>
            <a:pPr marL="0" indent="0">
              <a:buNone/>
            </a:pPr>
            <a:endParaRPr lang="en-US" sz="800" spc="-30" dirty="0">
              <a:solidFill>
                <a:srgbClr val="0072C6"/>
              </a:solidFill>
            </a:endParaRP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Python 2 &amp; 3 are actively used &amp; improved by the Python community</a:t>
            </a:r>
          </a:p>
          <a:p>
            <a:pPr marL="0" indent="0">
              <a:buNone/>
            </a:pPr>
            <a:endParaRPr lang="en-US" sz="800" spc="-30" dirty="0">
              <a:solidFill>
                <a:srgbClr val="0072C6"/>
              </a:solidFill>
            </a:endParaRP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Known for requiring less code to accomplish tasks than other languages</a:t>
            </a: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Principles:</a:t>
            </a:r>
          </a:p>
          <a:p>
            <a:r>
              <a:rPr lang="en-US" sz="2800" dirty="0"/>
              <a:t>Beautiful</a:t>
            </a:r>
          </a:p>
          <a:p>
            <a:r>
              <a:rPr lang="en-US" sz="2800" dirty="0"/>
              <a:t>Obvious </a:t>
            </a:r>
          </a:p>
          <a:p>
            <a:r>
              <a:rPr lang="en-US" sz="2800" dirty="0"/>
              <a:t>Allows programmer to be Simple </a:t>
            </a:r>
          </a:p>
          <a:p>
            <a:r>
              <a:rPr lang="en-US" sz="2800" dirty="0"/>
              <a:t>Allows programmer Complexity, without being complicated</a:t>
            </a:r>
          </a:p>
          <a:p>
            <a:r>
              <a:rPr lang="en-US" sz="2800" dirty="0"/>
              <a:t>Readable</a:t>
            </a:r>
            <a:endParaRPr lang="en-US" sz="28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16594044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.isalpha()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a string is an alphabetical character a-z, A-Z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"message" </a:t>
            </a:r>
            <a:r>
              <a:rPr lang="en-US" dirty="0"/>
              <a:t>is an alpha, but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is not an alpha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0" y="2034540"/>
            <a:ext cx="5372799" cy="1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263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isalnum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there is at least 1 character and all are alphabetical or digits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3rd</a:t>
            </a:r>
            <a:r>
              <a:rPr lang="en-US" dirty="0"/>
              <a:t>“ is alphanumeric, but “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” is not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0" y="2071086"/>
            <a:ext cx="9092375" cy="32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63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istitle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" y="2438164"/>
            <a:ext cx="10668000" cy="21945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Tests to see if the string is title (all words capitalized)</a:t>
            </a:r>
          </a:p>
        </p:txBody>
      </p:sp>
    </p:spTree>
    <p:extLst>
      <p:ext uri="{BB962C8B-B14F-4D97-AF65-F5344CB8AC3E}">
        <p14:creationId xmlns:p14="http://schemas.microsoft.com/office/powerpoint/2010/main" val="227106212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isDigit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Tests to see if the string is made entire of digits.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1" y="2121217"/>
            <a:ext cx="8394383" cy="30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isupper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These check for all uppercase or lowercase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9" y="2113978"/>
            <a:ext cx="10690295" cy="2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11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startswith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44789"/>
          </a:xfrm>
        </p:spPr>
        <p:txBody>
          <a:bodyPr/>
          <a:lstStyle/>
          <a:p>
            <a:r>
              <a:rPr lang="en-US" dirty="0"/>
              <a:t>Does a string start with a certain character? We can check with </a:t>
            </a:r>
            <a:r>
              <a:rPr lang="en-US" dirty="0">
                <a:latin typeface="Consolas" panose="020B0609020204030204" pitchFamily="49" charset="0"/>
              </a:rPr>
              <a:t>.startswith()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the second statement False?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" y="2495339"/>
            <a:ext cx="9855278" cy="22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590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221733"/>
          </a:xfrm>
        </p:spPr>
        <p:txBody>
          <a:bodyPr/>
          <a:lstStyle/>
          <a:p>
            <a:r>
              <a:rPr lang="en-US" dirty="0"/>
              <a:t>There are method to format strings in Python.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.capitalize()</a:t>
            </a:r>
            <a:r>
              <a:rPr lang="en-US" dirty="0"/>
              <a:t> - capitalizes the first character of a string</a:t>
            </a:r>
          </a:p>
          <a:p>
            <a:r>
              <a:rPr lang="en-US" dirty="0">
                <a:latin typeface="Consolas" panose="020B0609020204030204" pitchFamily="49" charset="0"/>
              </a:rPr>
              <a:t>.lower()</a:t>
            </a:r>
            <a:r>
              <a:rPr lang="en-US" dirty="0"/>
              <a:t> - all characters of a string are made lowercase</a:t>
            </a:r>
          </a:p>
          <a:p>
            <a:r>
              <a:rPr lang="en-US" dirty="0">
                <a:latin typeface="Consolas" panose="020B0609020204030204" pitchFamily="49" charset="0"/>
              </a:rPr>
              <a:t>.upper()</a:t>
            </a:r>
            <a:r>
              <a:rPr lang="en-US" dirty="0"/>
              <a:t> - all characters of a string are made uppercase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swapcase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 - all characters of a string are made to switch case </a:t>
            </a:r>
          </a:p>
          <a:p>
            <a:r>
              <a:rPr lang="en-US" dirty="0"/>
              <a:t>		  upper becomes lower and vice versa</a:t>
            </a:r>
          </a:p>
          <a:p>
            <a:r>
              <a:rPr lang="en-US" dirty="0">
                <a:latin typeface="Consolas" panose="020B0609020204030204" pitchFamily="49" charset="0"/>
              </a:rPr>
              <a:t>.title() </a:t>
            </a:r>
            <a:r>
              <a:rPr lang="en-US" dirty="0"/>
              <a:t>- each 'word' separated by a space is capitalized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0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5092" y="3717798"/>
              <a:ext cx="7412284" cy="13936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092" y="3717798"/>
                <a:ext cx="7412284" cy="139369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239396"/>
          </a:xfrm>
        </p:spPr>
        <p:txBody>
          <a:bodyPr/>
          <a:lstStyle/>
          <a:p>
            <a:r>
              <a:rPr lang="en-US" dirty="0"/>
              <a:t>Let’s say you have a program where you need the user’s name, but the program needs the input in all caps.</a:t>
            </a:r>
          </a:p>
          <a:p>
            <a:endParaRPr lang="en-US" dirty="0"/>
          </a:p>
          <a:p>
            <a:r>
              <a:rPr lang="en-US" dirty="0"/>
              <a:t>We can used nested function (a function within another function) to accomplish this.</a:t>
            </a:r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28384" y="3762717"/>
            <a:ext cx="148462" cy="326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406" y="5211724"/>
            <a:ext cx="6236027" cy="11972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Please type your name Alton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ALTON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077375" y="4348615"/>
            <a:ext cx="6883" cy="5429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9731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using print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485789" y="1557158"/>
              <a:ext cx="12353925" cy="19233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89" y="1557158"/>
                <a:ext cx="12353925" cy="19233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3480461"/>
            <a:ext cx="6236027" cy="84330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35193579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The in keyword allows a simple search to be preformed. </a:t>
            </a:r>
          </a:p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returns a Boolean result on if the searched text is contained in a string.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8460" y="2456429"/>
              <a:ext cx="8173848" cy="13953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60" y="2456429"/>
                <a:ext cx="8173848" cy="139531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3910201"/>
            <a:ext cx="6236027" cy="11972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What is your name? My name is Eric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4760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in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144902"/>
            <a:ext cx="11474238" cy="2478114"/>
          </a:xfrm>
        </p:spPr>
        <p:txBody>
          <a:bodyPr/>
          <a:lstStyle/>
          <a:p>
            <a:r>
              <a:rPr lang="en-US" sz="2800" spc="-30" dirty="0">
                <a:solidFill>
                  <a:srgbClr val="0072C6"/>
                </a:solidFill>
                <a:latin typeface="+mj-lt"/>
                <a:cs typeface="+mn-cs"/>
              </a:rPr>
              <a:t>programming code will be displayed with color highlighting</a:t>
            </a:r>
          </a:p>
          <a:p>
            <a:pPr algn="ctr"/>
            <a:r>
              <a:rPr lang="en-US" sz="2800" spc="-30" dirty="0">
                <a:solidFill>
                  <a:srgbClr val="00B050"/>
                </a:solidFill>
                <a:cs typeface="+mn-cs"/>
              </a:rPr>
              <a:t>comment </a:t>
            </a:r>
            <a:r>
              <a:rPr lang="en-US" sz="2800" spc="-30" dirty="0">
                <a:solidFill>
                  <a:schemeClr val="bg2">
                    <a:lumMod val="50000"/>
                  </a:schemeClr>
                </a:solidFill>
              </a:rPr>
              <a:t>keyword  </a:t>
            </a:r>
            <a:r>
              <a:rPr lang="en-US" sz="2800" spc="-30" dirty="0">
                <a:solidFill>
                  <a:srgbClr val="F62AD9"/>
                </a:solidFill>
              </a:rPr>
              <a:t>string</a:t>
            </a:r>
            <a:endParaRPr lang="en-US" sz="2800" spc="-3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 spc="-30" dirty="0">
                <a:solidFill>
                  <a:schemeClr val="accent2"/>
                </a:solidFill>
                <a:cs typeface="+mn-cs"/>
              </a:rPr>
              <a:t>function/reserved word</a:t>
            </a:r>
          </a:p>
          <a:p>
            <a:pPr algn="ctr"/>
            <a:r>
              <a:rPr lang="en-US" sz="2800" spc="-30" dirty="0">
                <a:solidFill>
                  <a:schemeClr val="tx1">
                    <a:lumMod val="50000"/>
                  </a:schemeClr>
                </a:solidFill>
                <a:cs typeface="+mn-cs"/>
              </a:rPr>
              <a:t>number, variable, operator</a:t>
            </a:r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36858" y="3586968"/>
              <a:ext cx="8225497" cy="3271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858" y="3586968"/>
                <a:ext cx="8225497" cy="3271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01369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1903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516125"/>
          </a:xfrm>
        </p:spPr>
        <p:txBody>
          <a:bodyPr/>
          <a:lstStyle/>
          <a:p>
            <a:r>
              <a:rPr lang="en-US" dirty="0"/>
              <a:t>We have used various functions and methods so far: </a:t>
            </a:r>
            <a:r>
              <a:rPr lang="en-US" dirty="0">
                <a:latin typeface="Consolas" panose="020B0609020204030204" pitchFamily="49" charset="0"/>
              </a:rPr>
              <a:t>print(), type(), input(), .upper(), .isalpha(), </a:t>
            </a: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After a function you might have noticed there are always </a:t>
            </a:r>
            <a:r>
              <a:rPr lang="en-US" dirty="0">
                <a:latin typeface="Consolas" panose="020B0609020204030204" pitchFamily="49" charset="0"/>
              </a:rPr>
              <a:t>( )</a:t>
            </a:r>
          </a:p>
          <a:p>
            <a:r>
              <a:rPr lang="en-US" dirty="0"/>
              <a:t>Sometimes there is data passed in, sometimes not</a:t>
            </a:r>
          </a:p>
          <a:p>
            <a:endParaRPr lang="en-US" dirty="0"/>
          </a:p>
          <a:p>
            <a:r>
              <a:rPr lang="en-US" dirty="0"/>
              <a:t>Anything passed in the ( ) is called an </a:t>
            </a:r>
            <a:r>
              <a:rPr lang="en-US" b="1" dirty="0"/>
              <a:t>argument</a:t>
            </a:r>
          </a:p>
          <a:p>
            <a:r>
              <a:rPr lang="en-US" dirty="0"/>
              <a:t>or it is called a </a:t>
            </a:r>
            <a:r>
              <a:rPr lang="en-US" b="1" dirty="0"/>
              <a:t>parameter</a:t>
            </a:r>
            <a:r>
              <a:rPr lang="en-US" dirty="0"/>
              <a:t> when defining a function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function has 1 parameter: the message string to show the user  </a:t>
            </a:r>
          </a:p>
          <a:p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takes 1 argument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such as "what is your name? ", a string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name_1 = input("what is your name?: ")</a:t>
            </a:r>
          </a:p>
        </p:txBody>
      </p:sp>
    </p:spTree>
    <p:extLst>
      <p:ext uri="{BB962C8B-B14F-4D97-AF65-F5344CB8AC3E}">
        <p14:creationId xmlns:p14="http://schemas.microsoft.com/office/powerpoint/2010/main" val="103823632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50396"/>
          </a:xfrm>
        </p:spPr>
        <p:txBody>
          <a:bodyPr/>
          <a:lstStyle/>
          <a:p>
            <a:r>
              <a:rPr lang="en-US" dirty="0"/>
              <a:t>A power of a programming language is being able to create functions</a:t>
            </a:r>
          </a:p>
          <a:p>
            <a:endParaRPr lang="en-US" dirty="0"/>
          </a:p>
          <a:p>
            <a:r>
              <a:rPr lang="en-US" dirty="0"/>
              <a:t>Functions allows code reuse.  We can call a function again and again</a:t>
            </a:r>
          </a:p>
          <a:p>
            <a:endParaRPr lang="en-US" dirty="0"/>
          </a:p>
          <a:p>
            <a:r>
              <a:rPr lang="en-US" dirty="0"/>
              <a:t>Reuse makes programming more efficient and less prone to error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75933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687676"/>
          </a:xfrm>
        </p:spPr>
        <p:txBody>
          <a:bodyPr/>
          <a:lstStyle/>
          <a:p>
            <a:r>
              <a:rPr lang="en-US" dirty="0"/>
              <a:t>To create a function use the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/>
              <a:t>keyword. </a:t>
            </a:r>
          </a:p>
          <a:p>
            <a:endParaRPr lang="en-US" dirty="0"/>
          </a:p>
          <a:p>
            <a:r>
              <a:rPr lang="en-US" dirty="0"/>
              <a:t>Each line of the function under the definition MUST be indented. This is how Python knows it is part of the function.</a:t>
            </a:r>
          </a:p>
          <a:p>
            <a:endParaRPr lang="en-US" dirty="0"/>
          </a:p>
          <a:p>
            <a:r>
              <a:rPr lang="en-US" dirty="0"/>
              <a:t>To call a function, type the name of the function like a built-in function. </a:t>
            </a:r>
          </a:p>
          <a:p>
            <a:endParaRPr lang="en-US" dirty="0"/>
          </a:p>
          <a:p>
            <a:r>
              <a:rPr lang="en-US" dirty="0"/>
              <a:t>function call: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4611171" y="4068039"/>
              <a:ext cx="6585204" cy="37619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171" y="4068039"/>
                <a:ext cx="6585204" cy="3761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6530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with Return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564835"/>
          </a:xfrm>
        </p:spPr>
        <p:txBody>
          <a:bodyPr/>
          <a:lstStyle/>
          <a:p>
            <a:r>
              <a:rPr lang="en-US" dirty="0"/>
              <a:t>This simple function adds numbers, but </a:t>
            </a:r>
            <a:r>
              <a:rPr lang="en-US" b="1" dirty="0"/>
              <a:t>returns</a:t>
            </a:r>
            <a:r>
              <a:rPr lang="en-US" dirty="0"/>
              <a:t> a value to the function call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8284" y="2148926"/>
              <a:ext cx="7801356" cy="40232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284" y="2148926"/>
                <a:ext cx="7801356" cy="40232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0257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155559"/>
            <a:ext cx="11474238" cy="1325171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>
                <a:latin typeface="Consolas" panose="020B0609020204030204" pitchFamily="49" charset="0"/>
              </a:rPr>
              <a:t>add_numbers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the user is asked for 2 numbers which are added together. 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used to send the result back to the </a:t>
            </a:r>
            <a:r>
              <a:rPr lang="en-US" dirty="0">
                <a:latin typeface="Consolas" panose="020B0609020204030204" pitchFamily="49" charset="0"/>
              </a:rPr>
              <a:t>num4</a:t>
            </a:r>
            <a:r>
              <a:rPr lang="en-US" dirty="0"/>
              <a:t> variable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4820" y="3438230"/>
              <a:ext cx="7106412" cy="33139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20" y="3438230"/>
                <a:ext cx="7106412" cy="331393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7690104" y="3749040"/>
            <a:ext cx="3959352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type casting needed here?</a:t>
            </a:r>
          </a:p>
        </p:txBody>
      </p:sp>
    </p:spTree>
    <p:extLst>
      <p:ext uri="{BB962C8B-B14F-4D97-AF65-F5344CB8AC3E}">
        <p14:creationId xmlns:p14="http://schemas.microsoft.com/office/powerpoint/2010/main" val="558993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We call the function more than once. This is the real power of a function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2282190"/>
              <a:ext cx="6969252" cy="3789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2282190"/>
                <a:ext cx="6969252" cy="378942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7571232" y="2185416"/>
            <a:ext cx="3108960" cy="31085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 now the function is called twice and all 4 numbers are added together.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 the addition code was only written once.</a:t>
            </a:r>
          </a:p>
        </p:txBody>
      </p:sp>
    </p:spTree>
    <p:extLst>
      <p:ext uri="{BB962C8B-B14F-4D97-AF65-F5344CB8AC3E}">
        <p14:creationId xmlns:p14="http://schemas.microsoft.com/office/powerpoint/2010/main" val="411755635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/>
              <a:t>Built-in functions like </a:t>
            </a:r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type() </a:t>
            </a:r>
            <a:r>
              <a:rPr lang="en-US" dirty="0"/>
              <a:t>take arguments.</a:t>
            </a:r>
          </a:p>
          <a:p>
            <a:endParaRPr lang="en-US" dirty="0"/>
          </a:p>
          <a:p>
            <a:r>
              <a:rPr lang="en-US" dirty="0"/>
              <a:t>User-defined functions can define parameters it will accept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3097157"/>
              <a:ext cx="9229395" cy="29988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3097157"/>
                <a:ext cx="9229395" cy="2998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1716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Separate each parameter with a comma.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01" y="5179014"/>
            <a:ext cx="10725912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number of parameters passed must exactly match the number in the def statement or Python will throw an error. </a:t>
            </a:r>
            <a:r>
              <a:rPr 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Unless a default value is defined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1955" y="1999318"/>
              <a:ext cx="10354004" cy="30900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955" y="1999318"/>
                <a:ext cx="10354004" cy="3090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16554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11668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73452"/>
          </a:xfrm>
        </p:spPr>
        <p:txBody>
          <a:bodyPr/>
          <a:lstStyle/>
          <a:p>
            <a:r>
              <a:rPr lang="en-US" dirty="0"/>
              <a:t>Remember math class? A function did what?</a:t>
            </a:r>
          </a:p>
          <a:p>
            <a:endParaRPr lang="en-US" dirty="0"/>
          </a:p>
          <a:p>
            <a:r>
              <a:rPr lang="en-US" dirty="0"/>
              <a:t>In programming we use functions too! A function is a mini program that runs and returns a value to your program.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is a function </a:t>
            </a:r>
          </a:p>
        </p:txBody>
      </p:sp>
    </p:spTree>
    <p:extLst>
      <p:ext uri="{BB962C8B-B14F-4D97-AF65-F5344CB8AC3E}">
        <p14:creationId xmlns:p14="http://schemas.microsoft.com/office/powerpoint/2010/main" val="357756366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44789"/>
          </a:xfrm>
        </p:spPr>
        <p:txBody>
          <a:bodyPr/>
          <a:lstStyle/>
          <a:p>
            <a:r>
              <a:rPr lang="en-US" dirty="0"/>
              <a:t>In Python code, decisions can be made using a Boolean condition with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  <a:p>
            <a:endParaRPr lang="en-US" dirty="0"/>
          </a:p>
          <a:p>
            <a:r>
              <a:rPr lang="en-US" dirty="0"/>
              <a:t>This allows a programmer to control the flow of code through a program</a:t>
            </a:r>
          </a:p>
          <a:p>
            <a:endParaRPr lang="en-US" dirty="0"/>
          </a:p>
          <a:p>
            <a:r>
              <a:rPr lang="en-US" dirty="0"/>
              <a:t>Statements are either 100%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or it is </a:t>
            </a:r>
            <a:r>
              <a:rPr lang="en-US" dirty="0">
                <a:latin typeface="Consolas" panose="020B0609020204030204" pitchFamily="49" charset="0"/>
              </a:rPr>
              <a:t>False </a:t>
            </a:r>
            <a:r>
              <a:rPr lang="en-US" dirty="0"/>
              <a:t>-  no maybe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Code either runs, or does not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37892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If condition is true do x else do y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376857" y="1971882"/>
              <a:ext cx="11261087" cy="23019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857" y="1971882"/>
                <a:ext cx="11261087" cy="230196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76857" y="4336066"/>
            <a:ext cx="901403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colon (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 : ) at the end of the if statement is required. Any lines of code that go with the if statement must be indented.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099815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Boolean string methods can be used in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/>
              <a:t>statements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1999318"/>
              <a:ext cx="8922590" cy="31030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1999318"/>
                <a:ext cx="8922590" cy="31030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19179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</a:t>
            </a:r>
            <a:r>
              <a:rPr lang="en-US" dirty="0">
                <a:latin typeface="Consolas" panose="020B0609020204030204" pitchFamily="49" charset="0"/>
              </a:rPr>
              <a:t> if </a:t>
            </a: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It is possible to use two conditions at the same time using an </a:t>
            </a:r>
            <a:r>
              <a:rPr lang="en-US" dirty="0">
                <a:latin typeface="Consolas" panose="020B0609020204030204" pitchFamily="49" charset="0"/>
              </a:rPr>
              <a:t>and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3652" y="2971607"/>
              <a:ext cx="8404860" cy="20154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52" y="2971607"/>
                <a:ext cx="8404860" cy="201549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137527" y="4987097"/>
            <a:ext cx="1106576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statement reads: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"if name is alpha numeric and not a digit"</a:t>
            </a:r>
          </a:p>
        </p:txBody>
      </p:sp>
    </p:spTree>
    <p:extLst>
      <p:ext uri="{BB962C8B-B14F-4D97-AF65-F5344CB8AC3E}">
        <p14:creationId xmlns:p14="http://schemas.microsoft.com/office/powerpoint/2010/main" val="355630358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</a:t>
            </a:r>
            <a:r>
              <a:rPr lang="en-US" dirty="0">
                <a:latin typeface="Consolas" panose="020B0609020204030204" pitchFamily="49" charset="0"/>
              </a:rPr>
              <a:t> if </a:t>
            </a: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It is possible to use two conditions at the same time using an </a:t>
            </a:r>
            <a:r>
              <a:rPr lang="en-US" dirty="0">
                <a:latin typeface="Consolas" panose="020B0609020204030204" pitchFamily="49" charset="0"/>
              </a:rPr>
              <a:t>or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1053" y="2936840"/>
              <a:ext cx="8404860" cy="20154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53" y="2936840"/>
                <a:ext cx="8404860" cy="201549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4952330"/>
            <a:ext cx="11065764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means either condition can be TRUE and the entire statement is TRUE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age is smaller than18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greater than 65 the statement is TRUE</a:t>
            </a:r>
          </a:p>
        </p:txBody>
      </p:sp>
    </p:spTree>
    <p:extLst>
      <p:ext uri="{BB962C8B-B14F-4D97-AF65-F5344CB8AC3E}">
        <p14:creationId xmlns:p14="http://schemas.microsoft.com/office/powerpoint/2010/main" val="416042502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059014"/>
          </a:xfrm>
        </p:spPr>
        <p:txBody>
          <a:bodyPr/>
          <a:lstStyle/>
          <a:p>
            <a:r>
              <a:rPr lang="en-US" dirty="0"/>
              <a:t>Comparison operators in Python</a:t>
            </a:r>
          </a:p>
          <a:p>
            <a:endParaRPr lang="en-US" dirty="0"/>
          </a:p>
          <a:p>
            <a:r>
              <a:rPr lang="en-US" dirty="0"/>
              <a:t>&gt; Greater than</a:t>
            </a:r>
          </a:p>
          <a:p>
            <a:r>
              <a:rPr lang="en-US" dirty="0"/>
              <a:t>&lt; less than</a:t>
            </a:r>
          </a:p>
          <a:p>
            <a:r>
              <a:rPr lang="en-US" dirty="0"/>
              <a:t>&gt;= Greater than to equal to</a:t>
            </a:r>
          </a:p>
          <a:p>
            <a:r>
              <a:rPr lang="en-US" dirty="0"/>
              <a:t>&lt;= Less than to equal to</a:t>
            </a:r>
          </a:p>
          <a:p>
            <a:r>
              <a:rPr lang="en-US" dirty="0"/>
              <a:t>== Equals</a:t>
            </a:r>
          </a:p>
          <a:p>
            <a:r>
              <a:rPr lang="en-US" dirty="0"/>
              <a:t>!= Does not equal</a:t>
            </a:r>
          </a:p>
          <a:p>
            <a:endParaRPr lang="en-US" dirty="0"/>
          </a:p>
          <a:p>
            <a:r>
              <a:rPr lang="en-US" dirty="0"/>
              <a:t>Note:  A single equals sign (=) is the </a:t>
            </a:r>
            <a:r>
              <a:rPr lang="en-US" b="1" dirty="0"/>
              <a:t>assignment operator</a:t>
            </a:r>
            <a:r>
              <a:rPr lang="en-US" dirty="0"/>
              <a:t>. Attempting to check for equality is a syntax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3046923500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1" y="1255173"/>
            <a:ext cx="4932958" cy="6276462"/>
          </a:xfrm>
        </p:spPr>
        <p:txBody>
          <a:bodyPr/>
          <a:lstStyle/>
          <a:p>
            <a:r>
              <a:rPr lang="en-US" dirty="0"/>
              <a:t>Strings can be equal </a:t>
            </a:r>
            <a:r>
              <a:rPr lang="en-US" b="1" dirty="0"/>
              <a:t>==</a:t>
            </a:r>
            <a:r>
              <a:rPr lang="en-US" dirty="0"/>
              <a:t> or unequal </a:t>
            </a:r>
            <a:r>
              <a:rPr lang="en-US" b="1" dirty="0"/>
              <a:t>!= </a:t>
            </a:r>
            <a:r>
              <a:rPr lang="en-US" dirty="0"/>
              <a:t>(not =)</a:t>
            </a:r>
          </a:p>
          <a:p>
            <a:endParaRPr lang="en-US" dirty="0"/>
          </a:p>
          <a:p>
            <a:r>
              <a:rPr lang="en-US" dirty="0"/>
              <a:t>Strings can be greater than </a:t>
            </a:r>
            <a:r>
              <a:rPr lang="en-US" b="1" dirty="0"/>
              <a:t>&gt;</a:t>
            </a:r>
            <a:r>
              <a:rPr lang="en-US" dirty="0"/>
              <a:t> or less than </a:t>
            </a:r>
            <a:r>
              <a:rPr lang="en-US" b="1" dirty="0"/>
              <a:t>&lt;</a:t>
            </a:r>
          </a:p>
          <a:p>
            <a:endParaRPr lang="en-US" b="1" dirty="0"/>
          </a:p>
          <a:p>
            <a:r>
              <a:rPr lang="en-US" dirty="0"/>
              <a:t>alphabetically "A" is less than "B“</a:t>
            </a:r>
          </a:p>
          <a:p>
            <a:endParaRPr lang="en-US" dirty="0"/>
          </a:p>
          <a:p>
            <a:r>
              <a:rPr lang="en-US" dirty="0"/>
              <a:t>lower case "a" is greater than upper case "A"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9" y="806897"/>
            <a:ext cx="6541279" cy="45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9533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In this example two strings are compared using </a:t>
            </a:r>
            <a:r>
              <a:rPr lang="en-US" b="1" dirty="0"/>
              <a:t>==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6001" y="2538221"/>
              <a:ext cx="8627369" cy="35008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01" y="2538221"/>
                <a:ext cx="8627369" cy="35008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219334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elif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99202"/>
          </a:xfrm>
        </p:spPr>
        <p:txBody>
          <a:bodyPr/>
          <a:lstStyle/>
          <a:p>
            <a:r>
              <a:rPr lang="en-US" dirty="0"/>
              <a:t>What is there is more than one condition to test?</a:t>
            </a:r>
          </a:p>
          <a:p>
            <a:r>
              <a:rPr lang="en-US" dirty="0"/>
              <a:t>Using an else if, many conditions can be tested</a:t>
            </a:r>
          </a:p>
          <a:p>
            <a:endParaRPr lang="en-US" dirty="0"/>
          </a:p>
          <a:p>
            <a:r>
              <a:rPr lang="en-US" dirty="0"/>
              <a:t>In Python to accomplish this use the </a:t>
            </a:r>
            <a:r>
              <a:rPr lang="en-US" sz="3200" b="1" dirty="0" err="1"/>
              <a:t>elif</a:t>
            </a:r>
            <a:r>
              <a:rPr lang="en-US" sz="3200" b="1" dirty="0"/>
              <a:t> </a:t>
            </a:r>
            <a:r>
              <a:rPr lang="en-US" dirty="0"/>
              <a:t>keyword.</a:t>
            </a:r>
            <a:endParaRPr lang="en-US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3370654"/>
              <a:ext cx="11025710" cy="31124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3370654"/>
                <a:ext cx="11025710" cy="31124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9246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Calculator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945002"/>
          </a:xfrm>
        </p:spPr>
        <p:txBody>
          <a:bodyPr/>
          <a:lstStyle/>
          <a:p>
            <a:r>
              <a:rPr lang="en-US" dirty="0"/>
              <a:t>Let’s write a simple Python program that will add, subtract, multiply, or divide 2 numbers! First, the functions.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2209443"/>
              <a:ext cx="10704665" cy="39100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2209443"/>
                <a:ext cx="10704665" cy="39100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649124" y="6199832"/>
            <a:ext cx="967435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there an extra if statement for division?</a:t>
            </a:r>
          </a:p>
        </p:txBody>
      </p:sp>
    </p:spTree>
    <p:extLst>
      <p:ext uri="{BB962C8B-B14F-4D97-AF65-F5344CB8AC3E}">
        <p14:creationId xmlns:p14="http://schemas.microsoft.com/office/powerpoint/2010/main" val="38272748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20115"/>
            <a:ext cx="11474238" cy="1037207"/>
          </a:xfrm>
        </p:spPr>
        <p:txBody>
          <a:bodyPr/>
          <a:lstStyle/>
          <a:p>
            <a:r>
              <a:rPr lang="en-US" sz="2800" spc="-30" dirty="0">
                <a:solidFill>
                  <a:srgbClr val="0072C6"/>
                </a:solidFill>
                <a:cs typeface="+mn-cs"/>
              </a:rPr>
              <a:t>print() </a:t>
            </a:r>
            <a:r>
              <a:rPr lang="en-US" sz="2800" spc="-30" dirty="0">
                <a:solidFill>
                  <a:srgbClr val="0072C6"/>
                </a:solidFill>
                <a:latin typeface="+mj-lt"/>
                <a:cs typeface="+mn-cs"/>
              </a:rPr>
              <a:t>is used to display output to the user</a:t>
            </a:r>
          </a:p>
          <a:p>
            <a:endParaRPr lang="en-US" sz="2800" spc="-30" dirty="0">
              <a:solidFill>
                <a:srgbClr val="0072C6"/>
              </a:solidFill>
              <a:latin typeface="+mj-lt"/>
              <a:cs typeface="+mn-cs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095" y="3548742"/>
              <a:ext cx="11902440" cy="14907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5" y="3548742"/>
                <a:ext cx="11902440" cy="1490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52562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Calling the calculator function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2602230"/>
              <a:ext cx="10480548" cy="42557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500" y="2602230"/>
                <a:ext cx="10480548" cy="4255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695739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Code the calculator program on your own!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914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945002"/>
          </a:xfrm>
        </p:spPr>
        <p:txBody>
          <a:bodyPr/>
          <a:lstStyle/>
          <a:p>
            <a:r>
              <a:rPr lang="en-US" dirty="0"/>
              <a:t>Sometimes a program might need to test a condition and a sub condition based on the answer the first decision.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5796" y="2408799"/>
              <a:ext cx="6924235" cy="39832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96" y="2408799"/>
                <a:ext cx="6924235" cy="3983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358499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Flow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3" y="1714351"/>
            <a:ext cx="8659091" cy="48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507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872" y="1191441"/>
              <a:ext cx="11219905" cy="4669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72" y="1191441"/>
                <a:ext cx="11219905" cy="4669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0720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Sometimes output needs to be formatted on multiple lines.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057" y="2039522"/>
              <a:ext cx="9273037" cy="250233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057" y="2039522"/>
                <a:ext cx="9273037" cy="250233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514057" y="4426776"/>
            <a:ext cx="9816904" cy="19328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\n is the new line or carriage return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\n causes the print statement to start a new line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611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36171"/>
          </a:xfrm>
        </p:spPr>
        <p:txBody>
          <a:bodyPr/>
          <a:lstStyle/>
          <a:p>
            <a:r>
              <a:rPr lang="en-US" dirty="0"/>
              <a:t>Loops, like conditionals, are fundamental concept in programing.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common loop uses the </a:t>
            </a:r>
            <a:r>
              <a:rPr lang="en-US" b="1" dirty="0"/>
              <a:t>while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954523304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0287" y="1283385"/>
              <a:ext cx="10045505" cy="25588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87" y="1283385"/>
                <a:ext cx="10045505" cy="25588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50287" y="4237892"/>
            <a:ext cx="10142221" cy="21882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while True: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known as the infinity loop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break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statement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critical. Otherwise this is an endless loop- a common logic error when coding with loops.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19506986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067845"/>
          </a:xfrm>
        </p:spPr>
        <p:txBody>
          <a:bodyPr/>
          <a:lstStyle/>
          <a:p>
            <a:r>
              <a:rPr lang="en-US" dirty="0"/>
              <a:t>A loop can also be controlled by a variable called a </a:t>
            </a:r>
            <a:r>
              <a:rPr lang="en-US" b="1" dirty="0"/>
              <a:t>counter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variable can be increment or decremented as a loops run to set a condition to stop a loop.</a:t>
            </a:r>
          </a:p>
          <a:p>
            <a:endParaRPr lang="en-US" dirty="0"/>
          </a:p>
          <a:p>
            <a:r>
              <a:rPr lang="en-US" dirty="0"/>
              <a:t>For example using: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while x &lt; 10: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dirty="0"/>
              <a:t>is the counter variable we can increment by one each loop until it reaches 10 and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condition becomes 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090528"/>
            <a:ext cx="11474238" cy="2277547"/>
          </a:xfrm>
        </p:spPr>
        <p:txBody>
          <a:bodyPr/>
          <a:lstStyle/>
          <a:p>
            <a:pPr lvl="0"/>
            <a:r>
              <a:rPr lang="en-US" sz="2800" spc="-29" dirty="0">
                <a:solidFill>
                  <a:srgbClr val="0072C6"/>
                </a:solidFill>
                <a:latin typeface="Segoe UI Light"/>
                <a:cs typeface="+mn-cs"/>
              </a:rPr>
              <a:t>In programming all data has a data type. There are several types but the most important categories number and text. </a:t>
            </a:r>
          </a:p>
          <a:p>
            <a:pPr lvl="0"/>
            <a:endParaRPr lang="en-US" sz="2800" spc="-29" dirty="0">
              <a:solidFill>
                <a:srgbClr val="0072C6"/>
              </a:solidFill>
              <a:latin typeface="Segoe UI Light"/>
              <a:cs typeface="+mn-cs"/>
            </a:endParaRPr>
          </a:p>
          <a:p>
            <a:pPr lvl="0"/>
            <a:r>
              <a:rPr lang="en-US" sz="2800" spc="-29" dirty="0">
                <a:solidFill>
                  <a:srgbClr val="0072C6"/>
                </a:solidFill>
                <a:latin typeface="Segoe UI Light"/>
                <a:cs typeface="+mn-cs"/>
              </a:rPr>
              <a:t>A string is a series of characters (including spaces). A string must be enclosed in quotes. The text above in the print function is a string.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60" y="5268685"/>
              <a:ext cx="11902440" cy="14907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" y="5268685"/>
                <a:ext cx="11902440" cy="1490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45983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135958"/>
          </a:xfrm>
        </p:spPr>
        <p:txBody>
          <a:bodyPr/>
          <a:lstStyle/>
          <a:p>
            <a:r>
              <a:rPr lang="en-US" dirty="0"/>
              <a:t>increase the value of a variable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 initialize</a:t>
            </a:r>
          </a:p>
          <a:p>
            <a:r>
              <a:rPr lang="en-US" dirty="0">
                <a:latin typeface="Consolas" panose="020B0609020204030204" pitchFamily="49" charset="0"/>
              </a:rPr>
              <a:t>x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# increment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= x + 1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also a shorthand way which is normally used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+= 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102892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135958"/>
          </a:xfrm>
        </p:spPr>
        <p:txBody>
          <a:bodyPr/>
          <a:lstStyle/>
          <a:p>
            <a:r>
              <a:rPr lang="en-US" dirty="0"/>
              <a:t>decrease the value of a variable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 initialize</a:t>
            </a:r>
          </a:p>
          <a:p>
            <a:r>
              <a:rPr lang="en-US" dirty="0">
                <a:latin typeface="Consolas" panose="020B0609020204030204" pitchFamily="49" charset="0"/>
              </a:rPr>
              <a:t>x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# decrement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= x - 1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also a shorthand way which is normally used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-= 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914750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with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x&lt; 10 </a:t>
            </a:r>
            <a:r>
              <a:rPr lang="en-US" dirty="0"/>
              <a:t>evaluates to True or False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69" y="2145029"/>
              <a:ext cx="8591999" cy="1908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69" y="2145029"/>
                <a:ext cx="8591999" cy="19082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69" y="4273062"/>
            <a:ext cx="949760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would the output of this loop be?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There is no break statement, why isn’t this loop endless?</a:t>
            </a:r>
          </a:p>
        </p:txBody>
      </p:sp>
    </p:spTree>
    <p:extLst>
      <p:ext uri="{BB962C8B-B14F-4D97-AF65-F5344CB8AC3E}">
        <p14:creationId xmlns:p14="http://schemas.microsoft.com/office/powerpoint/2010/main" val="3919412821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9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70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19233"/>
          </a:xfrm>
        </p:spPr>
        <p:txBody>
          <a:bodyPr/>
          <a:lstStyle/>
          <a:p>
            <a:r>
              <a:rPr lang="en-US" sz="2800" spc="-30" dirty="0"/>
              <a:t>A good program must be commented. </a:t>
            </a:r>
          </a:p>
          <a:p>
            <a:endParaRPr lang="en-US" sz="2800" spc="-30" dirty="0"/>
          </a:p>
          <a:p>
            <a:r>
              <a:rPr lang="en-US" sz="2800" spc="-30" dirty="0"/>
              <a:t>A comment is ignored by the interpreter or compiler. It is used by the coder to improve the readability of code.</a:t>
            </a:r>
          </a:p>
          <a:p>
            <a:endParaRPr lang="en-US" sz="2800" spc="-30" dirty="0"/>
          </a:p>
          <a:p>
            <a:r>
              <a:rPr lang="en-US" sz="2800" spc="-30" dirty="0"/>
              <a:t>In python we use </a:t>
            </a:r>
            <a:r>
              <a:rPr lang="en-US" sz="2800" spc="-3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2800" spc="-30" dirty="0"/>
              <a:t> to denote a comment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425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VA_them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A_theme" id="{FE2E25A0-966F-41AE-AB5F-5A6AF47EB54A}" vid="{4C702016-84DA-4CFA-A467-6A79C6D0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webextensions/_rels/webextension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webextensions/_rels/webextension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webextensions/_rels/webextension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webextensions/_rels/webextension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webextensions/_rels/webextension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webextensions/_rels/webextension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webextensions/_rels/webextension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webextensions/_rels/webextension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webextensions/_rels/webextension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webextensions/_rels/webextension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webextensions/_rels/webextension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webextensions/_rels/webextension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webextensions/_rels/webextension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webextensions/_rels/webextension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webextensions/_rels/webextension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webextensions/_rels/webextension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webextensions/_rels/webextension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webextensions/_rels/webextension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1C0D98AF-0D1F-43D3-B0A4-2B62A37B8CD3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How to print text\nprint(\&quot;This is how to print text in Python\&quot;)&quot;,&quot;ctags&quot;:{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FC26269-6872-4813-94A2-B8E6D3261F23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1 = \&quot;Alton\&quot;\npre_message = \&quot;My name is \&quot;\nmessage = pre_message + name1\nprint(message)&quot;,&quot;ctags&quot;:{&quot;message&quot;:[{&quot;linenum&quot;:&quot;3&quot;,&quot;signature&quot;:&quot;message = pre_message + name1&quot;}],&quot;name1&quot;:[{&quot;linenum&quot;:&quot;1&quot;,&quot;signature&quot;:&quot;name1 = \&quot;Alton\&quot;&quot;}],&quot;pre_message&quot;:[{&quot;linenum&quot;:&quot;2&quot;,&quot;signature&quot;:&quot;pre_message = \&quot;My name is \&quot;&quot;}]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0FD9BFF7-0DD5-4375-8FEC-FC0F7D5FDE38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F059701E-ADC2-4C7D-BCB6-94196FD9C3D2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the letter 'A'\nprint(\&quot;    *\&quot;)\nprint(\&quot;   * *\&quot;)\nprint(\&quot;  *****\&quot;)\nprint(\&quot; *     *\&quot;)\nprint(\&quot;*       *\&quot;)\nprint()&quot;,&quot;ctags&quot;:{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2AC9FC0E-2D0C-4122-B71D-6E515085072C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1 = input(\&quot;enter your name: \&quot;)\nprint(name1)&quot;,&quot;ctags&quot;:{&quot;name1&quot;:[{&quot;linenum&quot;:&quot;1&quot;,&quot;signature&quot;:&quot;name1 = input(\&quot;enter your name: \&quot;)&quot;}]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1EA49A13-B3E4-4B16-921E-A8433E75612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input multiple prompts\n\nprint(\&quot;Please enter five grades. One at a time.\&quot;)\n\ngrade1 = input(\&quot;Grade 1:\&quot;)\ngrade2= input(\&quot;Grade 2:\&quot;)\ngrade3= input(\&quot;Grade 3:\&quot;)\ngrade4 = input(\&quot;Grade 4:\&quot;)\ngrade5 = input(\&quot;Grade 5:\&quot;)&quot;,&quot;ctags&quot;:{&quot;grade1&quot;:[{&quot;linenum&quot;:&quot;5&quot;,&quot;signature&quot;:&quot;grade1 = input(\&quot;Grade 1:\&quot;)&quot;}],&quot;grade2&quot;:[{&quot;linenum&quot;:&quot;6&quot;,&quot;signature&quot;:&quot;grade2= input(\&quot;Grade 2:\&quot;)&quot;}],&quot;grade3&quot;:[{&quot;linenum&quot;:&quot;7&quot;,&quot;signature&quot;:&quot;grade3= input(\&quot;Grade 3:\&quot;)&quot;}],&quot;grade4&quot;:[{&quot;linenum&quot;:&quot;8&quot;,&quot;signature&quot;:&quot;grade4 = input(\&quot;Grade 4:\&quot;)&quot;}],&quot;grade5&quot;:[{&quot;linenum&quot;:&quot;9&quot;,&quot;signature&quot;:&quot;grade5 = input(\&quot;Grade 5:\&quot;)&quot;}]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F877BB32-9DA7-455F-A766-D5C45EA6AAFF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sum_grades = int(grade1)+int(grade2)+int(grade3)+int(grade4)+int(grade5)&quot;,&quot;ctags&quot;:{&quot;sum_grades&quot;:[{&quot;linenum&quot;:&quot;1&quot;,&quot;signature&quot;:&quot;sum_grades = int(grade1)+int(grade2)+int(grade3)+int(grade4)+int(grade5)&quot;}]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063925F0-0489-4083-BCA7-AD752D177A9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average = sum_grades / 5\n\nprint(\&quot;The average is: \&quot; + str(average))&quot;,&quot;ctags&quot;:{&quot;average&quot;:[{&quot;linenum&quot;:&quot;1&quot;,&quot;signature&quot;:&quot;average = sum_grades / 5&quot;}]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2B04ED88-332A-4E25-A8D6-B3647BB04AF0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average = sum_grades / 5\n\nprint(\&quot;The average is: \&quot; + str(average))&quot;,&quot;ctags&quot;:{&quot;average&quot;:[{&quot;linenum&quot;:&quot;1&quot;,&quot;signature&quot;:&quot;average = sum_grades / 5&quot;}]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0ADB71E6-00F3-4420-B08F-3DD0D2CBB80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'I said to the the class \&quot;sometimes you need to shutdown and restart a notebook when cells refuse to run\&quot;')\n\nprint(\&quot;It's time to save your code\&quot;)\n&quot;,&quot;ctags&quot;:{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90A35C4C-AB6A-4F81-8E50-AF48378A2ED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input(\&quot;Please type your name\&quot;).upper()\nprint(message)&quot;,&quot;ctags&quot;:{&quot;message&quot;:[{&quot;linenum&quot;:&quot;1&quot;,&quot;signature&quot;:&quot;message = input(\&quot;Please type your name\&quot;).upper(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7F5AB79-4304-452B-9215-DFEE58EDAA3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This is some text to output to the user.\&quot;)\n&quot;,&quot;ctags&quot;:{}}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1DCA6D53-EAA3-464E-98AD-EE8DF465A2E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\&quot;introduction to python\&quot;\nprint(message.title())&quot;,&quot;ctags&quot;:{&quot;message&quot;:[{&quot;linenum&quot;:&quot;1&quot;,&quot;signature&quot;:&quot;message = \&quot;introduction to python\&quot;&quot;}]}}"/>
  </we:properties>
  <we:bindings/>
  <we:snapshot xmlns:r="http://schemas.openxmlformats.org/officeDocument/2006/relationships" r:embed="rId1"/>
</we:webextension>
</file>

<file path=ppt/webextensions/webextension21.xml><?xml version="1.0" encoding="utf-8"?>
<we:webextension xmlns:we="http://schemas.microsoft.com/office/webextensions/webextension/2010/11" id="{F24125A2-3BF8-4651-9D4A-5EED0F13117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input(\&quot;What is your name?\&quot;)\nprint(\&quot;Eric\&quot; in message)\n&quot;,&quot;ctags&quot;:{&quot;message&quot;:[{&quot;linenum&quot;:&quot;1&quot;,&quot;signature&quot;:&quot;message = input(\&quot;What is your name?\&quot;)&quot;}]}}"/>
  </we:properties>
  <we:bindings/>
  <we:snapshot xmlns:r="http://schemas.openxmlformats.org/officeDocument/2006/relationships" r:embed="rId1"/>
</we:webextension>
</file>

<file path=ppt/webextensions/webextension22.xml><?xml version="1.0" encoding="utf-8"?>
<we:webextension xmlns:we="http://schemas.microsoft.com/office/webextensions/webextension/2010/11" id="{1C6565E4-B1B1-436C-AC58-4798821AF58B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get_name():\n    name = input(\&quot;What is your name?\&quot;)\n    print(\&quot;The name you entered is\&quot;, name + \&quot;.\&quot;)\n    \nprint(\&quot;This is a sample funciton\&quot;)\nget_name()&quot;,&quot;ctags&quot;:{&quot;get_name&quot;:[{&quot;linenum&quot;:&quot;1&quot;,&quot;signature&quot;:&quot;def get_name():&quot;}]}}"/>
  </we:properties>
  <we:bindings/>
  <we:snapshot xmlns:r="http://schemas.openxmlformats.org/officeDocument/2006/relationships" r:embed="rId1"/>
</we:webextension>
</file>

<file path=ppt/webextensions/webextension23.xml><?xml version="1.0" encoding="utf-8"?>
<we:webextension xmlns:we="http://schemas.microsoft.com/office/webextensions/webextension/2010/11" id="{247354E7-D695-4ABF-9156-7B766C4EAD0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add_numbers():\n    num1= input(\&quot;Enter a number:\&quot;)\n    num2 = input(\&quot;Enter a second number:\&quot;)\n    num3 = int(num1) + int(num2)\n    return num3\n    \nprint(\&quot;Welcome to the Magic!\&quot;)\nnum4= add_numbers()\nprint(num4)&quot;,&quot;ctags&quot;:{&quot;add_numbers&quot;:[{&quot;linenum&quot;:&quot;1&quot;,&quot;signature&quot;:&quot;def add_numbers():&quot;}],&quot;num4&quot;:[{&quot;linenum&quot;:&quot;8&quot;,&quot;signature&quot;:&quot;num4= add_numbers()&quot;}]}}"/>
  </we:properties>
  <we:bindings/>
  <we:snapshot xmlns:r="http://schemas.openxmlformats.org/officeDocument/2006/relationships" r:embed="rId1"/>
</we:webextension>
</file>

<file path=ppt/webextensions/webextension24.xml><?xml version="1.0" encoding="utf-8"?>
<we:webextension xmlns:we="http://schemas.microsoft.com/office/webextensions/webextension/2010/11" id="{86E4D484-F50E-4132-9319-F3CE1B634B9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add_numbers():\n    num1= input(\&quot;Enter a number:\&quot;)\n    num2 = input(\&quot;Enter a second number:\&quot;)\n    num3 = int(num1) + int(num2)\n    return num3\n    \nprint(\&quot;Welcome to the Magic!\&quot;)\nnum4= add_numbers()\nprint(num4)&quot;,&quot;ctags&quot;:{&quot;add_numbers&quot;:[{&quot;linenum&quot;:&quot;1&quot;,&quot;signature&quot;:&quot;def add_numbers():&quot;}],&quot;num4&quot;:[{&quot;linenum&quot;:&quot;8&quot;,&quot;signature&quot;:&quot;num4= add_numbers()&quot;}]}}"/>
  </we:properties>
  <we:bindings/>
  <we:snapshot xmlns:r="http://schemas.openxmlformats.org/officeDocument/2006/relationships" r:embed="rId1"/>
</we:webextension>
</file>

<file path=ppt/webextensions/webextension25.xml><?xml version="1.0" encoding="utf-8"?>
<we:webextension xmlns:we="http://schemas.microsoft.com/office/webextensions/webextension/2010/11" id="{143E221A-7608-4136-8DAA-E0A215C33A9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Welcome to the Magic!\&quot;)\nnum4= add_numbers()\nnum5 = add_numbers()\nprint(num4 + num5)&quot;,&quot;ctags&quot;:{}}"/>
  </we:properties>
  <we:bindings/>
  <we:snapshot xmlns:r="http://schemas.openxmlformats.org/officeDocument/2006/relationships" r:embed="rId1"/>
</we:webextension>
</file>

<file path=ppt/webextensions/webextension26.xml><?xml version="1.0" encoding="utf-8"?>
<we:webextension xmlns:we="http://schemas.microsoft.com/office/webextensions/webextension/2010/11" id="{BA4C38A7-DE06-4F5F-ABCD-B51DDF3BE06B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define the function\ndef format_name(name_input):\n    print(\&quot;the name you entered is\&quot;, name_input + \&quot;.\&quot;)\n\nname1 = input(\&quot;What is your name?: \&quot;)\n\n#Call the function \nformat_name(name1)&quot;,&quot;ctags&quot;:{&quot;format_name&quot;:[{&quot;linenum&quot;:&quot;2&quot;,&quot;signature&quot;:&quot;def format_name(name_input):&quot;}],&quot;name1&quot;:[{&quot;linenum&quot;:&quot;5&quot;,&quot;signature&quot;:&quot;name1 = input(\&quot;What is your name?: \&quot;)&quot;}]}}"/>
  </we:properties>
  <we:bindings/>
  <we:snapshot xmlns:r="http://schemas.openxmlformats.org/officeDocument/2006/relationships" r:embed="rId1"/>
</we:webextension>
</file>

<file path=ppt/webextensions/webextension27.xml><?xml version="1.0" encoding="utf-8"?>
<we:webextension xmlns:we="http://schemas.microsoft.com/office/webextensions/webextension/2010/11" id="{69B3ADE3-EC00-47B6-9BB6-DE1675732E4A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define the function\ndef format_name(name_input,age_input):\n    print(\&quot;the name you entered is\&quot;, name_input + \&quot;. You are\&quot;, age_input, \&quot;years old.\&quot;)\n\nname1 = input(\&quot;What is your name?: \&quot;)\nage1 = input(\&quot;What is your age?: \&quot;)\n\n#Call the function \nformat_name(name1, age1)&quot;,&quot;ctags&quot;:{&quot;age1&quot;:[{&quot;linenum&quot;:&quot;6&quot;,&quot;signature&quot;:&quot;age1 = input(\&quot;What is your age?: \&quot;)&quot;}],&quot;format_name&quot;:[{&quot;linenum&quot;:&quot;2&quot;,&quot;signature&quot;:&quot;def format_name(name_input,age_input):&quot;}],&quot;name1&quot;:[{&quot;linenum&quot;:&quot;5&quot;,&quot;signature&quot;:&quot;name1 = input(\&quot;What is your name?: \&quot;)&quot;}]}}"/>
  </we:properties>
  <we:bindings/>
  <we:snapshot xmlns:r="http://schemas.openxmlformats.org/officeDocument/2006/relationships" r:embed="rId1"/>
</we:webextension>
</file>

<file path=ppt/webextensions/webextension28.xml><?xml version="1.0" encoding="utf-8"?>
<we:webextension xmlns:we="http://schemas.microsoft.com/office/webextensions/webextension/2010/11" id="{199CDB04-3BEE-4DB8-BB25-A5AC600C652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age &gt; 50:\n    print(\&quot;The name you entered is\&quot;, name + \&quot;. You are\&quot;, age, \&quot;years old.\&quot;)\nelse:\n    print(\&quot;The name you entered is\&quot;, name + \&quot;. You are\&quot;, age, \&quot;years old and still young!.\&quot;)&quot;,&quot;ctags&quot;:{}}"/>
  </we:properties>
  <we:bindings/>
  <we:snapshot xmlns:r="http://schemas.openxmlformats.org/officeDocument/2006/relationships" r:embed="rId1"/>
</we:webextension>
</file>

<file path=ppt/webextensions/webextension29.xml><?xml version="1.0" encoding="utf-8"?>
<we:webextension xmlns:we="http://schemas.microsoft.com/office/webextensions/webextension/2010/11" id="{11ED2FFB-BF0B-4D7E-8AB2-EE6E1E459B3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t(input(\&quot;What is your age?\&quot;))\n\nif name.isalnum():\n    print(\&quot;The name you entered is\&quot;, name + \&quot;. You are\&quot;, age, \&quot;years old.\&quot;)\nelse:\n    print(\&quot;Please enter a valid name.\&quot;)&quot;,&quot;ctags&quot;:{&quot;age&quot;:[{&quot;linenum&quot;:&quot;2&quot;,&quot;signature&quot;:&quot;age = int(input(\&quot;What is your age?\&quot;)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7F5AB79-4304-452B-9215-DFEE58EDAA3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This is some text to output to the user.\&quot;)\n&quot;,&quot;ctags&quot;:{}}"/>
  </we:properties>
  <we:bindings/>
  <we:snapshot xmlns:r="http://schemas.openxmlformats.org/officeDocument/2006/relationships" r:embed="rId1"/>
</we:webextension>
</file>

<file path=ppt/webextensions/webextension30.xml><?xml version="1.0" encoding="utf-8"?>
<we:webextension xmlns:we="http://schemas.microsoft.com/office/webextensions/webextension/2010/11" id="{A7592C98-97D1-41BB-8477-785A289522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name.isalnum() and not(name.isdigit()):\n    print(\&quot;The name you entered is\&quot;, name + \&quot;. You are\&quot;, age, \&quot;years old.\&quot;)\nelse:\n    print(\&quot;Please enter a valid name.\&quot;)\n    &quot;,&quot;ctags&quot;:{}}"/>
  </we:properties>
  <we:bindings/>
  <we:snapshot xmlns:r="http://schemas.openxmlformats.org/officeDocument/2006/relationships" r:embed="rId1"/>
</we:webextension>
</file>

<file path=ppt/webextensions/webextension31.xml><?xml version="1.0" encoding="utf-8"?>
<we:webextension xmlns:we="http://schemas.microsoft.com/office/webextensions/webextension/2010/11" id="{A7A71ABA-51CA-4DE1-BC53-E33931577E7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age &gt; 65 or age &lt; 18:\n    print(\&quot;Congrats you meet the age requirements\&quot; , name + \&quot;.\&quot;)\nelse:\n    print(\&quot;You are not in the required age ranges\&quot;, name + \&quot;.\&quot;)\n    &quot;,&quot;ctags&quot;:{}}"/>
  </we:properties>
  <we:bindings/>
  <we:snapshot xmlns:r="http://schemas.openxmlformats.org/officeDocument/2006/relationships" r:embed="rId1"/>
</we:webextension>
</file>

<file path=ppt/webextensions/webextension32.xml><?xml version="1.0" encoding="utf-8"?>
<we:webextension xmlns:we="http://schemas.microsoft.com/office/webextensions/webextension/2010/11" id="{46DB2A0E-08B0-4210-8D54-CCA612FAE5B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second_name = input(\&quot;What is another name?\&quot;)\n\nif name == second_name:\n    print(\&quot;You typed the same name!\&quot;)\nelse:\n    print(\&quot;You typed different names.\&quot;)\n&quot;,&quot;ctags&quot;:{&quot;name&quot;:[{&quot;linenum&quot;:&quot;1&quot;,&quot;signature&quot;:&quot;name = input(\&quot;What is your name?\&quot;)&quot;}],&quot;second_name&quot;:[{&quot;linenum&quot;:&quot;2&quot;,&quot;signature&quot;:&quot;second_name = input(\&quot;What is another name?\&quot;)&quot;}]}}"/>
  </we:properties>
  <we:bindings/>
  <we:snapshot xmlns:r="http://schemas.openxmlformats.org/officeDocument/2006/relationships" r:embed="rId1"/>
</we:webextension>
</file>

<file path=ppt/webextensions/webextension33.xml><?xml version="1.0" encoding="utf-8"?>
<we:webextension xmlns:we="http://schemas.microsoft.com/office/webextensions/webextension/2010/11" id="{C9F9001B-8B1C-4E58-AFE1-F8ADA723B20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t(input(\&quot;What is your age?\&quot;))\n\n\nif age &lt; 18:\n    print(\&quot;The name you entered is\&quot;, name + \&quot;. You are\&quot;, age, \&quot;years old my child.\&quot;)\nelif age &gt; 18 and age &lt; 30:\n    print(\&quot;The name you entered is\&quot;, name + \&quot;. You are\&quot;, age, \&quot;years old young adult.\&quot;)\nelif age &gt; 30 and age &lt; 50:\n    print(\&quot;The name you entered is\&quot;, name + \&quot;. You are\&quot;, age, \&quot;years old. This is middle age.\&quot;)\nelif age &gt; 50:\n    print(\&quot;The name you entered is\&quot;, name + \&quot;. You are\&quot;, age, \&quot;years old and very wise.\&quot;)&quot;,&quot;ctags&quot;:{&quot;age&quot;:[{&quot;linenum&quot;:&quot;2&quot;,&quot;signature&quot;:&quot;age = int(input(\&quot;What is your age?\&quot;)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34.xml><?xml version="1.0" encoding="utf-8"?>
<we:webextension xmlns:we="http://schemas.microsoft.com/office/webextensions/webextension/2010/11" id="{31A71BCE-2D80-48E7-AA86-94A550715F4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\ndef add(num1, num2):\n    sum = num1+ num2\n    return sum\n\ndef subtract(num1, num2):\n    difference = num2 - num1\n    return difference\n    \ndef multiply(num1, num2):\n    product = nun1 * num2\n    return product\n\ndef divide(num1, num2):\n    if num1 != 0:\n        quotient = num2 / num1\n        return quotient\n    else:\n        return 0&quot;,&quot;ctags&quot;:{&quot;add&quot;:[{&quot;linenum&quot;:&quot;2&quot;,&quot;signature&quot;:&quot;def add(num1, num2):&quot;}],&quot;divide&quot;:[{&quot;linenum&quot;:&quot;14&quot;,&quot;signature&quot;:&quot;def divide(num1, num2):&quot;}],&quot;multiply&quot;:[{&quot;linenum&quot;:&quot;10&quot;,&quot;signature&quot;:&quot;def multiply(num1, num2):&quot;}],&quot;subtract&quot;:[{&quot;linenum&quot;:&quot;6&quot;,&quot;signature&quot;:&quot;def subtract(num1, num2):&quot;}]}}"/>
  </we:properties>
  <we:bindings/>
  <we:snapshot xmlns:r="http://schemas.openxmlformats.org/officeDocument/2006/relationships" r:embed="rId1"/>
</we:webextension>
</file>

<file path=ppt/webextensions/webextension35.xml><?xml version="1.0" encoding="utf-8"?>
<we:webextension xmlns:we="http://schemas.microsoft.com/office/webextensions/webextension/2010/11" id="{FADFFF19-80A1-4A5F-B99E-679EB8B77FD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int(input(\&quot;Please enter a number:\&quot;))\nnum2 = int(input(\&quot;Please enter a second number:\&quot;))\noperator = input(\&quot;What is your operation? Enter + - * or / only.\&quot;)\n\nif operator == \&quot;+\&quot;:\n    answer = add(num1,num2)\n\nelif operator == \&quot;-\&quot;:\n    answer= subtract(num1, num2)\n\nelif operator == \&quot;*\&quot;:\n    answer = multiply(num1,num2)\n\nelif operator == \&quot;/\&quot;:\n    answer = divide(num1,num2)\n\nelse:\n    print(\&quot;This is not a valid operation!\&quot;)\nprint(str(answer))&quot;,&quot;ctags&quot;:{&quot;answer&quot;:[{&quot;linenum&quot;:&quot;12&quot;,&quot;signature&quot;:&quot;answer = multiply(num1,num2)&quot;},{&quot;linenum&quot;:&quot;15&quot;,&quot;signature&quot;:&quot;answer = divide(num1,num2)&quot;},{&quot;linenum&quot;:&quot;6&quot;,&quot;signature&quot;:&quot;answer = add(num1,num2)&quot;},{&quot;linenum&quot;:&quot;9&quot;,&quot;signature&quot;:&quot;answer= subtract(num1, num2)&quot;}],&quot;num1&quot;:[{&quot;linenum&quot;:&quot;1&quot;,&quot;signature&quot;:&quot;num1 = int(input(\&quot;Please enter a number:\&quot;))&quot;}],&quot;num2&quot;:[{&quot;linenum&quot;:&quot;2&quot;,&quot;signature&quot;:&quot;num2 = int(input(\&quot;Please enter a second number:\&quot;))&quot;}],&quot;operator&quot;:[{&quot;linenum&quot;:&quot;3&quot;,&quot;signature&quot;:&quot;operator = input(\&quot;What is your operation? Enter + - * or / only.\&quot;)&quot;}]}}"/>
  </we:properties>
  <we:bindings/>
  <we:snapshot xmlns:r="http://schemas.openxmlformats.org/officeDocument/2006/relationships" r:embed="rId1"/>
</we:webextension>
</file>

<file path=ppt/webextensions/webextension36.xml><?xml version="1.0" encoding="utf-8"?>
<we:webextension xmlns:we="http://schemas.microsoft.com/office/webextensions/webextension/2010/11" id="{69BB0CEA-0DFC-4B91-8E3C-86E9FB1D26C2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= float(input(\&quot;Pick a number:\&quot;))\nnum2= float(input(\&quot;Pick another number:\&quot;))\n\nif num1 &lt;= num2 :\n    if num1 == num2:\n        print(\&quot;Equal\&quot;)\n    else:\n        print(\&quot;Not equal!\&quot;)\nelif num1 &gt; num2:\n    print(\&quot;Greater!\&quot;)\nelse:\n    print(\&quot;Less!\&quot;)\n&quot;,&quot;ctags&quot;:{&quot;num1&quot;:[{&quot;linenum&quot;:&quot;1&quot;,&quot;signature&quot;:&quot;num1= float(input(\&quot;Pick a number:\&quot;))&quot;}],&quot;num2&quot;:[{&quot;linenum&quot;:&quot;2&quot;,&quot;signature&quot;:&quot;num2= float(input(\&quot;Pick another number:\&quot;))&quot;}]}}"/>
  </we:properties>
  <we:bindings/>
  <we:snapshot xmlns:r="http://schemas.openxmlformats.org/officeDocument/2006/relationships" r:embed="rId1"/>
</we:webextension>
</file>

<file path=ppt/webextensions/webextension37.xml><?xml version="1.0" encoding="utf-8"?>
<we:webextension xmlns:we="http://schemas.microsoft.com/office/webextensions/webextension/2010/11" id="{7E23E186-1825-4A37-ADE7-B8765EE27BB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Enter your name:\&quot;)\nfriend_name = input(\&quot;Enter your friend's name:\&quot;)\n\nif name == friend_name:\n  friend = input(\&quot;Do you and your friend really have the same name? Type yes or no.\&quot;)\n  friend = str.lower(friend)\n  if friend == \&quot;yes\&quot;:\n    print(\&quot;Having the same name is cool!\&quot;)\n  elif friend == \&quot;no\&quot;:\n    friend_name = input(\&quot;Enter another name besides your own:\&quot;)\n    print(\&quot;Your friend's name is\&quot;, friend_name + \&quot;.\&quot;)\n  else:\n    print(\&quot;You did not enter yes or no.\&quot;)\nelse:\n    print(\&quot;Your friend's name is\&quot; , friend_name + \&quot;.\&quot;)\n&quot;,&quot;ctags&quot;:{&quot;friend&quot;:[{&quot;linenum&quot;:&quot;5&quot;,&quot;signature&quot;:&quot;friend = input(\&quot;Do you and your friend really have the same name? Type yes or no.\&quot;)&quot;},{&quot;linenum&quot;:&quot;6&quot;,&quot;signature&quot;:&quot;friend = str.lower(friend)&quot;}],&quot;friend_name&quot;:[{&quot;linenum&quot;:&quot;10&quot;,&quot;signature&quot;:&quot;friend_name = input(\&quot;Enter another name besides your own:\&quot;)&quot;},{&quot;linenum&quot;:&quot;2&quot;,&quot;signature&quot;:&quot;friend_name = input(\&quot;Enter your friend's name:\&quot;)&quot;}],&quot;name&quot;:[{&quot;linenum&quot;:&quot;1&quot;,&quot;signature&quot;:&quot;name = input(\&quot;Enter your name:\&quot;)&quot;}]}}"/>
  </we:properties>
  <we:bindings/>
  <we:snapshot xmlns:r="http://schemas.openxmlformats.org/officeDocument/2006/relationships" r:embed="rId1"/>
</we:webextension>
</file>

<file path=ppt/webextensions/webextension38.xml><?xml version="1.0" encoding="utf-8"?>
<we:webextension xmlns:we="http://schemas.microsoft.com/office/webextensions/webextension/2010/11" id="{8CE7F8BC-1FD8-4FA1-B559-9E002AFB67D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put(\&quot;What is your age?\&quot;)\n\n\nprint(\&quot;Your name is:\&quot;, name + \&quot;\\n\&quot; + \&quot;Your age is\&quot;, age)\n&quot;,&quot;ctags&quot;:{&quot;age&quot;:[{&quot;linenum&quot;:&quot;2&quot;,&quot;signature&quot;:&quot;age = input(\&quot;What is your age?\&quot;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39.xml><?xml version="1.0" encoding="utf-8"?>
<we:webextension xmlns:we="http://schemas.microsoft.com/office/webextensions/webextension/2010/11" id="{4E9E463C-1710-4405-898B-3276B8988AF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\&quot;\&quot;\n       \nwhile True:\n    name = input(\&quot;enter a one-word name, friends use to greet you: \&quot;)\n    if name.isalpha():\n        print(\&quot;\\nGood to see you\&quot;, name.title())\n        break\n    else:\n        print(\&quot;\\nSorry, enter one-word using letters only\&quot;)&quot;,&quot;ctags&quot;:{&quot;name&quot;:[{&quot;linenum&quot;:&quot;1&quot;,&quot;signature&quot;:&quot;name = \&quot;\&quot;&quot;},{&quot;linenum&quot;:&quot;4&quot;,&quot;signature&quot;:&quot;name = input(\&quot;enter a one-word name, friends use to greet you: \&quot;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E63D086-01BF-445C-A352-DB7B9332664F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\nvarName = value\nMessage = “This is a string of data”\n&quot;,&quot;ctags&quot;:{&quot;Message&quot;:[{&quot;linenum&quot;:&quot;3&quot;,&quot;signature&quot;:&quot;Message = “This is a string of data”&quot;}],&quot;varName&quot;:[{&quot;linenum&quot;:&quot;2&quot;,&quot;signature&quot;:&quot;varName = value&quot;}]}}"/>
  </we:properties>
  <we:bindings/>
  <we:snapshot xmlns:r="http://schemas.openxmlformats.org/officeDocument/2006/relationships" r:embed="rId1"/>
</we:webextension>
</file>

<file path=ppt/webextensions/webextension40.xml><?xml version="1.0" encoding="utf-8"?>
<we:webextension xmlns:we="http://schemas.microsoft.com/office/webextensions/webextension/2010/11" id="{0B15E44B-889E-44A8-A25C-24FA1DC588C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x= 0\n\nwhile x &lt; 10:\n    print(x)\n    x+=1&quot;,&quot;ctags&quot;:{&quot;x&quot;:[{&quot;linenum&quot;:&quot;1&quot;,&quot;signature&quot;:&quot;x= 0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0E11D74-2D82-4996-B958-C00DCA3223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0E11D74-2D82-4996-B958-C00DCA3223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60E7218-BA58-4FF0-A7FC-C41786BDFA2D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1 = \&quot;This is some data\&quot;\nmessage2= \&quot;that we must discuss\&quot;\nmessage3 = message1+ message2\nprint(message3)\n\n#Output: This is some datathat must be discussed.&quot;,&quot;ctags&quot;:{&quot;message1&quot;:[{&quot;linenum&quot;:&quot;1&quot;,&quot;signature&quot;:&quot;message1 = \&quot;This is some data\&quot;&quot;}],&quot;message2&quot;:[{&quot;linenum&quot;:&quot;2&quot;,&quot;signature&quot;:&quot;message2= \&quot;that we must discuss\&quot;&quot;}],&quot;message3&quot;:[{&quot;linenum&quot;:&quot;3&quot;,&quot;signature&quot;:&quot;message3 = message1+ message2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EA73B72C-2733-4898-8622-F5E6BD1F41A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6\nprint(num1)\nnum1 = 8\nprint(num1)\n\n#Output\n#6\n#8&quot;,&quot;ctags&quot;:{&quot;num1&quot;:[{&quot;linenum&quot;:&quot;1&quot;,&quot;signature&quot;:&quot;num1 = 6&quot;},{&quot;linenum&quot;:&quot;3&quot;,&quot;signature&quot;:&quot;num1 = 8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72F67110-9E15-4EA9-A9B3-7B4F2EFE5C33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\&quot;This is a Python course\&quot;\nmessage1 = \&quot;What is your name?\&quot;\n\nprint(message)\nprint(message1 + \&quot; = Justin\&quot;\n\n#Output\n#This is a Python course\n#What is your name? = Justin&quot;,&quot;ctags&quot;:{&quot;message&quot;:[{&quot;linenum&quot;:&quot;1&quot;,&quot;signature&quot;:&quot;message = \&quot;This is a Python course\&quot;&quot;}],&quot;message1&quot;:[{&quot;linenum&quot;:&quot;2&quot;,&quot;signature&quot;:&quot;message1 = \&quot;What is your name?\&quot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MVA_theme</Template>
  <TotalTime>0</TotalTime>
  <Words>4072</Words>
  <Application>Microsoft Office PowerPoint</Application>
  <PresentationFormat>Widescreen</PresentationFormat>
  <Paragraphs>648</Paragraphs>
  <Slides>83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Consolas</vt:lpstr>
      <vt:lpstr>Segoe UI</vt:lpstr>
      <vt:lpstr>Segoe UI Light</vt:lpstr>
      <vt:lpstr>Wingdings</vt:lpstr>
      <vt:lpstr>MVA_theme</vt:lpstr>
      <vt:lpstr>Introduction to Python Unit 1</vt:lpstr>
      <vt:lpstr>Module 1</vt:lpstr>
      <vt:lpstr>Programming languages</vt:lpstr>
      <vt:lpstr>What is Python?</vt:lpstr>
      <vt:lpstr>Python Code in PowerPoint</vt:lpstr>
      <vt:lpstr>Functions</vt:lpstr>
      <vt:lpstr>Print Function</vt:lpstr>
      <vt:lpstr>Print Function</vt:lpstr>
      <vt:lpstr>Comments</vt:lpstr>
      <vt:lpstr>Comments</vt:lpstr>
      <vt:lpstr>Variables</vt:lpstr>
      <vt:lpstr>Three common data types</vt:lpstr>
      <vt:lpstr>Variable assignment</vt:lpstr>
      <vt:lpstr>Why data types matter</vt:lpstr>
      <vt:lpstr>Why data types matter</vt:lpstr>
      <vt:lpstr>String addition</vt:lpstr>
      <vt:lpstr>Variable reassignment</vt:lpstr>
      <vt:lpstr>Using variables in print()</vt:lpstr>
      <vt:lpstr>type() Function</vt:lpstr>
      <vt:lpstr>Operators in variable assignment</vt:lpstr>
      <vt:lpstr>Errors</vt:lpstr>
      <vt:lpstr>Syntax error</vt:lpstr>
      <vt:lpstr>Run time error</vt:lpstr>
      <vt:lpstr>Logic error</vt:lpstr>
      <vt:lpstr>Errors in python</vt:lpstr>
      <vt:lpstr>TypeError</vt:lpstr>
      <vt:lpstr>Character art</vt:lpstr>
      <vt:lpstr>User Input</vt:lpstr>
      <vt:lpstr>Multiple Input Prompts</vt:lpstr>
      <vt:lpstr>Input Data Type</vt:lpstr>
      <vt:lpstr>Type Conversions</vt:lpstr>
      <vt:lpstr>get the average</vt:lpstr>
      <vt:lpstr>Let’s get the average!</vt:lpstr>
      <vt:lpstr>Print formatting</vt:lpstr>
      <vt:lpstr>Print formatting</vt:lpstr>
      <vt:lpstr>Using a quote (“ or ‘) in a string</vt:lpstr>
      <vt:lpstr>Boolean?</vt:lpstr>
      <vt:lpstr>Boolean?</vt:lpstr>
      <vt:lpstr>String Tests</vt:lpstr>
      <vt:lpstr>.isalpha()</vt:lpstr>
      <vt:lpstr>.isalnum()</vt:lpstr>
      <vt:lpstr>.istitle()</vt:lpstr>
      <vt:lpstr>.isDigit()</vt:lpstr>
      <vt:lpstr>.isupper() and .islower()</vt:lpstr>
      <vt:lpstr>.startswith()</vt:lpstr>
      <vt:lpstr>String Formatting</vt:lpstr>
      <vt:lpstr>Combining Functions</vt:lpstr>
      <vt:lpstr>Another example using print</vt:lpstr>
      <vt:lpstr>in </vt:lpstr>
      <vt:lpstr>Module 2</vt:lpstr>
      <vt:lpstr>Arguments and Parameters</vt:lpstr>
      <vt:lpstr>User Defined Functions</vt:lpstr>
      <vt:lpstr>Simple Function</vt:lpstr>
      <vt:lpstr>Example Function with Return</vt:lpstr>
      <vt:lpstr>Breaking it Down</vt:lpstr>
      <vt:lpstr>Code Reuse</vt:lpstr>
      <vt:lpstr>Functions with Parameters</vt:lpstr>
      <vt:lpstr>Multiple Parameters</vt:lpstr>
      <vt:lpstr>Module 3</vt:lpstr>
      <vt:lpstr>Conditionals</vt:lpstr>
      <vt:lpstr>Basic Form</vt:lpstr>
      <vt:lpstr>String Methods</vt:lpstr>
      <vt:lpstr>Compound if statements</vt:lpstr>
      <vt:lpstr>Compound if statements</vt:lpstr>
      <vt:lpstr>Comparison Operators</vt:lpstr>
      <vt:lpstr>String Comparisons</vt:lpstr>
      <vt:lpstr>String Comparison Example</vt:lpstr>
      <vt:lpstr>elif</vt:lpstr>
      <vt:lpstr>Python Calculator</vt:lpstr>
      <vt:lpstr>Main program</vt:lpstr>
      <vt:lpstr>You try it!</vt:lpstr>
      <vt:lpstr>Module 4 </vt:lpstr>
      <vt:lpstr>Nested Conditionals</vt:lpstr>
      <vt:lpstr>Example Flow Chart</vt:lpstr>
      <vt:lpstr>Another Example</vt:lpstr>
      <vt:lpstr>Escape Sequences</vt:lpstr>
      <vt:lpstr>Loops</vt:lpstr>
      <vt:lpstr>while Loop</vt:lpstr>
      <vt:lpstr>Incrementing Variables</vt:lpstr>
      <vt:lpstr>Increment a variable</vt:lpstr>
      <vt:lpstr>Decrement a variable</vt:lpstr>
      <vt:lpstr>Loop with Condition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2017-06-29T20:09:57Z</dcterms:created>
  <dcterms:modified xsi:type="dcterms:W3CDTF">2019-08-31T17:40:44Z</dcterms:modified>
</cp:coreProperties>
</file>