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Alfa Slab One" panose="020B0604020202020204" charset="0"/>
      <p:regular r:id="rId30"/>
    </p:embeddedFont>
    <p:embeddedFont>
      <p:font typeface="Proxima Nova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014A37-2FF2-4E7A-B4EC-669394D88512}">
  <a:tblStyle styleId="{C7014A37-2FF2-4E7A-B4EC-669394D885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" y="43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929f16ac3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929f16ac3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d191537b0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d191537b0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8023c65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68023c65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8023c65f4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8023c65f4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8023c65f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8023c65f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8023c65f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8023c65f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8023c65f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8023c65f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8023c65f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8023c65f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8023c65f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68023c65f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8023c65f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8023c65f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dbfcd9d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dbfcd9d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8023c65f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68023c65f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8023c65f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68023c65f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d191537b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3d191537b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9503ebfe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9503ebfe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9503ebfe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9503ebfe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69503ebfe3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69503ebfe3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68023c65f4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68023c65f4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69503ebfe3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69503ebfe3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8023c65f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8023c65f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929f16ac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929f16ac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8023c65f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8023c65f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8023c65f4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8023c65f4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8023c65f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8023c65f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929f16ac3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929f16ac3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929f16ac3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929f16ac3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259">
                <a:solidFill>
                  <a:schemeClr val="accent4"/>
                </a:solidFill>
              </a:rPr>
              <a:t>2: Improving Robustness of Deepfake Detectors through Gradient Regularization</a:t>
            </a:r>
            <a:endParaRPr sz="3259">
              <a:solidFill>
                <a:schemeClr val="accent4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050700"/>
            <a:ext cx="8520600" cy="13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Computer Vision 2025</a:t>
            </a: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Najeh Alhalawani (2223737)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Final Model Update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final update to the model’s weights is not based on one loss alone, but on a weighted combination of the gradients from both passes.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        is the Accuracy Gradient, which improves performance on the training set.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                    is the Robustness Gradient, which improves generalization to unseen textures.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The hyperparameter α acts as a balance coefficient.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512" y="2086175"/>
            <a:ext cx="4344982" cy="4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550" y="2900725"/>
            <a:ext cx="764504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313" y="3331000"/>
            <a:ext cx="971370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Regularized Model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This combined update strategy creates a final model that is not only accurate but also fundamentally more robust against the diverse and evolving landscape of deepfake techniques.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Datasets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DFFD: Diverse Fake Face Dataset</a:t>
            </a:r>
            <a:r>
              <a:rPr lang="it"/>
              <a:t> - strong class imbalance (fake: 83%, real: 17%).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Added frames from FaceForensics++ dataset </a:t>
            </a:r>
            <a:r>
              <a:rPr lang="it"/>
              <a:t>- slightly improved class balance but still skewed.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Augmentation of Real Training Images</a:t>
            </a:r>
            <a:r>
              <a:rPr lang="it"/>
              <a:t> - each real image augmented 3 times =&gt;  fake: 52%, real: 48%.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br>
              <a:rPr lang="it"/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Metrics</a:t>
            </a: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b="1"/>
              <a:t>Accuracy</a:t>
            </a:r>
            <a:r>
              <a:rPr lang="it"/>
              <a:t> - percentage of correctly classified samples (real or deepfake) over the total number of samples.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b="1"/>
              <a:t>Precision</a:t>
            </a:r>
            <a:r>
              <a:rPr lang="it"/>
              <a:t> - proportion of predicted deepfakes that are actually deepfakes.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b="1"/>
              <a:t>Recall</a:t>
            </a:r>
            <a:r>
              <a:rPr lang="it"/>
              <a:t> - proportion of actual deepfakes that were correctly identified.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b="1"/>
              <a:t>F1-Score</a:t>
            </a:r>
            <a:r>
              <a:rPr lang="it"/>
              <a:t> - harmonic mean of precision and recall.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b="1"/>
              <a:t>Robustness Accuracy</a:t>
            </a:r>
            <a:r>
              <a:rPr lang="it"/>
              <a:t> - accuracy of the model exposed to adversarial inputs.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Baseline Model Training and Evaluation</a:t>
            </a:r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Used a pretrained EfficientNetB0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CrossEntropyLoss and Adam optimizer with learning rate 1e-4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5 epochs</a:t>
            </a:r>
            <a:endParaRPr/>
          </a:p>
        </p:txBody>
      </p:sp>
      <p:graphicFrame>
        <p:nvGraphicFramePr>
          <p:cNvPr id="141" name="Google Shape;141;p26"/>
          <p:cNvGraphicFramePr/>
          <p:nvPr/>
        </p:nvGraphicFramePr>
        <p:xfrm>
          <a:off x="1293688" y="246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{C7014A37-2FF2-4E7A-B4EC-669394D88512}</a:tableStyleId>
              </a:tblPr>
              <a:tblGrid>
                <a:gridCol w="81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Epoch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Train Loss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Train Accuracy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Validation Accuracy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0.0356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98.65%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99.70%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0.0082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99.75%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99.84%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0.0049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99.83%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99.86%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0.0039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99.86%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99.92%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0.0032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99.90%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99.94%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Baseline Model - Test Accuracy = 99.95%</a:t>
            </a:r>
            <a:endParaRPr/>
          </a:p>
        </p:txBody>
      </p:sp>
      <p:pic>
        <p:nvPicPr>
          <p:cNvPr id="147" name="Google Shape;147;p27" title="Screenshot 2025-06-13 at 12.29.4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113" y="1161863"/>
            <a:ext cx="4070874" cy="35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412625" y="1919225"/>
            <a:ext cx="3147600" cy="17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baseline model </a:t>
            </a:r>
            <a:r>
              <a:rPr lang="it" sz="18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generalizes well</a:t>
            </a:r>
            <a:r>
              <a:rPr lang="it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to unseen images and shows strong real/fake classification performance.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Adversarial Attack - FGSM </a:t>
            </a:r>
            <a:r>
              <a:rPr lang="it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(Fast Gradient Sign Method)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For each image:</a:t>
            </a:r>
            <a:endParaRPr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it"/>
              <a:t>Calculated the loss.</a:t>
            </a:r>
            <a:br>
              <a:rPr lang="it"/>
            </a:b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it"/>
              <a:t>Computed the gradient of that loss with respect to the input image.</a:t>
            </a:r>
            <a:br>
              <a:rPr lang="it"/>
            </a:b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it"/>
              <a:t>Nudged each pixel slightly in the direction that increases the loss.</a:t>
            </a:r>
            <a:br>
              <a:rPr lang="it"/>
            </a:b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it"/>
              <a:t>Clipped the pixel values so they stay valid (between 0 and 1).</a:t>
            </a:r>
            <a:br>
              <a:rPr lang="it"/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Adversarial Attack - FGSM </a:t>
            </a:r>
            <a:r>
              <a:rPr lang="it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(Fast Gradient Sign Method)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60" name="Google Shape;160;p29"/>
          <p:cNvGraphicFramePr/>
          <p:nvPr/>
        </p:nvGraphicFramePr>
        <p:xfrm>
          <a:off x="5295875" y="188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{C7014A37-2FF2-4E7A-B4EC-669394D88512}</a:tableStyleId>
              </a:tblPr>
              <a:tblGrid>
                <a:gridCol w="166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6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Epsilon 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Accuracy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25.21%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9.06%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5.58%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0.020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5.53%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311700" y="128682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As we increase epsilon (make the perturbations slightly stronger), the model becomes less accurate.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Even tiny changes can severely degrade performance.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b="1"/>
              <a:t>=&gt; baseline model is highly vulnerable to adversarial noise.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Adversarial Attack - PGD </a:t>
            </a:r>
            <a:r>
              <a:rPr lang="it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(Projected Gradient Descent) 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70300" cy="3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Often used as a </a:t>
            </a:r>
            <a:r>
              <a:rPr lang="it" b="1"/>
              <a:t>benchmark "strong" attack</a:t>
            </a:r>
            <a:r>
              <a:rPr lang="it"/>
              <a:t> in adversarial robustness research.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For each image: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Took a small step (alpha) in the direction that increases the loss.</a:t>
            </a:r>
            <a:br>
              <a:rPr lang="it"/>
            </a:b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Made sure the image stays close to the original (no more than epsilon away).</a:t>
            </a:r>
            <a:br>
              <a:rPr lang="it"/>
            </a:b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Repeated this for several steps, gradually crafting a stronger attack.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Adversarial Attack - PGD </a:t>
            </a:r>
            <a:r>
              <a:rPr lang="it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(Projected Gradient Descent) 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11700" y="128682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PGD is much stronger than FGSM due to iterative refinement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Accuracy drops from ~99% → ~15% with just epsilon = 0.001.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/>
              <a:t>=&gt; baseline model is highly vulnerable to adversarial noise.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74" name="Google Shape;174;p31"/>
          <p:cNvGraphicFramePr/>
          <p:nvPr/>
        </p:nvGraphicFramePr>
        <p:xfrm>
          <a:off x="4818500" y="2001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{C7014A37-2FF2-4E7A-B4EC-669394D88512}</a:tableStyleId>
              </a:tblPr>
              <a:tblGrid>
                <a:gridCol w="104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Epsilon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Step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Alpha 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Accuracy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0.00002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34.09%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23.25%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0.00020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15.82%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Outline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Introduction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Related Works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Proposed Methods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Datasets and Metrics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Implementation details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Results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Conclusion and Future Works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Model with Gradient Regularization</a:t>
            </a:r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1"/>
          </p:nvPr>
        </p:nvSpPr>
        <p:spPr>
          <a:xfrm>
            <a:off x="311700" y="1198825"/>
            <a:ext cx="77529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Perturbation applied to the first two layers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Hyperparameters: 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sz="1400"/>
              <a:t>r</a:t>
            </a:r>
            <a:r>
              <a:rPr lang="it"/>
              <a:t>: </a:t>
            </a:r>
            <a:r>
              <a:rPr lang="it" sz="1400"/>
              <a:t>0.05 - </a:t>
            </a:r>
            <a:r>
              <a:rPr lang="it" sz="1150">
                <a:highlight>
                  <a:srgbClr val="FFFFFF"/>
                </a:highlight>
              </a:rPr>
              <a:t>controls the magnitude of the perturbation</a:t>
            </a:r>
            <a:endParaRPr sz="15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sz="1400"/>
              <a:t>alpha</a:t>
            </a:r>
            <a:r>
              <a:rPr lang="it"/>
              <a:t>: </a:t>
            </a:r>
            <a:r>
              <a:rPr lang="it" sz="1400"/>
              <a:t>1 - </a:t>
            </a:r>
            <a:r>
              <a:rPr lang="it" sz="1150">
                <a:highlight>
                  <a:srgbClr val="FFFFFF"/>
                </a:highlight>
              </a:rPr>
              <a:t>balance coefficient for the two loss components</a:t>
            </a:r>
            <a:endParaRPr sz="15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sz="1400"/>
              <a:t>learning</a:t>
            </a:r>
            <a:r>
              <a:rPr lang="it"/>
              <a:t> </a:t>
            </a:r>
            <a:r>
              <a:rPr lang="it" sz="1400"/>
              <a:t>rate</a:t>
            </a:r>
            <a:r>
              <a:rPr lang="it"/>
              <a:t>: </a:t>
            </a:r>
            <a:r>
              <a:rPr lang="it" sz="1400"/>
              <a:t>0.001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The model trained for 6 epochs was selected, as it resulted in the lowest loss across all training runs.	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81" name="Google Shape;181;p32"/>
          <p:cNvGraphicFramePr/>
          <p:nvPr/>
        </p:nvGraphicFramePr>
        <p:xfrm>
          <a:off x="1187750" y="311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{C7014A37-2FF2-4E7A-B4EC-669394D88512}</a:tableStyleId>
              </a:tblPr>
              <a:tblGrid>
                <a:gridCol w="61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6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5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Epoch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Train Loss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Validation Loss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AUC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Log Loss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F1 Score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0.0049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100%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0.0049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99.74%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0.0045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100%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0.0044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99.74%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0.0049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100%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0.0048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99.63%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 - Comparison - FGSM</a:t>
            </a:r>
            <a:endParaRPr/>
          </a:p>
        </p:txBody>
      </p:sp>
      <p:graphicFrame>
        <p:nvGraphicFramePr>
          <p:cNvPr id="187" name="Google Shape;187;p33"/>
          <p:cNvGraphicFramePr/>
          <p:nvPr/>
        </p:nvGraphicFramePr>
        <p:xfrm>
          <a:off x="2193413" y="168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{C7014A37-2FF2-4E7A-B4EC-669394D88512}</a:tableStyleId>
              </a:tblPr>
              <a:tblGrid>
                <a:gridCol w="138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6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Epsilon 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Accuracy (baseline)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Accuracy (with gradient regularization)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25.21%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33.23%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9.06%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13.15%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5.58%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8.69%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0.020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5.53%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10.27%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 - Comparison - PGD</a:t>
            </a:r>
            <a:endParaRPr/>
          </a:p>
        </p:txBody>
      </p:sp>
      <p:graphicFrame>
        <p:nvGraphicFramePr>
          <p:cNvPr id="193" name="Google Shape;193;p34"/>
          <p:cNvGraphicFramePr/>
          <p:nvPr/>
        </p:nvGraphicFramePr>
        <p:xfrm>
          <a:off x="1413525" y="1819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{C7014A37-2FF2-4E7A-B4EC-669394D88512}</a:tableStyleId>
              </a:tblPr>
              <a:tblGrid>
                <a:gridCol w="131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8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1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Epsilon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Step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Alpha 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Accuracy (baseline)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Accuracy (with gradient regularization)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0.00002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34.09%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40.86%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23.25%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29.95%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0.00020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15.82%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19.92%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Google Shape;198;p35"/>
          <p:cNvGraphicFramePr/>
          <p:nvPr/>
        </p:nvGraphicFramePr>
        <p:xfrm>
          <a:off x="1413525" y="1819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{C7014A37-2FF2-4E7A-B4EC-669394D88512}</a:tableStyleId>
              </a:tblPr>
              <a:tblGrid>
                <a:gridCol w="111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3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1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Perturbation Level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Train Loss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Validation Loss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AUC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Log Loss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F1 Score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First Three Layers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0.0051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0.0046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0.0046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0.9559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First Two Layers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0.0045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0.0044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0.9974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9" name="Google Shape;19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Ablation Study - Perturbation Layers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" name="Google Shape;204;p36"/>
          <p:cNvGraphicFramePr/>
          <p:nvPr/>
        </p:nvGraphicFramePr>
        <p:xfrm>
          <a:off x="311700" y="1799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{C7014A37-2FF2-4E7A-B4EC-669394D88512}</a:tableStyleId>
              </a:tblPr>
              <a:tblGrid>
                <a:gridCol w="104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Epsilon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Accuracy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AUC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F1 Score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0.3163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0.7480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0.2866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0.0050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0.1483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0.2699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0.1911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0.0987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0.1246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0.1637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0.0200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0.1095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0.0896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0.1922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5" name="Google Shape;20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Ablation Study - Attacked Models - FGSM</a:t>
            </a:r>
            <a:endParaRPr/>
          </a:p>
        </p:txBody>
      </p:sp>
      <p:sp>
        <p:nvSpPr>
          <p:cNvPr id="206" name="Google Shape;206;p36"/>
          <p:cNvSpPr txBox="1"/>
          <p:nvPr/>
        </p:nvSpPr>
        <p:spPr>
          <a:xfrm>
            <a:off x="779050" y="1291275"/>
            <a:ext cx="3276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Perturbation on the first three layers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07" name="Google Shape;207;p36"/>
          <p:cNvGraphicFramePr/>
          <p:nvPr/>
        </p:nvGraphicFramePr>
        <p:xfrm>
          <a:off x="4846325" y="1799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{C7014A37-2FF2-4E7A-B4EC-669394D88512}</a:tableStyleId>
              </a:tblPr>
              <a:tblGrid>
                <a:gridCol w="104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Epsilon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Accuracy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AUC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F1 Score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0.2031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0.6707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0.2577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0.0050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0.1454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0.3936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0.2313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0.1323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0.2647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0.2281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0.0200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0.1369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0.2421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0.2351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8" name="Google Shape;208;p36"/>
          <p:cNvSpPr txBox="1"/>
          <p:nvPr/>
        </p:nvSpPr>
        <p:spPr>
          <a:xfrm>
            <a:off x="5313675" y="1291275"/>
            <a:ext cx="3276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Perturbation on the first two layers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Ablation Study - Perturbation Magnitude and Balance Coefficient</a:t>
            </a:r>
            <a:endParaRPr sz="1800"/>
          </a:p>
        </p:txBody>
      </p:sp>
      <p:graphicFrame>
        <p:nvGraphicFramePr>
          <p:cNvPr id="214" name="Google Shape;214;p37"/>
          <p:cNvGraphicFramePr/>
          <p:nvPr/>
        </p:nvGraphicFramePr>
        <p:xfrm>
          <a:off x="360700" y="1643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{C7014A37-2FF2-4E7A-B4EC-669394D88512}</a:tableStyleId>
              </a:tblPr>
              <a:tblGrid>
                <a:gridCol w="104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1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Epsilon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Accuracy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AUC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F1 Score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0.2031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0.6707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0.2577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5" name="Google Shape;215;p37"/>
          <p:cNvSpPr txBox="1"/>
          <p:nvPr/>
        </p:nvSpPr>
        <p:spPr>
          <a:xfrm>
            <a:off x="1604000" y="1178725"/>
            <a:ext cx="1724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 = 0.05   alpha = 1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16" name="Google Shape;216;p37"/>
          <p:cNvGraphicFramePr/>
          <p:nvPr/>
        </p:nvGraphicFramePr>
        <p:xfrm>
          <a:off x="4835750" y="164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{C7014A37-2FF2-4E7A-B4EC-669394D88512}</a:tableStyleId>
              </a:tblPr>
              <a:tblGrid>
                <a:gridCol w="104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Epsilon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Accuracy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AUC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F1 Score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0.1391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0.6332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0.2442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7" name="Google Shape;217;p37"/>
          <p:cNvSpPr txBox="1"/>
          <p:nvPr/>
        </p:nvSpPr>
        <p:spPr>
          <a:xfrm>
            <a:off x="5889000" y="1178725"/>
            <a:ext cx="21048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 = 0.05   alpha = 0.75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18" name="Google Shape;218;p37"/>
          <p:cNvGraphicFramePr/>
          <p:nvPr/>
        </p:nvGraphicFramePr>
        <p:xfrm>
          <a:off x="360700" y="3304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{C7014A37-2FF2-4E7A-B4EC-669394D88512}</a:tableStyleId>
              </a:tblPr>
              <a:tblGrid>
                <a:gridCol w="104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3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1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Epsilon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Accuracy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AUC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F1 Score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0.2031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0.6707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0.2577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9" name="Google Shape;219;p37"/>
          <p:cNvSpPr txBox="1"/>
          <p:nvPr/>
        </p:nvSpPr>
        <p:spPr>
          <a:xfrm>
            <a:off x="1506650" y="2847025"/>
            <a:ext cx="1919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 = 0.1   alpha = 0.75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 and Future Works</a:t>
            </a:r>
            <a:endParaRPr/>
          </a:p>
        </p:txBody>
      </p:sp>
      <p:sp>
        <p:nvSpPr>
          <p:cNvPr id="225" name="Google Shape;225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50"/>
              <a:t>Our deepfake detection model, enhanced by gradient regularization, achieved significant robustness against adversarial attacks, with accuracy improvements to 33.23% at ε=0.001 FGSM (vs. 25.21% baseline) and 10.27% at ε=0.020 FGSM (vs. 5.53% baseline).</a:t>
            </a:r>
            <a:br>
              <a:rPr lang="it" sz="1450"/>
            </a:br>
            <a:br>
              <a:rPr lang="it" sz="1450"/>
            </a:br>
            <a:r>
              <a:rPr lang="it" sz="1450"/>
              <a:t>An ablation study optimized the selection of perturbation layers and fine-tuned hyperparameters (balance coefficient α and approximation scalar r), yielding a high-performing configuration.</a:t>
            </a:r>
            <a:endParaRPr sz="145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45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Thank you for your attention!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 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3262675"/>
            <a:ext cx="8520600" cy="13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7244"/>
              <a:t>Recent generative models can produce highly realistic fake videos and images.</a:t>
            </a:r>
            <a:endParaRPr sz="7244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7244"/>
              <a:t>Deepfakes are used in malicious contexts, posing security and trust risks.</a:t>
            </a:r>
            <a:endParaRPr sz="7244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7244"/>
              <a:t>The need for reliable deepfake detectors is high.</a:t>
            </a:r>
            <a:br>
              <a:rPr lang="it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7244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0" name="Google Shape;70;p15" title="deepfak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875" y="1170125"/>
            <a:ext cx="5760245" cy="17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Problem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265850"/>
            <a:ext cx="7997700" cy="3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Deepfake detectors easily overfit to the specific texture artifacts of known forgery methods.</a:t>
            </a:r>
            <a:br>
              <a:rPr lang="it"/>
            </a:br>
            <a:endParaRPr/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>
                <a:latin typeface="Arial"/>
                <a:ea typeface="Arial"/>
                <a:cs typeface="Arial"/>
                <a:sym typeface="Arial"/>
              </a:rPr>
              <a:t>This leads to a significant drop in performance when tested against </a:t>
            </a:r>
            <a:r>
              <a:rPr lang="it" b="1">
                <a:latin typeface="Arial"/>
                <a:ea typeface="Arial"/>
                <a:cs typeface="Arial"/>
                <a:sym typeface="Arial"/>
              </a:rPr>
              <a:t>unseen or new</a:t>
            </a:r>
            <a:r>
              <a:rPr lang="it">
                <a:latin typeface="Arial"/>
                <a:ea typeface="Arial"/>
                <a:cs typeface="Arial"/>
                <a:sym typeface="Arial"/>
              </a:rPr>
              <a:t> deepfakes.</a:t>
            </a:r>
            <a:br>
              <a:rPr lang="it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it">
                <a:latin typeface="Arial"/>
                <a:ea typeface="Arial"/>
                <a:cs typeface="Arial"/>
                <a:sym typeface="Arial"/>
              </a:rPr>
              <a:t>Essentially, the model </a:t>
            </a:r>
            <a:r>
              <a:rPr lang="it" b="1">
                <a:latin typeface="Arial"/>
                <a:ea typeface="Arial"/>
                <a:cs typeface="Arial"/>
                <a:sym typeface="Arial"/>
              </a:rPr>
              <a:t>memorizes the "fingerprint"</a:t>
            </a:r>
            <a:r>
              <a:rPr lang="it">
                <a:latin typeface="Arial"/>
                <a:ea typeface="Arial"/>
                <a:cs typeface="Arial"/>
                <a:sym typeface="Arial"/>
              </a:rPr>
              <a:t> of the training data's forgeries.</a:t>
            </a:r>
            <a:br>
              <a:rPr lang="it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it">
                <a:latin typeface="Arial"/>
                <a:ea typeface="Arial"/>
                <a:cs typeface="Arial"/>
                <a:sym typeface="Arial"/>
              </a:rPr>
              <a:t>When a new forgery with a different texture "fingerprint" appears, the model fails to recognize it.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Goal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deepfake detector must: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identify fake media generated by various methods.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be robust against adversarial attacks.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Project Goals: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Improve the </a:t>
            </a:r>
            <a:r>
              <a:rPr lang="it" b="1"/>
              <a:t>adversarial robustness</a:t>
            </a:r>
            <a:r>
              <a:rPr lang="it"/>
              <a:t> of deepfake detectors.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Use </a:t>
            </a:r>
            <a:r>
              <a:rPr lang="it" b="1"/>
              <a:t>gradient regularization</a:t>
            </a:r>
            <a:r>
              <a:rPr lang="it"/>
              <a:t> – a technique that enhances generalization by leveraging shallow feature statistics and an approximate Hessian-based gradient penalty.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Related Works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b="1"/>
              <a:t>Gradient Regularization</a:t>
            </a:r>
            <a:r>
              <a:rPr lang="it"/>
              <a:t> improves generalization by separating class features through Hessian-guided penalties [1]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b="1"/>
              <a:t>EfficientNet</a:t>
            </a:r>
            <a:r>
              <a:rPr lang="it"/>
              <a:t> achieves high performance with fewer parameters using compound scaling [2]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Investigation of various </a:t>
            </a:r>
            <a:r>
              <a:rPr lang="it" b="1"/>
              <a:t>facial manipulation techniques</a:t>
            </a:r>
            <a:r>
              <a:rPr lang="it"/>
              <a:t> (FaceSwap, Deepfakes, etc.) and proposition of benchmarks for detection [3]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dimensions for systematic evaluation of deepfake detection models: </a:t>
            </a:r>
            <a:r>
              <a:rPr lang="it" b="1"/>
              <a:t>accuracy, generalization, and adversarial robustness</a:t>
            </a:r>
            <a:r>
              <a:rPr lang="it"/>
              <a:t> [4]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548800" y="4289450"/>
            <a:ext cx="67029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500" b="1"/>
              <a:t>[1]</a:t>
            </a:r>
            <a:r>
              <a:rPr lang="it" sz="500"/>
              <a:t> Guan, W., Wang, W., Dong, J., &amp; Peng, B. "Improving Generalization of Deepfake Detectors by Imposing Gradient Regularization." </a:t>
            </a:r>
            <a:r>
              <a:rPr lang="it" sz="500" i="1"/>
              <a:t>IEEE Transactions on Information Forensics and Security</a:t>
            </a:r>
            <a:r>
              <a:rPr lang="it" sz="500"/>
              <a:t>, vol. 19, pp. 5345–5356, IEEE, 2024</a:t>
            </a:r>
            <a:endParaRPr sz="500"/>
          </a:p>
          <a:p>
            <a:pPr marL="0" lvl="0" indent="0" algn="l" rtl="0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500" b="1"/>
              <a:t>[2]</a:t>
            </a:r>
            <a:r>
              <a:rPr lang="it" sz="500"/>
              <a:t> Tan, M., &amp; Le, Q. "EfficientNet: Rethinking model scaling for convolutional neural networks." </a:t>
            </a:r>
            <a:r>
              <a:rPr lang="it" sz="500" i="1"/>
              <a:t>Proceedings of the 36th International Conference on Machine Learning (ICML)</a:t>
            </a:r>
            <a:r>
              <a:rPr lang="it" sz="500"/>
              <a:t>, Long Beach, CA, PMLR, 2019.</a:t>
            </a:r>
            <a:endParaRPr sz="500"/>
          </a:p>
          <a:p>
            <a:pPr marL="0" lvl="0" indent="0" algn="l" rtl="0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500" b="1"/>
              <a:t>[3]</a:t>
            </a:r>
            <a:r>
              <a:rPr lang="it" sz="500"/>
              <a:t> Dang, H., Liu, F., Stehouwer, J., Liu, X., &amp; Jain, A. "On the Detection of Digital Face Manipulation." </a:t>
            </a:r>
            <a:r>
              <a:rPr lang="it" sz="500" i="1"/>
              <a:t>Proceedings of the IEEE/CVF Conference on Computer Vision and Pattern Recognition (CVPR)</a:t>
            </a:r>
            <a:r>
              <a:rPr lang="it" sz="500"/>
              <a:t>, Seattle, WA, IEEE, 2020.</a:t>
            </a:r>
            <a:endParaRPr sz="500"/>
          </a:p>
          <a:p>
            <a:pPr marL="0" lvl="0" indent="0" algn="l" rtl="0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500" b="1"/>
              <a:t>[4]</a:t>
            </a:r>
            <a:r>
              <a:rPr lang="it" sz="500"/>
              <a:t> Abbasi, M., Váz, P., Silva, J., &amp; Martins, P. "Comprehensive Evaluation of Deepfake Detection Models: Accuracy, Generalization, and Resilience to Adversarial Attacks." </a:t>
            </a:r>
            <a:r>
              <a:rPr lang="it" sz="500" i="1"/>
              <a:t>Applied Sciences</a:t>
            </a:r>
            <a:r>
              <a:rPr lang="it" sz="500"/>
              <a:t>, vol. 15, no. 3, article 1225, MDPI, 2025.</a:t>
            </a:r>
            <a:endParaRPr sz="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Proposed Method: Core Idea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4560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We know that poor generalization stems from a model’s sensitivity to texture patterns in fake images.</a:t>
            </a:r>
            <a:br>
              <a:rPr lang="it"/>
            </a:b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We represent these low-level textures using the channel-wise mean μ and standard deviation σ of its early-layer (shallow) feature maps.</a:t>
            </a:r>
            <a:br>
              <a:rPr lang="it"/>
            </a:b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These early layers are known to capture edges, patterns, and other textual information.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Proposed Method: Core Idea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4560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central idea is that a model that relies heavily on these specific statistics is fragile and will not generalize well.</a:t>
            </a:r>
            <a:br>
              <a:rPr lang="it"/>
            </a:b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We propose to penalize this sensitivity. We actively discourage the model from depending on these simple, unreliable cues. </a:t>
            </a:r>
            <a:br>
              <a:rPr lang="it"/>
            </a:b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goal is to force the model to learn more fundamental, semantic artifacts of manipulation, leading to a more robust and generalizable detector.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How It Works: A Two-Pass Approach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training process for each batch is a two-step cycle designed to balance two competing goals: accuracy on known data and robustness to the unknown.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First Pass: Find the Weak Points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Calculate the standard classification loss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Compute the gradient for this loss with respect to the texture statistics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This gradient reveals the “worst-case” texture change that would fool the model</a:t>
            </a:r>
            <a:br>
              <a:rPr lang="it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Second Pass: Regularize with Perturbed Features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Create a small, adversarial perturbation by moving along the gradient found in the first pass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Apply this perturbation to the original feature statistics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Calculate a new regularization loss on these adversarially modified features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1678</Words>
  <Application>Microsoft Office PowerPoint</Application>
  <PresentationFormat>On-screen Show (16:9)</PresentationFormat>
  <Paragraphs>320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Courier New</vt:lpstr>
      <vt:lpstr>Alfa Slab One</vt:lpstr>
      <vt:lpstr>Arial</vt:lpstr>
      <vt:lpstr>Proxima Nova</vt:lpstr>
      <vt:lpstr>Gameday</vt:lpstr>
      <vt:lpstr>2: Improving Robustness of Deepfake Detectors through Gradient Regularization</vt:lpstr>
      <vt:lpstr>Outline</vt:lpstr>
      <vt:lpstr>Introduction </vt:lpstr>
      <vt:lpstr>Problem</vt:lpstr>
      <vt:lpstr>Goal</vt:lpstr>
      <vt:lpstr>Related Works</vt:lpstr>
      <vt:lpstr>Proposed Method: Core Idea</vt:lpstr>
      <vt:lpstr>Proposed Method: Core Idea</vt:lpstr>
      <vt:lpstr>How It Works: A Two-Pass Approach</vt:lpstr>
      <vt:lpstr>Final Model Update</vt:lpstr>
      <vt:lpstr>Regularized Model</vt:lpstr>
      <vt:lpstr>Datasets</vt:lpstr>
      <vt:lpstr>Metrics</vt:lpstr>
      <vt:lpstr>Baseline Model Training and Evaluation</vt:lpstr>
      <vt:lpstr>Baseline Model - Test Accuracy = 99.95%</vt:lpstr>
      <vt:lpstr>Adversarial Attack - FGSM  (Fast Gradient Sign Method)  </vt:lpstr>
      <vt:lpstr>Adversarial Attack - FGSM  (Fast Gradient Sign Method)  </vt:lpstr>
      <vt:lpstr>Adversarial Attack - PGD (Projected Gradient Descent) </vt:lpstr>
      <vt:lpstr>Adversarial Attack - PGD (Projected Gradient Descent) </vt:lpstr>
      <vt:lpstr>Model with Gradient Regularization</vt:lpstr>
      <vt:lpstr>Results - Comparison - FGSM</vt:lpstr>
      <vt:lpstr>Results - Comparison - PGD</vt:lpstr>
      <vt:lpstr>Ablation Study - Perturbation Layers</vt:lpstr>
      <vt:lpstr>Ablation Study - Attacked Models - FGSM</vt:lpstr>
      <vt:lpstr>Ablation Study - Perturbation Magnitude and Balance Coefficient</vt:lpstr>
      <vt:lpstr>Conclusion and Future Works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NAJEH ALHALAWANI</cp:lastModifiedBy>
  <cp:revision>1</cp:revision>
  <dcterms:modified xsi:type="dcterms:W3CDTF">2025-06-18T18:30:14Z</dcterms:modified>
</cp:coreProperties>
</file>