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4_88DB1AD1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4" r:id="rId10"/>
    <p:sldId id="270" r:id="rId11"/>
    <p:sldId id="265" r:id="rId12"/>
    <p:sldId id="266" r:id="rId13"/>
    <p:sldId id="275" r:id="rId14"/>
    <p:sldId id="276" r:id="rId15"/>
    <p:sldId id="267" r:id="rId16"/>
    <p:sldId id="281" r:id="rId17"/>
    <p:sldId id="283" r:id="rId18"/>
    <p:sldId id="272" r:id="rId19"/>
    <p:sldId id="273" r:id="rId20"/>
    <p:sldId id="274" r:id="rId21"/>
    <p:sldId id="277" r:id="rId22"/>
    <p:sldId id="278" r:id="rId23"/>
    <p:sldId id="280" r:id="rId24"/>
    <p:sldId id="282" r:id="rId25"/>
    <p:sldId id="26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75A199-A1CF-BDAA-821E-624AC433DEEA}" name="Jamil Nassar" initials="JN" userId="S::jamil.nassar@std.balamand.edu.lb::bb454846-16b8-425e-b077-71272cd82e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275" autoAdjust="0"/>
  </p:normalViewPr>
  <p:slideViewPr>
    <p:cSldViewPr snapToGrid="0">
      <p:cViewPr>
        <p:scale>
          <a:sx n="75" d="100"/>
          <a:sy n="75" d="100"/>
        </p:scale>
        <p:origin x="139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omments/modernComment_104_88DB1A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8C8620B-395C-490C-8803-6C79BEC5ED9F}" authorId="{8E75A199-A1CF-BDAA-821E-624AC433DEEA}" created="2025-05-14T20:10:23.374">
    <pc:sldMkLst xmlns:pc="http://schemas.microsoft.com/office/powerpoint/2013/main/command">
      <pc:docMk/>
      <pc:sldMk cId="2296060625" sldId="260"/>
    </pc:sldMkLst>
    <p188:txBody>
      <a:bodyPr/>
      <a:lstStyle/>
      <a:p>
        <a:r>
          <a:rPr lang="en-US"/>
          <a:t>Here change the er model cannot find the link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8F956-FBCF-4596-8579-03C3E4B1F367}" type="datetimeFigureOut">
              <a:rPr lang="en-US" smtClean="0"/>
              <a:t>14/05/2025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D63A3-D974-4793-B3DD-FA4EC52AE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7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Combines data from different sources (e.g., sales, operations, marketing) into a single, unified repository.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dirty="0"/>
              <a:t>Cleans and transforms data into a consistent format for reliable reporting and analytics</a:t>
            </a:r>
          </a:p>
          <a:p>
            <a:pPr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project focus on </a:t>
            </a:r>
            <a:br>
              <a:rPr lang="en-US" dirty="0"/>
            </a:br>
            <a:r>
              <a:rPr lang="en-US" dirty="0"/>
              <a:t>integrating multiple NBA-related datasets into a unified Data Warehouse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11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IF ANY CHANGE SHOULD BE DONE IN   THE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67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47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of each dimension and fact in SQL language)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68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create of key and link the two table to this key for the conference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87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player_dim</a:t>
            </a:r>
            <a:r>
              <a:rPr lang="en-US" dirty="0"/>
              <a:t> split into 2 tables</a:t>
            </a:r>
          </a:p>
          <a:p>
            <a:pPr>
              <a:buNone/>
            </a:pPr>
            <a:r>
              <a:rPr lang="en-US" dirty="0"/>
              <a:t>Main which is player dynamic (contain player id ) data decencies 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dirty="0" err="1"/>
              <a:t>subyable</a:t>
            </a:r>
            <a:r>
              <a:rPr lang="en-US" dirty="0"/>
              <a:t> used to avoid the redundancy of info: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College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Draft_year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Draft_round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Draft_numbet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4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14/05/2025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9967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14/05/2025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5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14/05/2025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19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5206"/>
            <a:ext cx="10058400" cy="893980"/>
          </a:xfrm>
        </p:spPr>
        <p:txBody>
          <a:bodyPr/>
          <a:lstStyle>
            <a:lvl1pPr marL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14/05/2025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5" y="6459784"/>
            <a:ext cx="1312025" cy="365125"/>
          </a:xfrm>
        </p:spPr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5398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14/05/2025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424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14/05/2025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065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14/05/2025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023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14/05/2025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774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14/05/2025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128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025BB7-8A73-4C3C-888D-EB661FB644F1}" type="datetime1">
              <a:rPr lang="en-US" smtClean="0"/>
              <a:t>14/05/2025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4015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14/05/2025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057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95303"/>
            <a:ext cx="10058400" cy="956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0184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025BB7-8A73-4C3C-888D-EB661FB644F1}" type="datetime1">
              <a:rPr lang="en-US" smtClean="0"/>
              <a:t>14/05/2025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037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6966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25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q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4018/978-1-60566-232-9.ch002" TargetMode="External"/><Relationship Id="rId2" Type="http://schemas.openxmlformats.org/officeDocument/2006/relationships/hyperlink" Target="https://www.researchgate.net/publication/237622501_Chapter_I_Conceptual_Modeling_Solutions_for_the_Data_Warehou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justinas/nba-players-data" TargetMode="External"/><Relationship Id="rId4" Type="http://schemas.openxmlformats.org/officeDocument/2006/relationships/hyperlink" Target="https://www.kaggle.com/datasets/nathanlauga/nba-games?resource=download&amp;select=games.cs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88DB1AD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DA73-AB4F-7322-E7DB-51AA3B232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133600"/>
            <a:ext cx="10058400" cy="2191512"/>
          </a:xfrm>
        </p:spPr>
        <p:txBody>
          <a:bodyPr/>
          <a:lstStyle/>
          <a:p>
            <a:pPr algn="ctr"/>
            <a:r>
              <a:rPr lang="en-US" dirty="0"/>
              <a:t>Data Management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2DA85-CBFA-72AF-6CCB-07E228C88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NBA Data Warehouse Implementation - Spring 2025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62ED7-7228-5B55-FC65-51F76ADE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1C035-61EE-9024-CB42-43F5846C74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591" y="300254"/>
            <a:ext cx="3128817" cy="1299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948CC-5A44-C918-500D-1E7C519C27C2}"/>
              </a:ext>
            </a:extLst>
          </p:cNvPr>
          <p:cNvSpPr txBox="1"/>
          <p:nvPr/>
        </p:nvSpPr>
        <p:spPr>
          <a:xfrm>
            <a:off x="9320377" y="5499745"/>
            <a:ext cx="3059991" cy="811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Najeh Alhalawani - 2223737</a:t>
            </a:r>
          </a:p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Jamil Nassar - 2224424</a:t>
            </a:r>
          </a:p>
        </p:txBody>
      </p:sp>
    </p:spTree>
    <p:extLst>
      <p:ext uri="{BB962C8B-B14F-4D97-AF65-F5344CB8AC3E}">
        <p14:creationId xmlns:p14="http://schemas.microsoft.com/office/powerpoint/2010/main" val="59899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73C57-503E-2B92-C4D1-E68E91D6B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1243-B3F2-7CD6-0D48-C15FEEA5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66F04-38FA-9A77-79EE-B9454C2E0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30723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For the ranking: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Drop some columns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Convert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a date table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Insert a surrogate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Assure uniqueness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Mapping of keys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Standardization process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type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Handle missing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0F6E3-9D25-D25F-6F96-E38912C5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AC2B6-EA16-68F8-94E4-28ED1264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286" y="0"/>
            <a:ext cx="6848410" cy="3998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3B86F-EC50-90A7-3D17-CDBF0E159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286" y="3755136"/>
            <a:ext cx="6848410" cy="310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2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BF8C-EBDB-8F5F-9882-22068E4B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92D2-A49F-BA4C-4C57-A5E3DDB5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3944" cy="4351338"/>
          </a:xfrm>
        </p:spPr>
        <p:txBody>
          <a:bodyPr/>
          <a:lstStyle/>
          <a:p>
            <a:r>
              <a:rPr lang="en-US" dirty="0"/>
              <a:t> For the </a:t>
            </a:r>
            <a:r>
              <a:rPr lang="en-US" dirty="0" err="1"/>
              <a:t>fact_game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Assure Data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Attribute Standardization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Mapping of keys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Drop columns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B5C0A-6B75-FC76-1C06-C03D0D74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2C4F6-E9B7-8105-DD5E-C77004C67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76" y="60960"/>
            <a:ext cx="6304356" cy="3990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1DDDCE-89A4-15BF-22FD-642DD97FA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76" y="4143642"/>
            <a:ext cx="6304356" cy="2638793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C11C9EBC-9033-FF4F-1E36-ECCFDF050F3E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E3F49-EAFF-40F7-B956-2B48D3C5397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2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FBDC-A361-C686-330C-AA95865D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123E-2E72-05D6-BA7B-AC2B19ADB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0727"/>
          </a:xfrm>
        </p:spPr>
        <p:txBody>
          <a:bodyPr/>
          <a:lstStyle/>
          <a:p>
            <a:r>
              <a:rPr lang="en-US" dirty="0"/>
              <a:t> Load: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the cleaned data into appropriate tables in the Postgres database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79C99-6D0D-8C18-6628-6C468F4D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B50E5-B8E4-7CDE-38D0-5F3ED277F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008" y="2544636"/>
            <a:ext cx="7602565" cy="4083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38960-5608-129D-F984-40A9D1140AC0}"/>
              </a:ext>
            </a:extLst>
          </p:cNvPr>
          <p:cNvSpPr txBox="1"/>
          <p:nvPr/>
        </p:nvSpPr>
        <p:spPr>
          <a:xfrm>
            <a:off x="838200" y="3096768"/>
            <a:ext cx="3599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Logging and DB Parameters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SQL Schema File (contains the SQL code to create the tables)</a:t>
            </a:r>
          </a:p>
        </p:txBody>
      </p:sp>
    </p:spTree>
    <p:extLst>
      <p:ext uri="{BB962C8B-B14F-4D97-AF65-F5344CB8AC3E}">
        <p14:creationId xmlns:p14="http://schemas.microsoft.com/office/powerpoint/2010/main" val="16995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5611-8EBF-AB17-5908-A3FC53B7D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C73A-0DB1-5007-FA44-A75E2F84C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670" y="2627312"/>
            <a:ext cx="4674921" cy="160337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 Design a Function to Create Schema</a:t>
            </a:r>
          </a:p>
          <a:p>
            <a:r>
              <a:rPr lang="en-US" sz="2400" dirty="0"/>
              <a:t> Design a function to insert the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D5330-A55F-D5A3-51DC-5141D685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03863B-526D-E759-A4AD-104D83CF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68" y="136525"/>
            <a:ext cx="6149400" cy="2980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1E3B8D-B696-2AD6-EB9E-1FF45872F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367" y="3117013"/>
            <a:ext cx="6149400" cy="343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6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75FD-E487-2A29-E359-F6AD7CE2C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F8964-E216-BC8D-2404-FE4461DF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920"/>
            <a:ext cx="2782824" cy="3362960"/>
          </a:xfrm>
        </p:spPr>
        <p:txBody>
          <a:bodyPr>
            <a:normAutofit/>
          </a:bodyPr>
          <a:lstStyle/>
          <a:p>
            <a:r>
              <a:rPr lang="en-US" sz="2400" dirty="0"/>
              <a:t> Main Execution </a:t>
            </a:r>
          </a:p>
          <a:p>
            <a:r>
              <a:rPr lang="en-US" sz="2400" dirty="0"/>
              <a:t> Connect </a:t>
            </a:r>
          </a:p>
          <a:p>
            <a:r>
              <a:rPr lang="en-US" sz="2400" dirty="0"/>
              <a:t> Create Schema </a:t>
            </a:r>
          </a:p>
          <a:p>
            <a:r>
              <a:rPr lang="en-US" sz="2400" dirty="0"/>
              <a:t> Insert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EC844-5A91-5458-B449-772985CC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0653D-EC9B-A7AB-DAB0-2F314FC1B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0" y="1404184"/>
            <a:ext cx="84722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11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6E06-5E56-6FF0-75DA-CF723A2C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A53B-2FA6-4B8E-DF8A-2BB5AEB7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108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Galaxy Schema: Hybrid Schema which is a mix of star schema and snowflake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Use of Star Schema:</a:t>
            </a:r>
          </a:p>
          <a:p>
            <a:r>
              <a:rPr lang="en-US" dirty="0"/>
              <a:t> Flat, denormalized data</a:t>
            </a:r>
          </a:p>
          <a:p>
            <a:r>
              <a:rPr lang="en-US" dirty="0"/>
              <a:t> Direct Relationships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5B4A-3E66-1AF7-74C2-2C14C1EF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15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B8229F-1D0A-F9EB-52CE-D463ECB78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261" y="1283513"/>
            <a:ext cx="2143424" cy="46107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D98FDEA-09C8-CDD0-14AB-178B778D0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618" y="1283513"/>
            <a:ext cx="3315163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87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992C-4EBA-0899-18E8-4C51EA26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ACAC5-B344-B1DC-6A87-08109160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6168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Use of Snowflakes:</a:t>
            </a:r>
          </a:p>
          <a:p>
            <a:r>
              <a:rPr lang="en-US" dirty="0"/>
              <a:t> Normalized lookups</a:t>
            </a:r>
          </a:p>
          <a:p>
            <a:r>
              <a:rPr lang="en-US" dirty="0"/>
              <a:t> Tables decomposed into sub-dimensions</a:t>
            </a:r>
          </a:p>
          <a:p>
            <a:r>
              <a:rPr lang="en-US" dirty="0"/>
              <a:t> Avoid redundancy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The Player dim</a:t>
            </a:r>
            <a:r>
              <a:rPr lang="en-US" dirty="0"/>
              <a:t>ension is split across two tables (dynamic and static)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4D816-C875-38C6-0B58-DBB53BE0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E23CE-846B-55DA-6097-DA79AC97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384" y="136525"/>
            <a:ext cx="2838846" cy="65731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E76CE0-055C-4AAE-90F6-583E096AF689}"/>
              </a:ext>
            </a:extLst>
          </p:cNvPr>
          <p:cNvSpPr/>
          <p:nvPr/>
        </p:nvSpPr>
        <p:spPr>
          <a:xfrm>
            <a:off x="10818230" y="721460"/>
            <a:ext cx="642250" cy="792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53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C56AB-CA10-D953-4113-96E5C05D8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32C3-B2D2-9861-702D-2A192DD1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5FB41-7C34-9AD0-7E9E-6511E2EA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EA1FFF0F-9AC3-D53A-773C-C474B8508636}"/>
              </a:ext>
            </a:extLst>
          </p:cNvPr>
          <p:cNvSpPr txBox="1"/>
          <p:nvPr/>
        </p:nvSpPr>
        <p:spPr>
          <a:xfrm>
            <a:off x="838200" y="4047941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48D604-6835-000F-058C-A51D81B4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15" y="1511708"/>
            <a:ext cx="10515600" cy="1104937"/>
          </a:xfrm>
        </p:spPr>
        <p:txBody>
          <a:bodyPr>
            <a:normAutofit/>
          </a:bodyPr>
          <a:lstStyle/>
          <a:p>
            <a:r>
              <a:rPr lang="en-US" dirty="0"/>
              <a:t>  Query of building basic cube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E1C43A-B2D5-DA09-758E-1D2E671C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3745"/>
            <a:ext cx="6020640" cy="1390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5F87C-B1F5-FB6F-1143-7801C13D2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8" y="4855333"/>
            <a:ext cx="11180064" cy="134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76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AB65-31F8-4EAA-953B-55AC4572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FFB60-E96F-8DF4-F700-34DB2DE1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12B23-809C-B7E1-6682-CD2565255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5" y="2431244"/>
            <a:ext cx="10184684" cy="1616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AC5412-AD04-F4B7-4771-2C487588E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565" y="4559030"/>
            <a:ext cx="8848235" cy="1933845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3DA11AC8-FD23-49FD-9F3B-81ED62A6A696}"/>
              </a:ext>
            </a:extLst>
          </p:cNvPr>
          <p:cNvSpPr txBox="1"/>
          <p:nvPr/>
        </p:nvSpPr>
        <p:spPr>
          <a:xfrm>
            <a:off x="838200" y="4047941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86248A-B99F-477F-B09D-E3E1E3F0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15" y="1511708"/>
            <a:ext cx="10515600" cy="11049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 Roll up: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 the Monthly Home Team Performance This means the sum of the points scored by each team in each month.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1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97F3-1205-AE6C-F741-7A274C26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8B85-7408-6CED-68C6-B13DA6AE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20" y="1398567"/>
            <a:ext cx="10515600" cy="700121"/>
          </a:xfrm>
        </p:spPr>
        <p:txBody>
          <a:bodyPr/>
          <a:lstStyle/>
          <a:p>
            <a:r>
              <a:rPr lang="en-US" dirty="0"/>
              <a:t> SLICE: Compute the query to get all the games in the season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D4266-9303-AAE4-B042-A18E546B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19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C79D09-2CFC-4621-C1E8-395523759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2108009"/>
            <a:ext cx="9288171" cy="1706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729159-3F2A-59DB-C874-DC1A914A1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460" y="4393926"/>
            <a:ext cx="7802064" cy="1962424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5448683C-A6B5-44CF-B2B2-C3CEBC0D0EDA}"/>
              </a:ext>
            </a:extLst>
          </p:cNvPr>
          <p:cNvSpPr txBox="1"/>
          <p:nvPr/>
        </p:nvSpPr>
        <p:spPr>
          <a:xfrm>
            <a:off x="838200" y="4047941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12353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1DD3-ACE8-AB1E-674C-5881AE1C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4B42-B0EC-583E-2265-E7AFACF3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 of Data Warehouse Implementation</a:t>
            </a:r>
          </a:p>
          <a:p>
            <a:r>
              <a:rPr lang="en-US" dirty="0"/>
              <a:t>Dataset Discussion</a:t>
            </a:r>
          </a:p>
          <a:p>
            <a:r>
              <a:rPr lang="en-US" dirty="0"/>
              <a:t>Er-Model</a:t>
            </a:r>
          </a:p>
          <a:p>
            <a:r>
              <a:rPr lang="en-US" dirty="0"/>
              <a:t>DFM Model</a:t>
            </a:r>
          </a:p>
          <a:p>
            <a:r>
              <a:rPr lang="en-US" dirty="0"/>
              <a:t>ETL</a:t>
            </a:r>
          </a:p>
          <a:p>
            <a:r>
              <a:rPr lang="en-US" dirty="0"/>
              <a:t>DFM schema (star schema…)</a:t>
            </a:r>
          </a:p>
          <a:p>
            <a:r>
              <a:rPr lang="en-US" dirty="0"/>
              <a:t>OLAP Queries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007E0-B1E1-616B-A76E-8BF13A33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55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B485-A17C-3AE4-7238-F362056C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8394F-4A6E-19CA-56DC-AEC0C595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223BA-7813-6610-A068-613B100F1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75" y="2742513"/>
            <a:ext cx="10515600" cy="1372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DA0B3C-F80F-ACC4-993C-78AF81C1E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632123"/>
            <a:ext cx="10515600" cy="1648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28FA88-82C9-447C-95F1-C8010723BB4B}"/>
              </a:ext>
            </a:extLst>
          </p:cNvPr>
          <p:cNvSpPr txBox="1"/>
          <p:nvPr/>
        </p:nvSpPr>
        <p:spPr>
          <a:xfrm>
            <a:off x="838200" y="4047941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996443A-F8E4-464A-805F-B1588781D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75" y="1396999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 DICE : filter based on the year and the team abbreviation (ALL game played by the Cavaliers in the year 2022)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72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3EFF-1022-1F94-C5EF-AF6217EA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C32FDF-CEBD-C584-A2E4-6816458D3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446529"/>
            <a:ext cx="10058400" cy="32757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4A698-0826-1175-32D2-CB16F0D2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21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FA43E64-1823-4488-864F-516B677572BE}"/>
              </a:ext>
            </a:extLst>
          </p:cNvPr>
          <p:cNvSpPr txBox="1"/>
          <p:nvPr/>
        </p:nvSpPr>
        <p:spPr>
          <a:xfrm>
            <a:off x="355600" y="1492422"/>
            <a:ext cx="10883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nalyze how win rates evolve per month over the seasons for each team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76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C6BD94-6F6D-DF92-068B-3EFD4413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D5C31-4C7E-5F37-10BC-AD567E55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241518-6818-348E-391D-23249A456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2465748"/>
            <a:ext cx="7944959" cy="227679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E2BF15-2455-4781-9178-19D1A0E54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75" y="1396999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4F26E-39D4-8360-6D4C-9DE079F2C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6D14-847F-9018-19D9-4510B141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24E7F-80D7-7EA3-0192-21E1F09A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A899F-BD91-2A04-B4F3-3B25FBDF1D74}"/>
              </a:ext>
            </a:extLst>
          </p:cNvPr>
          <p:cNvSpPr txBox="1"/>
          <p:nvPr/>
        </p:nvSpPr>
        <p:spPr>
          <a:xfrm>
            <a:off x="364375" y="150243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most efficient scorers over a season / over all seasons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E9FAF4-BA8F-551B-937A-997B6848F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75" y="2358906"/>
            <a:ext cx="10305288" cy="19761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EFB364-A062-2EDD-3ECA-B4488F0646F6}"/>
              </a:ext>
            </a:extLst>
          </p:cNvPr>
          <p:cNvSpPr txBox="1"/>
          <p:nvPr/>
        </p:nvSpPr>
        <p:spPr>
          <a:xfrm>
            <a:off x="816685" y="4473261"/>
            <a:ext cx="2874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01BB7B-B927-ED2E-4D4F-E7B88C171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925" y="3999925"/>
            <a:ext cx="668748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87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3238-CFCA-8B5C-6620-312437F3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4D84-4D74-8B53-A893-CE1FBE114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7B322-DA21-8CA3-C996-9DB067FB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5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EB9-CF15-EA70-9BC1-9144CB5C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A857-11A6-2DCA-043A-371210AA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https://www.researchgate.net/publication/237622501_Chapter_I_Conceptual_Modeling_Solutions_for_the_Data_Warehouse</a:t>
            </a:r>
            <a:r>
              <a:rPr lang="en-US" dirty="0"/>
              <a:t> 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DOI:</a:t>
            </a:r>
            <a:r>
              <a:rPr lang="en-US" b="0" i="0" u="sng" dirty="0">
                <a:effectLst/>
                <a:latin typeface="Roboto" panose="02000000000000000000" pitchFamily="2" charset="0"/>
                <a:hlinkClick r:id="rId3"/>
              </a:rPr>
              <a:t>10.4018/978-1-60566-232-9.ch002</a:t>
            </a:r>
            <a:endParaRPr lang="en-US" dirty="0"/>
          </a:p>
          <a:p>
            <a:r>
              <a:rPr lang="en-US" dirty="0">
                <a:hlinkClick r:id="rId4"/>
              </a:rPr>
              <a:t>https://www.kaggle.com/datasets/nathanlauga/nba-games?resource=download&amp;select=games.csv</a:t>
            </a:r>
            <a:endParaRPr lang="en-US" dirty="0"/>
          </a:p>
          <a:p>
            <a:r>
              <a:rPr lang="en-US" dirty="0">
                <a:hlinkClick r:id="rId5"/>
              </a:rPr>
              <a:t>https://www.kaggle.com/datasets/justinas/nba-players-data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49566-1D05-53DC-F576-42B15DF1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AB2B-AE55-3ABF-B134-B12C410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FE1F-FFAC-00B0-D6AA-CA06ABFE3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of Data warehouse:</a:t>
            </a:r>
          </a:p>
          <a:p>
            <a:r>
              <a:rPr lang="en-US" dirty="0"/>
              <a:t> Centralized Data Storage</a:t>
            </a:r>
          </a:p>
          <a:p>
            <a:r>
              <a:rPr lang="en-US" dirty="0"/>
              <a:t> Improved Data Quality &amp; Consistency</a:t>
            </a:r>
          </a:p>
          <a:p>
            <a:r>
              <a:rPr lang="en-US" dirty="0"/>
              <a:t> Multidimensional View of Data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CE654-2A0F-2093-4463-29FB605F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logo of a basketball player&#10;&#10;AI-generated content may be incorrect.">
            <a:extLst>
              <a:ext uri="{FF2B5EF4-FFF2-40B4-BE49-F238E27FC236}">
                <a16:creationId xmlns:a16="http://schemas.microsoft.com/office/drawing/2014/main" id="{116A2375-11F4-DF1C-A4B4-DF72BA0DD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370" y="1122893"/>
            <a:ext cx="4470630" cy="34291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4317C59-22B2-4159-96F8-4200800CC0FC}"/>
              </a:ext>
            </a:extLst>
          </p:cNvPr>
          <p:cNvSpPr txBox="1"/>
          <p:nvPr/>
        </p:nvSpPr>
        <p:spPr>
          <a:xfrm>
            <a:off x="1186057" y="5044261"/>
            <a:ext cx="9132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 on: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multiple NBA-related datasets into a unified Data Warehouse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2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4C24-10C7-9550-E014-B99DE156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E8B698-66E5-E247-5573-F327A6DF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effectLst/>
              </a:rPr>
              <a:t> games.csv : </a:t>
            </a:r>
            <a:r>
              <a:rPr lang="en-US" dirty="0">
                <a:effectLst/>
              </a:rPr>
              <a:t>all games played with the date, teams and some details like number of points scored, etc.</a:t>
            </a:r>
            <a:endParaRPr lang="en-US" dirty="0"/>
          </a:p>
          <a:p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games_details.csv : </a:t>
            </a:r>
            <a:r>
              <a:rPr lang="en-US" dirty="0">
                <a:effectLst/>
              </a:rPr>
              <a:t>details of games dataset, all statistics of players for a given game</a:t>
            </a:r>
            <a:endParaRPr lang="en-US" dirty="0"/>
          </a:p>
          <a:p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players.csv : </a:t>
            </a:r>
            <a:r>
              <a:rPr lang="en-US" dirty="0">
                <a:effectLst/>
              </a:rPr>
              <a:t>players details (name, team)</a:t>
            </a:r>
            <a:endParaRPr lang="en-US" dirty="0"/>
          </a:p>
          <a:p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ranking.csv : </a:t>
            </a:r>
            <a:r>
              <a:rPr lang="en-US" dirty="0">
                <a:effectLst/>
              </a:rPr>
              <a:t>ranking of NBA given a day (split into west and east on CONFERENCE column)</a:t>
            </a:r>
            <a:endParaRPr lang="en-US" dirty="0"/>
          </a:p>
          <a:p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teams.csv : </a:t>
            </a:r>
            <a:r>
              <a:rPr lang="en-US" dirty="0">
                <a:effectLst/>
              </a:rPr>
              <a:t>all teams of NBA</a:t>
            </a:r>
          </a:p>
          <a:p>
            <a:r>
              <a:rPr lang="en-US" dirty="0"/>
              <a:t> </a:t>
            </a:r>
            <a:r>
              <a:rPr lang="en-US" b="1" dirty="0"/>
              <a:t>Players_data.csv : </a:t>
            </a:r>
            <a:r>
              <a:rPr lang="en-US" b="0" i="0" dirty="0">
                <a:effectLst/>
                <a:latin typeface="Inter"/>
              </a:rPr>
              <a:t>data on each player who has been part of an NBA teams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7264-C4AB-102B-3DDA-70D700A8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3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D1F0-8852-8166-2B9B-290BB4DD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EAC5-B5C7-0A76-B5EE-D655072C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62D6-C671-AFC7-D99A-51761C66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diagram of a flowchart&#10;&#10;AI-generated content may be incorrect.">
            <a:extLst>
              <a:ext uri="{FF2B5EF4-FFF2-40B4-BE49-F238E27FC236}">
                <a16:creationId xmlns:a16="http://schemas.microsoft.com/office/drawing/2014/main" id="{D32E90C6-9939-ED90-3A22-F9EA9D90B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7056"/>
            <a:ext cx="12192000" cy="5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606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network&#10;&#10;AI-generated content may be incorrect.">
            <a:extLst>
              <a:ext uri="{FF2B5EF4-FFF2-40B4-BE49-F238E27FC236}">
                <a16:creationId xmlns:a16="http://schemas.microsoft.com/office/drawing/2014/main" id="{255AC259-A99A-4A47-FE04-572EDCA72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35" y="560832"/>
            <a:ext cx="7659445" cy="5736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47250F-5F33-09A0-9C21-110EF158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DFM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3D2EB-F092-05EE-3625-864BF59C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6</a:t>
            </a:fld>
            <a:endParaRPr lang="en-US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9E175A8-AF59-4633-8247-69051C0D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40" y="1267968"/>
            <a:ext cx="1055624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Fact : Games</a:t>
            </a:r>
          </a:p>
          <a:p>
            <a:r>
              <a:rPr lang="en-US" dirty="0"/>
              <a:t> Dimensions:</a:t>
            </a:r>
          </a:p>
          <a:p>
            <a:pPr marL="566928" lvl="3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Home_Team</a:t>
            </a:r>
            <a:endParaRPr lang="en-US" sz="1800" dirty="0"/>
          </a:p>
          <a:p>
            <a:pPr marL="566928" lvl="3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Away_Team</a:t>
            </a:r>
            <a:endParaRPr lang="en-US" sz="1800" dirty="0"/>
          </a:p>
          <a:p>
            <a:pPr marL="566928" lvl="3" indent="0">
              <a:buNone/>
            </a:pPr>
            <a:r>
              <a:rPr lang="en-US" sz="1800" dirty="0"/>
              <a:t> Date</a:t>
            </a:r>
          </a:p>
          <a:p>
            <a:pPr marL="566928" lvl="3" indent="0">
              <a:buNone/>
            </a:pPr>
            <a:r>
              <a:rPr lang="en-US" sz="1800" dirty="0"/>
              <a:t> Season</a:t>
            </a:r>
          </a:p>
          <a:p>
            <a:pPr marL="566928" lvl="3" indent="0">
              <a:buNone/>
            </a:pPr>
            <a:r>
              <a:rPr lang="en-US" sz="1800" dirty="0"/>
              <a:t> player_ performance</a:t>
            </a:r>
          </a:p>
          <a:p>
            <a:r>
              <a:rPr lang="en-US" dirty="0"/>
              <a:t> Cross dimension Attributes:</a:t>
            </a:r>
          </a:p>
          <a:p>
            <a:pPr marL="566928" lvl="3" indent="0">
              <a:buNone/>
            </a:pPr>
            <a:r>
              <a:rPr lang="en-US" sz="1800" dirty="0"/>
              <a:t> Ranking</a:t>
            </a:r>
          </a:p>
          <a:p>
            <a:pPr marL="566928" lvl="3" indent="0">
              <a:buNone/>
            </a:pPr>
            <a:r>
              <a:rPr lang="en-US" sz="1800" dirty="0"/>
              <a:t> Player</a:t>
            </a:r>
          </a:p>
        </p:txBody>
      </p:sp>
    </p:spTree>
    <p:extLst>
      <p:ext uri="{BB962C8B-B14F-4D97-AF65-F5344CB8AC3E}">
        <p14:creationId xmlns:p14="http://schemas.microsoft.com/office/powerpoint/2010/main" val="330181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8187-5286-AF84-3EDF-261DE45E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82A2-C63E-C4FA-2B2B-B3EB40B36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 Extract : Read data from CSV files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1A167-0FFA-1248-E2BC-87A13F8D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B152E-AFA8-B0D3-F813-A5362CAF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9784"/>
            <a:ext cx="10515600" cy="265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2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6911-D000-1361-5E33-AE1552DDF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A2E8-9D6A-50A5-51E4-AF3A4C7E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0936" cy="4351338"/>
          </a:xfrm>
        </p:spPr>
        <p:txBody>
          <a:bodyPr/>
          <a:lstStyle/>
          <a:p>
            <a:r>
              <a:rPr lang="en-US" dirty="0"/>
              <a:t> Transform the data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new 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Attribute Standardization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Normalization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Surrogate key generation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Dimension Mapping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06384C-745B-11F9-1916-BE378D61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2481C0-2DCD-AF82-17A6-91A5B82D0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731" y="365125"/>
            <a:ext cx="6532047" cy="4950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4D7937-CF61-9674-7BBB-DBD0294B4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731" y="5315712"/>
            <a:ext cx="6532047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9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907F-358E-E265-4EA6-96D60861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B41C5-C4D6-85F3-AC59-A169ED08B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30723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Transform the data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Create new tables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Attribute Standardization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Normalization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Surrogate key generation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Dimension Mapping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Type Conversion and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Add/ Drop columns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Missing data handling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A18056-CB52-39FE-B1AB-5B42F704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C79BD-5866-9CE6-F62A-E3D84127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437" y="0"/>
            <a:ext cx="6830235" cy="3813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14956-BC33-380E-67B3-95B819795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436" y="3813123"/>
            <a:ext cx="6830235" cy="306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8895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536</TotalTime>
  <Words>794</Words>
  <Application>Microsoft Office PowerPoint</Application>
  <PresentationFormat>Widescreen</PresentationFormat>
  <Paragraphs>191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Arial</vt:lpstr>
      <vt:lpstr>Calibri</vt:lpstr>
      <vt:lpstr>Inter</vt:lpstr>
      <vt:lpstr>Roboto</vt:lpstr>
      <vt:lpstr>Times New Roman</vt:lpstr>
      <vt:lpstr>Wingdings</vt:lpstr>
      <vt:lpstr>Rétrospective</vt:lpstr>
      <vt:lpstr>Data Management Project </vt:lpstr>
      <vt:lpstr>Outline</vt:lpstr>
      <vt:lpstr>Introduction</vt:lpstr>
      <vt:lpstr>Dataset</vt:lpstr>
      <vt:lpstr>ER-Model</vt:lpstr>
      <vt:lpstr>DFM Model</vt:lpstr>
      <vt:lpstr>ETL</vt:lpstr>
      <vt:lpstr>ETL</vt:lpstr>
      <vt:lpstr>ETL</vt:lpstr>
      <vt:lpstr>ETL</vt:lpstr>
      <vt:lpstr>ETL</vt:lpstr>
      <vt:lpstr>ETL</vt:lpstr>
      <vt:lpstr>ETL</vt:lpstr>
      <vt:lpstr>ETL</vt:lpstr>
      <vt:lpstr>Schema</vt:lpstr>
      <vt:lpstr>Schema</vt:lpstr>
      <vt:lpstr>OLAP Queries</vt:lpstr>
      <vt:lpstr>OLAP Queries</vt:lpstr>
      <vt:lpstr>OLAP Queries</vt:lpstr>
      <vt:lpstr>OLAP Queries</vt:lpstr>
      <vt:lpstr>OLAP Queries</vt:lpstr>
      <vt:lpstr>OLAP Queries</vt:lpstr>
      <vt:lpstr>OLAP Queries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Project </dc:title>
  <dc:creator>Jamil Nassar</dc:creator>
  <cp:lastModifiedBy>Jamil Nassar</cp:lastModifiedBy>
  <cp:revision>27</cp:revision>
  <dcterms:created xsi:type="dcterms:W3CDTF">2025-05-13T18:41:49Z</dcterms:created>
  <dcterms:modified xsi:type="dcterms:W3CDTF">2025-05-14T20:10:44Z</dcterms:modified>
</cp:coreProperties>
</file>