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04_88DB1AD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9" r:id="rId7"/>
    <p:sldId id="289" r:id="rId8"/>
    <p:sldId id="288" r:id="rId9"/>
    <p:sldId id="262" r:id="rId10"/>
    <p:sldId id="264" r:id="rId11"/>
    <p:sldId id="270" r:id="rId12"/>
    <p:sldId id="265" r:id="rId13"/>
    <p:sldId id="266" r:id="rId14"/>
    <p:sldId id="284" r:id="rId15"/>
    <p:sldId id="275" r:id="rId16"/>
    <p:sldId id="276" r:id="rId17"/>
    <p:sldId id="267" r:id="rId18"/>
    <p:sldId id="281" r:id="rId19"/>
    <p:sldId id="285" r:id="rId20"/>
    <p:sldId id="283" r:id="rId21"/>
    <p:sldId id="272" r:id="rId22"/>
    <p:sldId id="273" r:id="rId23"/>
    <p:sldId id="274" r:id="rId24"/>
    <p:sldId id="277" r:id="rId25"/>
    <p:sldId id="278" r:id="rId26"/>
    <p:sldId id="280" r:id="rId27"/>
    <p:sldId id="282" r:id="rId28"/>
    <p:sldId id="286" r:id="rId29"/>
    <p:sldId id="287" r:id="rId30"/>
    <p:sldId id="291" r:id="rId31"/>
    <p:sldId id="263" r:id="rId32"/>
    <p:sldId id="290" r:id="rId33"/>
    <p:sldId id="26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75A199-A1CF-BDAA-821E-624AC433DEEA}" name="Jamil Nassar" initials="JN" userId="S::jamil.nassar@std.balamand.edu.lb::bb454846-16b8-425e-b077-71272cd82e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9" autoAdjust="0"/>
    <p:restoredTop sz="86275" autoAdjust="0"/>
  </p:normalViewPr>
  <p:slideViewPr>
    <p:cSldViewPr snapToGrid="0">
      <p:cViewPr varScale="1">
        <p:scale>
          <a:sx n="116" d="100"/>
          <a:sy n="116" d="100"/>
        </p:scale>
        <p:origin x="12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04_88DB1A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C8620B-395C-490C-8803-6C79BEC5ED9F}" authorId="{8E75A199-A1CF-BDAA-821E-624AC433DEEA}" created="2025-05-14T20:10:23.374">
    <pc:sldMkLst xmlns:pc="http://schemas.microsoft.com/office/powerpoint/2013/main/command">
      <pc:docMk/>
      <pc:sldMk cId="2296060625" sldId="260"/>
    </pc:sldMkLst>
    <p188:txBody>
      <a:bodyPr/>
      <a:lstStyle/>
      <a:p>
        <a:r>
          <a:rPr lang="en-US"/>
          <a:t>Here change the er model cannot find the link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8F956-FBCF-4596-8579-03C3E4B1F36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D63A3-D974-4793-B3DD-FA4EC52AE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7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Combines data from different sources (e.g., sales, operations, marketing) into a single, unified repository.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dirty="0"/>
              <a:t>Cleans and transforms data into a consistent format for reliable reporting and analytics</a:t>
            </a:r>
          </a:p>
          <a:p>
            <a:pPr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project focus on </a:t>
            </a:r>
            <a:br>
              <a:rPr lang="en-US" dirty="0"/>
            </a:br>
            <a:r>
              <a:rPr lang="en-US" dirty="0"/>
              <a:t>integrating multiple NBA-related datasets into a unified Data Warehouse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11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8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IF ANY CHANGE SHOULD BE DONE IN   THE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6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4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of each dimension and fact in SQL language)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ABAAB-440F-F27D-D66C-FA888D1C0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052A0-1B01-DA10-21DF-44E6DF449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CD68A-1A2A-9EA1-1E71-05FB18506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of each dimension and fact in SQL language)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395DC-2001-580C-B956-F5FB0032B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6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create of key and link the two table to this key for the conference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87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player_dim</a:t>
            </a:r>
            <a:r>
              <a:rPr lang="en-US" dirty="0"/>
              <a:t> split into 2 tables</a:t>
            </a:r>
          </a:p>
          <a:p>
            <a:pPr>
              <a:buNone/>
            </a:pPr>
            <a:r>
              <a:rPr lang="en-US" dirty="0"/>
              <a:t>Main which is player dynamic (contain player id ) data decencies 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dirty="0" err="1"/>
              <a:t>subyable</a:t>
            </a:r>
            <a:r>
              <a:rPr lang="en-US" dirty="0"/>
              <a:t> used to avoid the redundancy of info: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Draft_year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Draft_round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Draft_numbet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4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C7E5C-6F5A-D84A-3A18-9B9DBC5A2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336B9F-3690-14A8-D085-8F235FD72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092FAF-6088-DECC-50B2-6550AB9A3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player_dim</a:t>
            </a:r>
            <a:r>
              <a:rPr lang="en-US" dirty="0"/>
              <a:t> split into 2 tables</a:t>
            </a:r>
          </a:p>
          <a:p>
            <a:pPr>
              <a:buNone/>
            </a:pPr>
            <a:r>
              <a:rPr lang="en-US" dirty="0"/>
              <a:t>Main which is player dynamic (contain player id ) data decencies 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dirty="0" err="1"/>
              <a:t>subyable</a:t>
            </a:r>
            <a:r>
              <a:rPr lang="en-US" dirty="0"/>
              <a:t> used to avoid the redundancy of info: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Draft_year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Draft_round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Draft_numbet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35AA1-3383-AA93-82C7-0F345DD85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6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9967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5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19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5206"/>
            <a:ext cx="10058400" cy="893980"/>
          </a:xfrm>
        </p:spPr>
        <p:txBody>
          <a:bodyPr/>
          <a:lstStyle>
            <a:lvl1pPr marL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5" y="6459784"/>
            <a:ext cx="1312025" cy="365125"/>
          </a:xfrm>
        </p:spPr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5398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424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065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023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774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128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025BB7-8A73-4C3C-888D-EB661FB644F1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01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057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95303"/>
            <a:ext cx="10058400" cy="956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0184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025BB7-8A73-4C3C-888D-EB661FB644F1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037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6966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25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4018/978-1-60566-232-9.ch002" TargetMode="External"/><Relationship Id="rId2" Type="http://schemas.openxmlformats.org/officeDocument/2006/relationships/hyperlink" Target="https://www.researchgate.net/publication/237622501_Chapter_I_Conceptual_Modeling_Solutions_for_the_Data_Warehou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justinas/nba-players-data" TargetMode="External"/><Relationship Id="rId4" Type="http://schemas.openxmlformats.org/officeDocument/2006/relationships/hyperlink" Target="https://www.kaggle.com/datasets/nathanlauga/nba-games?resource=download&amp;select=games.csv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jeh-halawani/NBA-Data-Warehous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88DB1AD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DA73-AB4F-7322-E7DB-51AA3B232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722" y="1754692"/>
            <a:ext cx="8566555" cy="1030619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Data Management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2DA85-CBFA-72AF-6CCB-07E228C88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NBA Data Warehouse Implementation - Spring 2025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62ED7-7228-5B55-FC65-51F76ADE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1C035-61EE-9024-CB42-43F5846C74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19" y="377500"/>
            <a:ext cx="3128817" cy="1299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948CC-5A44-C918-500D-1E7C519C27C2}"/>
              </a:ext>
            </a:extLst>
          </p:cNvPr>
          <p:cNvSpPr txBox="1"/>
          <p:nvPr/>
        </p:nvSpPr>
        <p:spPr>
          <a:xfrm>
            <a:off x="4208945" y="2939803"/>
            <a:ext cx="3059991" cy="81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Najeh Alhalawani - 2223737</a:t>
            </a:r>
          </a:p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Jamil Nassar - 2224424</a:t>
            </a:r>
          </a:p>
        </p:txBody>
      </p:sp>
    </p:spTree>
    <p:extLst>
      <p:ext uri="{BB962C8B-B14F-4D97-AF65-F5344CB8AC3E}">
        <p14:creationId xmlns:p14="http://schemas.microsoft.com/office/powerpoint/2010/main" val="59899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907F-358E-E265-4EA6-96D60861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33550"/>
            <a:ext cx="10058400" cy="893980"/>
          </a:xfrm>
        </p:spPr>
        <p:txBody>
          <a:bodyPr/>
          <a:lstStyle/>
          <a:p>
            <a:r>
              <a:rPr lang="en-US" dirty="0"/>
              <a:t>ETL –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41C5-C4D6-85F3-AC59-A169ED08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734185"/>
            <a:ext cx="4307235" cy="4351338"/>
          </a:xfrm>
        </p:spPr>
        <p:txBody>
          <a:bodyPr>
            <a:normAutofit/>
          </a:bodyPr>
          <a:lstStyle/>
          <a:p>
            <a:r>
              <a:rPr lang="en-US" dirty="0"/>
              <a:t> Team Dimension</a:t>
            </a:r>
          </a:p>
          <a:p>
            <a:pPr lvl="1"/>
            <a:r>
              <a:rPr lang="en-US" dirty="0"/>
              <a:t> Standardize attributes</a:t>
            </a:r>
          </a:p>
          <a:p>
            <a:pPr lvl="1"/>
            <a:r>
              <a:rPr lang="en-US" dirty="0"/>
              <a:t> Convert and validate data types</a:t>
            </a:r>
          </a:p>
          <a:p>
            <a:pPr lvl="1"/>
            <a:r>
              <a:rPr lang="en-US" dirty="0"/>
              <a:t> Add and drop columns</a:t>
            </a:r>
          </a:p>
          <a:p>
            <a:pPr lvl="1"/>
            <a:r>
              <a:rPr lang="en-US" dirty="0"/>
              <a:t> Handle missing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A18056-CB52-39FE-B1AB-5B42F704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C79BD-5866-9CE6-F62A-E3D84127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37" y="0"/>
            <a:ext cx="6830235" cy="3813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14956-BC33-380E-67B3-95B81979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436" y="3813123"/>
            <a:ext cx="6830235" cy="30619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DDFF10-EF82-FC31-6E43-46571A1B10AB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98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73C57-503E-2B92-C4D1-E68E91D6B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1243-B3F2-7CD6-0D48-C15FEEA5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77111"/>
            <a:ext cx="4538472" cy="893980"/>
          </a:xfrm>
        </p:spPr>
        <p:txBody>
          <a:bodyPr>
            <a:normAutofit/>
          </a:bodyPr>
          <a:lstStyle/>
          <a:p>
            <a:r>
              <a:rPr lang="en-US" sz="4400" dirty="0"/>
              <a:t>ETL –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6F04-38FA-9A77-79EE-B9454C2E0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520824"/>
            <a:ext cx="4307235" cy="46742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Ranking &amp; Date Dimensions</a:t>
            </a:r>
          </a:p>
          <a:p>
            <a:pPr lvl="1"/>
            <a:r>
              <a:rPr lang="en-US" dirty="0"/>
              <a:t> Drop unnecessary columns</a:t>
            </a:r>
          </a:p>
          <a:p>
            <a:pPr lvl="1"/>
            <a:r>
              <a:rPr lang="en-US" dirty="0"/>
              <a:t> Convert data types</a:t>
            </a:r>
          </a:p>
          <a:p>
            <a:pPr lvl="1"/>
            <a:r>
              <a:rPr lang="en-US" dirty="0"/>
              <a:t> Create a date table</a:t>
            </a:r>
          </a:p>
          <a:p>
            <a:pPr lvl="1"/>
            <a:r>
              <a:rPr lang="en-US" dirty="0"/>
              <a:t> Insert surrogate keys</a:t>
            </a:r>
          </a:p>
          <a:p>
            <a:pPr lvl="1"/>
            <a:r>
              <a:rPr lang="en-US" dirty="0"/>
              <a:t> Ensure data uniqueness</a:t>
            </a:r>
          </a:p>
          <a:p>
            <a:pPr lvl="1"/>
            <a:r>
              <a:rPr lang="en-US" dirty="0"/>
              <a:t> Map keys</a:t>
            </a:r>
          </a:p>
          <a:p>
            <a:pPr lvl="1"/>
            <a:r>
              <a:rPr lang="en-US" dirty="0"/>
              <a:t> Handle missing data</a:t>
            </a:r>
          </a:p>
          <a:p>
            <a:pPr lvl="1"/>
            <a:r>
              <a:rPr lang="en-US" dirty="0"/>
              <a:t> Concatenate values into a single dimension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0F6E3-9D25-D25F-6F96-E38912C5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AC2B6-EA16-68F8-94E4-28ED1264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286" y="0"/>
            <a:ext cx="6848410" cy="3998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3B86F-EC50-90A7-3D17-CDBF0E159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86" y="3755136"/>
            <a:ext cx="6848410" cy="310286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D7F741-E304-334C-05D9-9B189D6D7280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2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BF8C-EBDB-8F5F-9882-22068E4B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75206"/>
            <a:ext cx="10058400" cy="893980"/>
          </a:xfrm>
        </p:spPr>
        <p:txBody>
          <a:bodyPr/>
          <a:lstStyle/>
          <a:p>
            <a:r>
              <a:rPr lang="en-US" dirty="0"/>
              <a:t>ETL –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92D2-A49F-BA4C-4C57-A5E3DDB5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3944" cy="4351338"/>
          </a:xfrm>
        </p:spPr>
        <p:txBody>
          <a:bodyPr/>
          <a:lstStyle/>
          <a:p>
            <a:r>
              <a:rPr lang="en-US" dirty="0"/>
              <a:t> Game Fact</a:t>
            </a:r>
          </a:p>
          <a:p>
            <a:pPr lvl="1"/>
            <a:r>
              <a:rPr lang="en-US" dirty="0"/>
              <a:t> Ensure data types</a:t>
            </a:r>
          </a:p>
          <a:p>
            <a:pPr lvl="1"/>
            <a:r>
              <a:rPr lang="en-US" dirty="0"/>
              <a:t> Standardize attributes</a:t>
            </a:r>
          </a:p>
          <a:p>
            <a:pPr lvl="1"/>
            <a:r>
              <a:rPr lang="en-US" dirty="0"/>
              <a:t> Map keys</a:t>
            </a:r>
          </a:p>
          <a:p>
            <a:pPr lvl="1"/>
            <a:r>
              <a:rPr lang="en-US" dirty="0"/>
              <a:t> Drop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B5C0A-6B75-FC76-1C06-C03D0D7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2C4F6-E9B7-8105-DD5E-C77004C67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76" y="60960"/>
            <a:ext cx="6304356" cy="3990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1DDDCE-89A4-15BF-22FD-642DD97FA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76" y="4143642"/>
            <a:ext cx="6304356" cy="2638793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C11C9EBC-9033-FF4F-1E36-ECCFDF050F3E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E3F49-EAFF-40F7-B956-2B48D3C53978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7AB58B-1A51-BD09-0677-5CCF846914E2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02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FBDC-A361-C686-330C-AA95865D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75206"/>
            <a:ext cx="10058400" cy="893980"/>
          </a:xfrm>
        </p:spPr>
        <p:txBody>
          <a:bodyPr/>
          <a:lstStyle/>
          <a:p>
            <a:r>
              <a:rPr lang="en-US" dirty="0"/>
              <a:t>ETL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123E-2E72-05D6-BA7B-AC2B19ADB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0727"/>
          </a:xfrm>
        </p:spPr>
        <p:txBody>
          <a:bodyPr/>
          <a:lstStyle/>
          <a:p>
            <a:r>
              <a:rPr lang="en-US" dirty="0"/>
              <a:t> Load: Load validated data into the Postgres database tables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79C99-6D0D-8C18-6628-6C468F4D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B50E5-B8E4-7CDE-38D0-5F3ED277F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08" y="2544636"/>
            <a:ext cx="7602565" cy="4083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38960-5608-129D-F984-40A9D1140AC0}"/>
              </a:ext>
            </a:extLst>
          </p:cNvPr>
          <p:cNvSpPr txBox="1"/>
          <p:nvPr/>
        </p:nvSpPr>
        <p:spPr>
          <a:xfrm>
            <a:off x="838200" y="3096768"/>
            <a:ext cx="3599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Logging and DB Parameters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SQL Schema File (Contains the SQL schema for table creation)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394233-DC7D-6496-0795-2C7D3909D16F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C7791-C5DE-4565-96E5-14F08C5C0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E191-A7AD-1F81-4D2B-76183305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8EFCB-5105-69BB-5CB9-DFDE026E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EFE4B-6A49-5633-48DA-9475162F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45" y="1196593"/>
            <a:ext cx="3730854" cy="5136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973F9D-D29C-29E2-677B-BD68FA791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475" y="1196593"/>
            <a:ext cx="3062039" cy="3889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F7BC34-712D-52FD-56FF-34910FF92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364" y="78425"/>
            <a:ext cx="3447401" cy="624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7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5611-8EBF-AB17-5908-A3FC53B7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43088"/>
            <a:ext cx="10058400" cy="893980"/>
          </a:xfrm>
        </p:spPr>
        <p:txBody>
          <a:bodyPr/>
          <a:lstStyle/>
          <a:p>
            <a:r>
              <a:rPr lang="en-US" dirty="0"/>
              <a:t>ETL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C73A-0DB1-5007-FA44-A75E2F84C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2627312"/>
            <a:ext cx="4674921" cy="1603375"/>
          </a:xfrm>
        </p:spPr>
        <p:txBody>
          <a:bodyPr>
            <a:normAutofit/>
          </a:bodyPr>
          <a:lstStyle/>
          <a:p>
            <a:r>
              <a:rPr lang="en-US" sz="2400" dirty="0"/>
              <a:t> Function to Create Schema</a:t>
            </a:r>
          </a:p>
          <a:p>
            <a:r>
              <a:rPr lang="en-US" dirty="0"/>
              <a:t> F</a:t>
            </a:r>
            <a:r>
              <a:rPr lang="en-US" sz="2400" dirty="0"/>
              <a:t>unction to Insert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D5330-A55F-D5A3-51DC-5141D685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3863B-526D-E759-A4AD-104D83CF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68" y="136525"/>
            <a:ext cx="6149400" cy="2980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1E3B8D-B696-2AD6-EB9E-1FF45872F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367" y="3117013"/>
            <a:ext cx="6149400" cy="34329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F7B585-A838-1AA8-F0E7-8F62EFB666E9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6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75FD-E487-2A29-E359-F6AD7CE2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75206"/>
            <a:ext cx="10058400" cy="893980"/>
          </a:xfrm>
        </p:spPr>
        <p:txBody>
          <a:bodyPr/>
          <a:lstStyle/>
          <a:p>
            <a:r>
              <a:rPr lang="en-US" dirty="0"/>
              <a:t>ETL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8964-E216-BC8D-2404-FE4461DF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920"/>
            <a:ext cx="2782824" cy="3362960"/>
          </a:xfrm>
        </p:spPr>
        <p:txBody>
          <a:bodyPr>
            <a:normAutofit/>
          </a:bodyPr>
          <a:lstStyle/>
          <a:p>
            <a:r>
              <a:rPr lang="en-US" sz="2400" dirty="0"/>
              <a:t> Main Execution </a:t>
            </a:r>
          </a:p>
          <a:p>
            <a:r>
              <a:rPr lang="en-US" sz="2400" dirty="0"/>
              <a:t> Connect </a:t>
            </a:r>
          </a:p>
          <a:p>
            <a:r>
              <a:rPr lang="en-US" sz="2400" dirty="0"/>
              <a:t> Create Schema </a:t>
            </a:r>
          </a:p>
          <a:p>
            <a:r>
              <a:rPr lang="en-US" sz="2400" dirty="0"/>
              <a:t> Insert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EC844-5A91-5458-B449-772985CC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0653D-EC9B-A7AB-DAB0-2F314FC1B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1404184"/>
            <a:ext cx="8472279" cy="435133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B8C4FB-02AB-55B1-C146-9A31050FC0CA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1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6E06-5E56-6FF0-75DA-CF723A2C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75206"/>
            <a:ext cx="10058400" cy="893980"/>
          </a:xfrm>
        </p:spPr>
        <p:txBody>
          <a:bodyPr/>
          <a:lstStyle/>
          <a:p>
            <a:r>
              <a:rPr lang="en-US" dirty="0"/>
              <a:t>Data Warehouse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A53B-2FA6-4B8E-DF8A-2BB5AEB7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>
            <a:noAutofit/>
          </a:bodyPr>
          <a:lstStyle/>
          <a:p>
            <a:r>
              <a:rPr lang="en-US" sz="2800" dirty="0"/>
              <a:t> Use of Snowflakes:</a:t>
            </a:r>
          </a:p>
          <a:p>
            <a:pPr lvl="1"/>
            <a:r>
              <a:rPr lang="en-US" dirty="0"/>
              <a:t> Normalized lookups</a:t>
            </a:r>
          </a:p>
          <a:p>
            <a:pPr lvl="1"/>
            <a:r>
              <a:rPr lang="en-US" dirty="0"/>
              <a:t> Tables decomposed into sub-dimensions</a:t>
            </a:r>
          </a:p>
          <a:p>
            <a:pPr lvl="1"/>
            <a:r>
              <a:rPr lang="en-US" dirty="0"/>
              <a:t> Avoid redundancy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Team dimension is split into two tables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(Team and Ranking)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5B4A-3E66-1AF7-74C2-2C14C1EF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17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B8229F-1D0A-F9EB-52CE-D463ECB78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261" y="1283513"/>
            <a:ext cx="2143424" cy="46107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D98FDEA-09C8-CDD0-14AB-178B778D0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618" y="1283513"/>
            <a:ext cx="3315163" cy="461074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27D48E-4830-BB03-83AE-47E51028FE35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8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992C-4EBA-0899-18E8-4C51EA26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74470"/>
            <a:ext cx="10058400" cy="893980"/>
          </a:xfrm>
        </p:spPr>
        <p:txBody>
          <a:bodyPr/>
          <a:lstStyle/>
          <a:p>
            <a:r>
              <a:rPr lang="en-US" dirty="0"/>
              <a:t>Data Warehouse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CAC5-B344-B1DC-6A87-08109160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6168" cy="4351338"/>
          </a:xfrm>
        </p:spPr>
        <p:txBody>
          <a:bodyPr>
            <a:normAutofit/>
          </a:bodyPr>
          <a:lstStyle/>
          <a:p>
            <a:r>
              <a:rPr lang="en-US" sz="2800" dirty="0"/>
              <a:t> Use of Snowflakes:</a:t>
            </a:r>
          </a:p>
          <a:p>
            <a:pPr lvl="1"/>
            <a:r>
              <a:rPr lang="en-US" dirty="0"/>
              <a:t> Normalized lookups</a:t>
            </a:r>
          </a:p>
          <a:p>
            <a:pPr lvl="1"/>
            <a:r>
              <a:rPr lang="en-US" dirty="0"/>
              <a:t> Tables decomposed into sub-dimensions</a:t>
            </a:r>
          </a:p>
          <a:p>
            <a:pPr lvl="1"/>
            <a:r>
              <a:rPr lang="en-US" dirty="0"/>
              <a:t> Avoid redundancy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200" dirty="0"/>
              <a:t>The Player dimension is split into two tables </a:t>
            </a:r>
            <a:r>
              <a:rPr lang="en-US" dirty="0"/>
              <a:t>(dynamic and static)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4D816-C875-38C6-0B58-DBB53BE0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E23CE-846B-55DA-6097-DA79AC97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384" y="136525"/>
            <a:ext cx="2838846" cy="65731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E76CE0-055C-4AAE-90F6-583E096AF689}"/>
              </a:ext>
            </a:extLst>
          </p:cNvPr>
          <p:cNvSpPr/>
          <p:nvPr/>
        </p:nvSpPr>
        <p:spPr>
          <a:xfrm>
            <a:off x="10818230" y="721460"/>
            <a:ext cx="642250" cy="792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4EA60A-F782-7C6B-F4A2-CD991C6A7F58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53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25985-4905-C90C-7C71-C0D1BE8DD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E000-1635-3AC7-A9FF-6E632F1A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 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90FDE-BB06-B202-31E9-EF6EAAB2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0861CC-2E62-A579-9BA5-B75C9AF47A7A}"/>
              </a:ext>
            </a:extLst>
          </p:cNvPr>
          <p:cNvSpPr/>
          <p:nvPr/>
        </p:nvSpPr>
        <p:spPr>
          <a:xfrm>
            <a:off x="10818230" y="721460"/>
            <a:ext cx="642250" cy="792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5F3446-41BF-DC47-CB93-3386574E9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98" y="-192794"/>
            <a:ext cx="7677102" cy="741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2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1DD3-ACE8-AB1E-674C-5881AE1C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4B42-B0EC-583E-2265-E7AFACF3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to Data Warehouse Implementation</a:t>
            </a:r>
          </a:p>
          <a:p>
            <a:r>
              <a:rPr lang="en-US" dirty="0"/>
              <a:t>Dataset Discussion</a:t>
            </a:r>
          </a:p>
          <a:p>
            <a:r>
              <a:rPr lang="en-US" dirty="0"/>
              <a:t>DFM Model</a:t>
            </a:r>
          </a:p>
          <a:p>
            <a:r>
              <a:rPr lang="en-US" dirty="0"/>
              <a:t>ETL</a:t>
            </a:r>
          </a:p>
          <a:p>
            <a:r>
              <a:rPr lang="en-US"/>
              <a:t>DFM SQL Schema</a:t>
            </a:r>
            <a:endParaRPr lang="en-US" dirty="0"/>
          </a:p>
          <a:p>
            <a:r>
              <a:rPr lang="en-US" dirty="0"/>
              <a:t>DW Schema Diagram</a:t>
            </a:r>
          </a:p>
          <a:p>
            <a:r>
              <a:rPr lang="en-US" dirty="0"/>
              <a:t>OLAP Queries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007E0-B1E1-616B-A76E-8BF13A33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C56AB-CA10-D953-4113-96E5C05D8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32C3-B2D2-9861-702D-2A192DD1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5FB41-7C34-9AD0-7E9E-6511E2EA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EA1FFF0F-9AC3-D53A-773C-C474B8508636}"/>
              </a:ext>
            </a:extLst>
          </p:cNvPr>
          <p:cNvSpPr txBox="1"/>
          <p:nvPr/>
        </p:nvSpPr>
        <p:spPr>
          <a:xfrm>
            <a:off x="838200" y="4047941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48D604-6835-000F-058C-A51D81B4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15" y="1511708"/>
            <a:ext cx="10515600" cy="1104937"/>
          </a:xfrm>
        </p:spPr>
        <p:txBody>
          <a:bodyPr>
            <a:normAutofit/>
          </a:bodyPr>
          <a:lstStyle/>
          <a:p>
            <a:r>
              <a:rPr lang="en-US" dirty="0"/>
              <a:t>  Query of building basic cube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5F87C-B1F5-FB6F-1143-7801C13D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8" y="4855333"/>
            <a:ext cx="11180064" cy="1344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7528C6-BD01-7A35-E7A3-2F24AB0A5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" y="2190097"/>
            <a:ext cx="814501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7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AB65-31F8-4EAA-953B-55AC4572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FFB60-E96F-8DF4-F700-34DB2DE1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12B23-809C-B7E1-6682-CD256525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5" y="2431244"/>
            <a:ext cx="10184684" cy="1616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C5412-AD04-F4B7-4771-2C487588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565" y="4559030"/>
            <a:ext cx="8848235" cy="1933845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3DA11AC8-FD23-49FD-9F3B-81ED62A6A696}"/>
              </a:ext>
            </a:extLst>
          </p:cNvPr>
          <p:cNvSpPr txBox="1"/>
          <p:nvPr/>
        </p:nvSpPr>
        <p:spPr>
          <a:xfrm>
            <a:off x="838200" y="4047941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86248A-B99F-477F-B09D-E3E1E3F0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15" y="1511708"/>
            <a:ext cx="10515600" cy="11049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 Roll up: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 the Monthly Home Team Performance This means the sum of the points scored by each team in each month.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1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97F3-1205-AE6C-F741-7A274C26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8B85-7408-6CED-68C6-B13DA6AE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0" y="1398567"/>
            <a:ext cx="10515600" cy="700121"/>
          </a:xfrm>
        </p:spPr>
        <p:txBody>
          <a:bodyPr/>
          <a:lstStyle/>
          <a:p>
            <a:r>
              <a:rPr lang="en-US" dirty="0"/>
              <a:t> SLICE: Compute the query to get all the games in the season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D4266-9303-AAE4-B042-A18E546B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C79D09-2CFC-4621-C1E8-39552375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2108009"/>
            <a:ext cx="9288171" cy="1706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729159-3F2A-59DB-C874-DC1A914A1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460" y="4393926"/>
            <a:ext cx="7802064" cy="1962424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5448683C-A6B5-44CF-B2B2-C3CEBC0D0EDA}"/>
              </a:ext>
            </a:extLst>
          </p:cNvPr>
          <p:cNvSpPr txBox="1"/>
          <p:nvPr/>
        </p:nvSpPr>
        <p:spPr>
          <a:xfrm>
            <a:off x="838200" y="4047941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123536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B485-A17C-3AE4-7238-F362056C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8394F-4A6E-19CA-56DC-AEC0C595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223BA-7813-6610-A068-613B100F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75" y="2742513"/>
            <a:ext cx="10515600" cy="1372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DA0B3C-F80F-ACC4-993C-78AF81C1E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632123"/>
            <a:ext cx="10515600" cy="1648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28FA88-82C9-447C-95F1-C8010723BB4B}"/>
              </a:ext>
            </a:extLst>
          </p:cNvPr>
          <p:cNvSpPr txBox="1"/>
          <p:nvPr/>
        </p:nvSpPr>
        <p:spPr>
          <a:xfrm>
            <a:off x="838200" y="4047941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996443A-F8E4-464A-805F-B1588781D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75" y="1396999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 DICE : filter based on the year and the team abbreviation (ALL game played by the Cavaliers in the year 2022)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72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3EFF-1022-1F94-C5EF-AF6217EA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C32FDF-CEBD-C584-A2E4-6816458D3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446529"/>
            <a:ext cx="10058400" cy="32757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4A698-0826-1175-32D2-CB16F0D2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24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FA43E64-1823-4488-864F-516B677572BE}"/>
              </a:ext>
            </a:extLst>
          </p:cNvPr>
          <p:cNvSpPr txBox="1"/>
          <p:nvPr/>
        </p:nvSpPr>
        <p:spPr>
          <a:xfrm>
            <a:off x="355600" y="1492422"/>
            <a:ext cx="10883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nalyze how win rates evolve per month over the seasons for each team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76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C6BD94-6F6D-DF92-068B-3EFD4413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D5C31-4C7E-5F37-10BC-AD567E55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241518-6818-348E-391D-23249A45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2465748"/>
            <a:ext cx="7944959" cy="227679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E2BF15-2455-4781-9178-19D1A0E54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75" y="1396999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0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4F26E-39D4-8360-6D4C-9DE079F2C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6D14-847F-9018-19D9-4510B141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24E7F-80D7-7EA3-0192-21E1F09A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A899F-BD91-2A04-B4F3-3B25FBDF1D74}"/>
              </a:ext>
            </a:extLst>
          </p:cNvPr>
          <p:cNvSpPr txBox="1"/>
          <p:nvPr/>
        </p:nvSpPr>
        <p:spPr>
          <a:xfrm>
            <a:off x="364375" y="150243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most efficient scorers over a season / over all seasons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E9FAF4-BA8F-551B-937A-997B6848F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75" y="2358906"/>
            <a:ext cx="10305288" cy="19761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EFB364-A062-2EDD-3ECA-B4488F0646F6}"/>
              </a:ext>
            </a:extLst>
          </p:cNvPr>
          <p:cNvSpPr txBox="1"/>
          <p:nvPr/>
        </p:nvSpPr>
        <p:spPr>
          <a:xfrm>
            <a:off x="816685" y="4473261"/>
            <a:ext cx="2874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01BB7B-B927-ED2E-4D4F-E7B88C171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925" y="3999925"/>
            <a:ext cx="668748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87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3238-CFCA-8B5C-6620-312437F3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4D84-4D74-8B53-A893-CE1FBE114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Successful Integration of Diverse Datasets, ensuring data consistency and integrity across sources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Implemented a scalable ETL process to extract data from heterogeneous sources, transform it (e.g., cleaning, normalization, aggregation), and load it into the data warehouse</a:t>
            </a:r>
          </a:p>
          <a:p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7B322-DA21-8CA3-C996-9DB067FB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51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A912E-7B8B-8C0D-6297-E21BF6838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2BDC-25B8-63E6-0976-74D38068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5450-DE04-F7AF-3ECE-3D62E9179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Designed a snowflake schema to balance query performance and storage efficiency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Executed complex OLAP session queries to support multidimensional analysis (e.g., slice-and-dice, drill-down)</a:t>
            </a:r>
          </a:p>
          <a:p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87927-C031-0105-C39A-87D4106A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06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B7A9F-1760-5434-FF1B-4B459BB06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97F9-5DDD-1E2C-3496-FBCFCE0C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C0E4-5025-DA73-4951-80E14448D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17530"/>
            <a:ext cx="10058400" cy="12229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/>
              <a:t>We now have a unified and fully homogenized NBA game analytics data warehouse covering the seasons from 2003 to 2022.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CACD3-6EBC-48D8-1C72-8532F285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3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AB2B-AE55-3ABF-B134-B12C410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FE1F-FFAC-00B0-D6AA-CA06ABFE3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of Data Warehouse:</a:t>
            </a:r>
          </a:p>
          <a:p>
            <a:r>
              <a:rPr lang="en-US" dirty="0"/>
              <a:t> Historical Data Storage</a:t>
            </a:r>
          </a:p>
          <a:p>
            <a:r>
              <a:rPr lang="en-US" dirty="0"/>
              <a:t> Data Consistency</a:t>
            </a:r>
          </a:p>
          <a:p>
            <a:r>
              <a:rPr lang="en-US" dirty="0"/>
              <a:t> Analytics and Modeling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CE654-2A0F-2093-4463-29FB605F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logo of a basketball player&#10;&#10;AI-generated content may be incorrect.">
            <a:extLst>
              <a:ext uri="{FF2B5EF4-FFF2-40B4-BE49-F238E27FC236}">
                <a16:creationId xmlns:a16="http://schemas.microsoft.com/office/drawing/2014/main" id="{116A2375-11F4-DF1C-A4B4-DF72BA0DD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370" y="1122893"/>
            <a:ext cx="4470630" cy="34291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4317C59-22B2-4159-96F8-4200800CC0FC}"/>
              </a:ext>
            </a:extLst>
          </p:cNvPr>
          <p:cNvSpPr txBox="1"/>
          <p:nvPr/>
        </p:nvSpPr>
        <p:spPr>
          <a:xfrm>
            <a:off x="1186057" y="5044261"/>
            <a:ext cx="9132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multiple NBA-related datasets into a unified Data Warehouse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2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5D1E0-325B-4DCE-1451-70D19F0BD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A0F45-9665-B52B-8EC5-29317F74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D9E1-5D1A-D599-129B-BF4BA4FB02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71893" y="1417637"/>
            <a:ext cx="5848213" cy="40227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AA0CE-CB50-7883-F966-D5698838DE6E}"/>
              </a:ext>
            </a:extLst>
          </p:cNvPr>
          <p:cNvSpPr txBox="1"/>
          <p:nvPr/>
        </p:nvSpPr>
        <p:spPr>
          <a:xfrm>
            <a:off x="3752121" y="2105561"/>
            <a:ext cx="4687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2244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EB9-CF15-EA70-9BC1-9144CB5C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A857-11A6-2DCA-043A-371210AA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https://www.researchgate.net/publication/237622501_Chapter_I_Conceptual_Modeling_Solutions_for_the_Data_Warehouse</a:t>
            </a:r>
            <a:r>
              <a:rPr lang="en-US" dirty="0"/>
              <a:t> 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DOI:</a:t>
            </a:r>
            <a:r>
              <a:rPr lang="en-US" b="0" i="0" u="sng" dirty="0">
                <a:effectLst/>
                <a:latin typeface="Roboto" panose="02000000000000000000" pitchFamily="2" charset="0"/>
                <a:hlinkClick r:id="rId3"/>
              </a:rPr>
              <a:t>10.4018/978-1-60566-232-9.ch002</a:t>
            </a:r>
            <a:endParaRPr lang="en-US" dirty="0"/>
          </a:p>
          <a:p>
            <a:r>
              <a:rPr lang="en-US" dirty="0">
                <a:hlinkClick r:id="rId4"/>
              </a:rPr>
              <a:t>https://www.kaggle.com/datasets/nathanlauga/nba-games?resource=download&amp;select=games.csv</a:t>
            </a:r>
            <a:endParaRPr lang="en-US" dirty="0"/>
          </a:p>
          <a:p>
            <a:r>
              <a:rPr lang="en-US" dirty="0">
                <a:hlinkClick r:id="rId5"/>
              </a:rPr>
              <a:t>https://www.kaggle.com/datasets/justinas/nba-players-data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49566-1D05-53DC-F576-42B15DF1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CF9CD-4EB1-19B2-497A-45130B934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E1F6-9E8D-9A03-8DA7-74B83B43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C817-8886-9646-C3B4-B6865E8C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75CCB-3C7E-6B40-B3EB-C7B57206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4CAEBC-BD1B-2483-7A8D-29B526626A2B}"/>
              </a:ext>
            </a:extLst>
          </p:cNvPr>
          <p:cNvSpPr txBox="1">
            <a:spLocks/>
          </p:cNvSpPr>
          <p:nvPr/>
        </p:nvSpPr>
        <p:spPr>
          <a:xfrm>
            <a:off x="1097280" y="2026389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Project Link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https://github.com/najeh-halawani/NBA-Data-Warehouse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79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D1F0-8852-8166-2B9B-290BB4DD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EAC5-B5C7-0A76-B5EE-D655072C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62D6-C671-AFC7-D99A-51761C66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 descr="A diagram of a flowchart&#10;&#10;AI-generated content may be incorrect.">
            <a:extLst>
              <a:ext uri="{FF2B5EF4-FFF2-40B4-BE49-F238E27FC236}">
                <a16:creationId xmlns:a16="http://schemas.microsoft.com/office/drawing/2014/main" id="{6D8C3F21-4928-B543-EBC1-C6068A4E2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186"/>
            <a:ext cx="12192000" cy="568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606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4C24-10C7-9550-E014-B99DE156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E8B698-66E5-E247-5573-F327A6DF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effectLst/>
              </a:rPr>
              <a:t> games.csv : </a:t>
            </a:r>
            <a:r>
              <a:rPr lang="en-US" dirty="0">
                <a:effectLst/>
              </a:rPr>
              <a:t>all games played with the date, teams and some details like number of points scored, etc.</a:t>
            </a:r>
            <a:endParaRPr lang="en-US" dirty="0"/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games_details.csv : </a:t>
            </a:r>
            <a:r>
              <a:rPr lang="en-US" dirty="0">
                <a:effectLst/>
              </a:rPr>
              <a:t>details of games dataset, all statistics of players for a given game</a:t>
            </a:r>
            <a:endParaRPr lang="en-US" dirty="0"/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players.csv : </a:t>
            </a:r>
            <a:r>
              <a:rPr lang="en-US" dirty="0">
                <a:effectLst/>
              </a:rPr>
              <a:t>players details (name, team)</a:t>
            </a:r>
            <a:endParaRPr lang="en-US" dirty="0"/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ranking.csv : </a:t>
            </a:r>
            <a:r>
              <a:rPr lang="en-US" dirty="0">
                <a:effectLst/>
              </a:rPr>
              <a:t>ranking of NBA given a day</a:t>
            </a:r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teams.csv : </a:t>
            </a:r>
            <a:r>
              <a:rPr lang="en-US" dirty="0">
                <a:effectLst/>
              </a:rPr>
              <a:t>all teams of NBA</a:t>
            </a:r>
          </a:p>
          <a:p>
            <a:r>
              <a:rPr lang="en-US" dirty="0"/>
              <a:t> </a:t>
            </a:r>
            <a:r>
              <a:rPr lang="en-US" b="1" dirty="0"/>
              <a:t>Players_data.csv : </a:t>
            </a:r>
            <a:r>
              <a:rPr lang="en-US" b="0" i="0" dirty="0">
                <a:effectLst/>
              </a:rPr>
              <a:t>data on each player who has been part of an NBA teams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7264-C4AB-102B-3DDA-70D700A8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3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etwork&#10;&#10;AI-generated content may be incorrect.">
            <a:extLst>
              <a:ext uri="{FF2B5EF4-FFF2-40B4-BE49-F238E27FC236}">
                <a16:creationId xmlns:a16="http://schemas.microsoft.com/office/drawing/2014/main" id="{B46F26DD-8402-A85E-46E8-97109F0F1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555" y="178908"/>
            <a:ext cx="7659445" cy="6199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47250F-5F33-09A0-9C21-110EF158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DFM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3D2EB-F092-05EE-3625-864BF59C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5</a:t>
            </a:fld>
            <a:endParaRPr lang="en-US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9E175A8-AF59-4633-8247-69051C0D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380" y="1267968"/>
            <a:ext cx="99913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Fact : Game</a:t>
            </a:r>
          </a:p>
          <a:p>
            <a:r>
              <a:rPr lang="en-US" dirty="0"/>
              <a:t> Dimensions:</a:t>
            </a:r>
          </a:p>
          <a:p>
            <a:pPr marL="566928" lvl="3" indent="0">
              <a:buNone/>
            </a:pPr>
            <a:r>
              <a:rPr lang="en-US" sz="1800" dirty="0"/>
              <a:t> Home Team</a:t>
            </a:r>
          </a:p>
          <a:p>
            <a:pPr marL="566928" lvl="3" indent="0">
              <a:buNone/>
            </a:pPr>
            <a:r>
              <a:rPr lang="en-US" sz="1800" dirty="0"/>
              <a:t> Away Team</a:t>
            </a:r>
          </a:p>
          <a:p>
            <a:pPr marL="566928" lvl="3" indent="0">
              <a:buNone/>
            </a:pPr>
            <a:r>
              <a:rPr lang="en-US" sz="1800" dirty="0"/>
              <a:t> Date</a:t>
            </a:r>
          </a:p>
          <a:p>
            <a:pPr marL="566928" lvl="3" indent="0">
              <a:buNone/>
            </a:pPr>
            <a:r>
              <a:rPr lang="en-US" sz="1800" dirty="0"/>
              <a:t> Season</a:t>
            </a:r>
          </a:p>
          <a:p>
            <a:r>
              <a:rPr lang="en-US" dirty="0"/>
              <a:t> Cross dimensions:</a:t>
            </a:r>
          </a:p>
          <a:p>
            <a:pPr marL="566928" lvl="3" indent="0">
              <a:buNone/>
            </a:pPr>
            <a:r>
              <a:rPr lang="en-US" sz="1800" dirty="0"/>
              <a:t> Ranking</a:t>
            </a:r>
          </a:p>
          <a:p>
            <a:pPr marL="566928" lvl="3" indent="0">
              <a:buNone/>
            </a:pPr>
            <a:r>
              <a:rPr lang="en-US" sz="1800" dirty="0"/>
              <a:t> Player</a:t>
            </a:r>
          </a:p>
          <a:p>
            <a:pPr marL="566928" lvl="3" indent="0">
              <a:buNone/>
            </a:pPr>
            <a:r>
              <a:rPr lang="en-US" sz="1800" dirty="0"/>
              <a:t> Player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30181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8187-5286-AF84-3EDF-261DE45E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– Challenged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82A2-C63E-C4FA-2B2B-B3EB40B3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2426"/>
            <a:ext cx="10515600" cy="1963545"/>
          </a:xfrm>
        </p:spPr>
        <p:txBody>
          <a:bodyPr numCol="2">
            <a:noAutofit/>
          </a:bodyPr>
          <a:lstStyle/>
          <a:p>
            <a:r>
              <a:rPr lang="en-US" dirty="0"/>
              <a:t> Data inconsistencies</a:t>
            </a:r>
          </a:p>
          <a:p>
            <a:r>
              <a:rPr lang="en-US" dirty="0"/>
              <a:t> Missing values</a:t>
            </a:r>
          </a:p>
          <a:p>
            <a:r>
              <a:rPr lang="en-US" dirty="0"/>
              <a:t> Variations in naming conventions</a:t>
            </a:r>
          </a:p>
          <a:p>
            <a:r>
              <a:rPr lang="en-US" dirty="0"/>
              <a:t> Sheets without unique IDs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1A167-0FFA-1248-E2BC-87A13F8D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2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8852F-7F3E-B038-8D8F-5F38AA46A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41D3-23B6-62C1-CB00-1309E02C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– 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B47B-33A7-B9A8-10B5-41FB4651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2426"/>
            <a:ext cx="10515600" cy="1963545"/>
          </a:xfrm>
        </p:spPr>
        <p:txBody>
          <a:bodyPr numCol="2">
            <a:noAutofit/>
          </a:bodyPr>
          <a:lstStyle/>
          <a:p>
            <a:r>
              <a:rPr lang="en-US" dirty="0"/>
              <a:t> Remove Duplicates</a:t>
            </a:r>
          </a:p>
          <a:p>
            <a:r>
              <a:rPr lang="en-US" dirty="0"/>
              <a:t> Fill Missing Values</a:t>
            </a:r>
          </a:p>
          <a:p>
            <a:r>
              <a:rPr lang="en-US" dirty="0"/>
              <a:t> Map Values to IDs</a:t>
            </a:r>
          </a:p>
          <a:p>
            <a:r>
              <a:rPr lang="en-US" dirty="0"/>
              <a:t> Reference Mapping Across Sheets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D148-8C72-E052-0203-AAF308D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2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D6F8B-A61F-F289-AD41-E84D6CBCE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8210-0407-904E-01B7-5DA09498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58164"/>
            <a:ext cx="10058400" cy="893980"/>
          </a:xfrm>
        </p:spPr>
        <p:txBody>
          <a:bodyPr/>
          <a:lstStyle/>
          <a:p>
            <a:r>
              <a:rPr lang="en-US" dirty="0"/>
              <a:t>ETL – 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F941-CF77-89D8-67A9-FFE4607E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806678"/>
            <a:ext cx="10515600" cy="1325563"/>
          </a:xfrm>
        </p:spPr>
        <p:txBody>
          <a:bodyPr/>
          <a:lstStyle/>
          <a:p>
            <a:r>
              <a:rPr lang="en-US" dirty="0"/>
              <a:t> Extract : Read data from CSV files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A6FB-9069-BE63-CEA7-D70DE4CA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473A8-9644-CFDD-AE40-2426696B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" y="3030837"/>
            <a:ext cx="10515600" cy="26560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935479-036F-97EC-53B7-4252993B3C6C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81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6911-D000-1361-5E33-AE1552DD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47204"/>
            <a:ext cx="10058400" cy="893980"/>
          </a:xfrm>
        </p:spPr>
        <p:txBody>
          <a:bodyPr/>
          <a:lstStyle/>
          <a:p>
            <a:r>
              <a:rPr lang="en-US" dirty="0"/>
              <a:t>ETL –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A2E8-9D6A-50A5-51E4-AF3A4C7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789608"/>
            <a:ext cx="4606531" cy="4351338"/>
          </a:xfrm>
        </p:spPr>
        <p:txBody>
          <a:bodyPr/>
          <a:lstStyle/>
          <a:p>
            <a:r>
              <a:rPr lang="en-US" sz="2000" dirty="0"/>
              <a:t> </a:t>
            </a:r>
            <a:r>
              <a:rPr lang="en-US" dirty="0"/>
              <a:t>Season Dimension</a:t>
            </a:r>
          </a:p>
          <a:p>
            <a:pPr lvl="1"/>
            <a:r>
              <a:rPr lang="en-US" dirty="0"/>
              <a:t> Attribute standardization</a:t>
            </a:r>
          </a:p>
          <a:p>
            <a:pPr lvl="1"/>
            <a:r>
              <a:rPr lang="en-US" dirty="0"/>
              <a:t> Surrogate key generation</a:t>
            </a:r>
          </a:p>
          <a:p>
            <a:pPr lvl="1"/>
            <a:r>
              <a:rPr lang="en-US" dirty="0"/>
              <a:t> Dimension mapping</a:t>
            </a:r>
          </a:p>
          <a:p>
            <a:pPr lvl="1"/>
            <a:r>
              <a:rPr lang="en-US" dirty="0"/>
              <a:t> Concatenate values into a single dimension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06384C-745B-11F9-1916-BE378D61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2481C0-2DCD-AF82-17A6-91A5B82D0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31" y="365125"/>
            <a:ext cx="6532047" cy="4950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4D7937-CF61-9674-7BBB-DBD0294B4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731" y="5315712"/>
            <a:ext cx="6532047" cy="122889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9919E4-2F94-BF94-C3C5-5BFF77D49D65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9209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838</TotalTime>
  <Words>1010</Words>
  <Application>Microsoft Office PowerPoint</Application>
  <PresentationFormat>Widescreen</PresentationFormat>
  <Paragraphs>227</Paragraphs>
  <Slides>33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Aptos</vt:lpstr>
      <vt:lpstr>Arial</vt:lpstr>
      <vt:lpstr>Calibri</vt:lpstr>
      <vt:lpstr>Roboto</vt:lpstr>
      <vt:lpstr>Times New Roman</vt:lpstr>
      <vt:lpstr>Wingdings</vt:lpstr>
      <vt:lpstr>Rétrospective</vt:lpstr>
      <vt:lpstr>Data Management Project </vt:lpstr>
      <vt:lpstr>Outline</vt:lpstr>
      <vt:lpstr>Introduction</vt:lpstr>
      <vt:lpstr>Dataset</vt:lpstr>
      <vt:lpstr>DFM Model</vt:lpstr>
      <vt:lpstr>ETL – Challenged Identified</vt:lpstr>
      <vt:lpstr>ETL – Our Approach</vt:lpstr>
      <vt:lpstr>ETL – Extract</vt:lpstr>
      <vt:lpstr>ETL – Transform</vt:lpstr>
      <vt:lpstr>ETL – Transform</vt:lpstr>
      <vt:lpstr>ETL – Transform</vt:lpstr>
      <vt:lpstr>ETL – Transform</vt:lpstr>
      <vt:lpstr>ETL - Load</vt:lpstr>
      <vt:lpstr>SQL Schema</vt:lpstr>
      <vt:lpstr>ETL - Load</vt:lpstr>
      <vt:lpstr>ETL - Load</vt:lpstr>
      <vt:lpstr>Data Warehouse Schema</vt:lpstr>
      <vt:lpstr>Data Warehouse Schema</vt:lpstr>
      <vt:lpstr>DW Schema</vt:lpstr>
      <vt:lpstr>OLAP Queries</vt:lpstr>
      <vt:lpstr>OLAP Queries</vt:lpstr>
      <vt:lpstr>OLAP Queries</vt:lpstr>
      <vt:lpstr>OLAP Queries</vt:lpstr>
      <vt:lpstr>OLAP Queries</vt:lpstr>
      <vt:lpstr>OLAP Queries</vt:lpstr>
      <vt:lpstr>OLAP Queries</vt:lpstr>
      <vt:lpstr>Conclusion</vt:lpstr>
      <vt:lpstr>Conclusion</vt:lpstr>
      <vt:lpstr>Conclusion</vt:lpstr>
      <vt:lpstr>PowerPoint Presentation</vt:lpstr>
      <vt:lpstr>References</vt:lpstr>
      <vt:lpstr>Appendix</vt:lpstr>
      <vt:lpstr>ER-Model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Project </dc:title>
  <dc:creator>Jamil Nassar</dc:creator>
  <cp:lastModifiedBy>NAJEH ALHALAWANI</cp:lastModifiedBy>
  <cp:revision>52</cp:revision>
  <dcterms:created xsi:type="dcterms:W3CDTF">2025-05-13T18:41:49Z</dcterms:created>
  <dcterms:modified xsi:type="dcterms:W3CDTF">2025-05-25T22:30:20Z</dcterms:modified>
</cp:coreProperties>
</file>