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omments/modernComment_104_88DB1AD1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1" r:id="rId6"/>
    <p:sldId id="269" r:id="rId7"/>
    <p:sldId id="289" r:id="rId8"/>
    <p:sldId id="288" r:id="rId9"/>
    <p:sldId id="262" r:id="rId10"/>
    <p:sldId id="264" r:id="rId11"/>
    <p:sldId id="270" r:id="rId12"/>
    <p:sldId id="265" r:id="rId13"/>
    <p:sldId id="266" r:id="rId14"/>
    <p:sldId id="284" r:id="rId15"/>
    <p:sldId id="275" r:id="rId16"/>
    <p:sldId id="276" r:id="rId17"/>
    <p:sldId id="267" r:id="rId18"/>
    <p:sldId id="281" r:id="rId19"/>
    <p:sldId id="285" r:id="rId20"/>
    <p:sldId id="283" r:id="rId21"/>
    <p:sldId id="272" r:id="rId22"/>
    <p:sldId id="273" r:id="rId23"/>
    <p:sldId id="274" r:id="rId24"/>
    <p:sldId id="277" r:id="rId25"/>
    <p:sldId id="278" r:id="rId26"/>
    <p:sldId id="280" r:id="rId27"/>
    <p:sldId id="282" r:id="rId28"/>
    <p:sldId id="286" r:id="rId29"/>
    <p:sldId id="287" r:id="rId30"/>
    <p:sldId id="291" r:id="rId31"/>
    <p:sldId id="263" r:id="rId32"/>
    <p:sldId id="290" r:id="rId33"/>
    <p:sldId id="260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E75A199-A1CF-BDAA-821E-624AC433DEEA}" name="Jamil Nassar" initials="JN" userId="S::jamil.nassar@std.balamand.edu.lb::bb454846-16b8-425e-b077-71272cd82ee4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129" autoAdjust="0"/>
    <p:restoredTop sz="86275" autoAdjust="0"/>
  </p:normalViewPr>
  <p:slideViewPr>
    <p:cSldViewPr snapToGrid="0">
      <p:cViewPr varScale="1">
        <p:scale>
          <a:sx n="116" d="100"/>
          <a:sy n="116" d="100"/>
        </p:scale>
        <p:origin x="1243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8/10/relationships/authors" Target="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omments/modernComment_104_88DB1AD1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D8C8620B-395C-490C-8803-6C79BEC5ED9F}" authorId="{8E75A199-A1CF-BDAA-821E-624AC433DEEA}" created="2025-05-14T20:10:23.374">
    <pc:sldMkLst xmlns:pc="http://schemas.microsoft.com/office/powerpoint/2013/main/command">
      <pc:docMk/>
      <pc:sldMk cId="2296060625" sldId="260"/>
    </pc:sldMkLst>
    <p188:txBody>
      <a:bodyPr/>
      <a:lstStyle/>
      <a:p>
        <a:r>
          <a:rPr lang="en-US"/>
          <a:t>Here change the er model cannot find the link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28F956-FBCF-4596-8579-03C3E4B1F367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ED63A3-D974-4793-B3DD-FA4EC52AE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671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US" dirty="0"/>
              <a:t>Combines data from different sources (e.g., sales, operations, marketing) into a single, unified repository.</a:t>
            </a:r>
          </a:p>
          <a:p>
            <a:pPr>
              <a:buNone/>
            </a:pPr>
            <a:r>
              <a:rPr lang="en-US" b="1" dirty="0"/>
              <a:t> </a:t>
            </a:r>
            <a:r>
              <a:rPr lang="en-US" dirty="0"/>
              <a:t>Cleans and transforms data into a consistent format for reliable reporting and analytics</a:t>
            </a:r>
          </a:p>
          <a:p>
            <a:pPr>
              <a:buNone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 project focus on </a:t>
            </a:r>
            <a:br>
              <a:rPr lang="en-US" dirty="0"/>
            </a:br>
            <a:r>
              <a:rPr lang="en-US" dirty="0"/>
              <a:t>integrating multiple NBA-related datasets into a unified Data Warehouse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ED63A3-D974-4793-B3DD-FA4EC52AEA9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7112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ED63A3-D974-4793-B3DD-FA4EC52AEA9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980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CHECK IF ANY CHANGE SHOULD BE DONE IN   THE PHOTO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ED63A3-D974-4793-B3DD-FA4EC52AEA9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72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ED63A3-D974-4793-B3DD-FA4EC52AEA9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242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ED63A3-D974-4793-B3DD-FA4EC52AEA9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7677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ED63A3-D974-4793-B3DD-FA4EC52AEA9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8478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of each dimension and fact in SQL language)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ED63A3-D974-4793-B3DD-FA4EC52AEA9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6681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3ABAAB-440F-F27D-D66C-FA888D1C0E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E052A0-1B01-DA10-21DF-44E6DF4499B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24CD68A-1A2A-9EA1-1E71-05FB185064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of each dimension and fact in SQL language)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0395DC-2001-580C-B956-F5FB0032BA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ED63A3-D974-4793-B3DD-FA4EC52AEA9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8769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create of key and link the two table to this key for the conference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ED63A3-D974-4793-B3DD-FA4EC52AEA9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1875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err="1"/>
              <a:t>player_dim</a:t>
            </a:r>
            <a:r>
              <a:rPr lang="en-US" dirty="0"/>
              <a:t> split into 2 tables</a:t>
            </a:r>
          </a:p>
          <a:p>
            <a:pPr>
              <a:buNone/>
            </a:pPr>
            <a:r>
              <a:rPr lang="en-US" dirty="0"/>
              <a:t>Main which is player dynamic (contain player id ) data decencies </a:t>
            </a:r>
          </a:p>
          <a:p>
            <a:pPr>
              <a:buNone/>
            </a:pPr>
            <a:r>
              <a:rPr lang="en-US" dirty="0"/>
              <a:t>The </a:t>
            </a:r>
            <a:r>
              <a:rPr lang="en-US" dirty="0" err="1"/>
              <a:t>subyable</a:t>
            </a:r>
            <a:r>
              <a:rPr lang="en-US" dirty="0"/>
              <a:t> used to avoid the redundancy of info: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College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Country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Draft_year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Draft_round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Draft_numbet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ED63A3-D974-4793-B3DD-FA4EC52AEA9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2743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CC7E5C-6F5A-D84A-3A18-9B9DBC5A2E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B336B9F-3690-14A8-D085-8F235FD7288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6092FAF-6088-DECC-50B2-6550AB9A39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err="1"/>
              <a:t>player_dim</a:t>
            </a:r>
            <a:r>
              <a:rPr lang="en-US" dirty="0"/>
              <a:t> split into 2 tables</a:t>
            </a:r>
          </a:p>
          <a:p>
            <a:pPr>
              <a:buNone/>
            </a:pPr>
            <a:r>
              <a:rPr lang="en-US" dirty="0"/>
              <a:t>Main which is player dynamic (contain player id ) data decencies </a:t>
            </a:r>
          </a:p>
          <a:p>
            <a:pPr>
              <a:buNone/>
            </a:pPr>
            <a:r>
              <a:rPr lang="en-US" dirty="0"/>
              <a:t>The </a:t>
            </a:r>
            <a:r>
              <a:rPr lang="en-US" dirty="0" err="1"/>
              <a:t>subyable</a:t>
            </a:r>
            <a:r>
              <a:rPr lang="en-US" dirty="0"/>
              <a:t> used to avoid the redundancy of info: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College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Country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Draft_year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Draft_round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Draft_numbet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735AA1-3383-AA93-82C7-0F345DD854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ED63A3-D974-4793-B3DD-FA4EC52AEA9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860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25BB7-8A73-4C3C-888D-EB661FB644F1}" type="datetime1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E3F49-EAFF-40F7-B956-2B48D3C5397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7099678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25BB7-8A73-4C3C-888D-EB661FB644F1}" type="datetime1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E3F49-EAFF-40F7-B956-2B48D3C53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54551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25BB7-8A73-4C3C-888D-EB661FB644F1}" type="datetime1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E3F49-EAFF-40F7-B956-2B48D3C53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151963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75206"/>
            <a:ext cx="10058400" cy="893980"/>
          </a:xfrm>
        </p:spPr>
        <p:txBody>
          <a:bodyPr/>
          <a:lstStyle>
            <a:lvl1pPr marL="0"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50000"/>
              </a:lnSpc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lnSpc>
                <a:spcPct val="150000"/>
              </a:lnSpc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lnSpc>
                <a:spcPct val="150000"/>
              </a:lnSpc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lnSpc>
                <a:spcPct val="150000"/>
              </a:lnSpc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lnSpc>
                <a:spcPct val="150000"/>
              </a:lnSpc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25BB7-8A73-4C3C-888D-EB661FB644F1}" type="datetime1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79975" y="6459784"/>
            <a:ext cx="1312025" cy="365125"/>
          </a:xfrm>
        </p:spPr>
        <p:txBody>
          <a:bodyPr/>
          <a:lstStyle/>
          <a:p>
            <a:fld id="{A9BE3F49-EAFF-40F7-B956-2B48D3C53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553988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25BB7-8A73-4C3C-888D-EB661FB644F1}" type="datetime1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E3F49-EAFF-40F7-B956-2B48D3C5397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042435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25BB7-8A73-4C3C-888D-EB661FB644F1}" type="datetime1">
              <a:rPr lang="en-US" smtClean="0"/>
              <a:t>5/23/2025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E3F49-EAFF-40F7-B956-2B48D3C53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606559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25BB7-8A73-4C3C-888D-EB661FB644F1}" type="datetime1">
              <a:rPr lang="en-US" smtClean="0"/>
              <a:t>5/23/2025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E3F49-EAFF-40F7-B956-2B48D3C53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902368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25BB7-8A73-4C3C-888D-EB661FB644F1}" type="datetime1">
              <a:rPr lang="en-US" smtClean="0"/>
              <a:t>5/23/2025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E3F49-EAFF-40F7-B956-2B48D3C53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377490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25BB7-8A73-4C3C-888D-EB661FB644F1}" type="datetime1">
              <a:rPr lang="en-US" smtClean="0"/>
              <a:t>5/23/2025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E3F49-EAFF-40F7-B956-2B48D3C53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012890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0025BB7-8A73-4C3C-888D-EB661FB644F1}" type="datetime1">
              <a:rPr lang="en-US" smtClean="0"/>
              <a:t>5/23/2025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9BE3F49-EAFF-40F7-B956-2B48D3C53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740155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25BB7-8A73-4C3C-888D-EB661FB644F1}" type="datetime1">
              <a:rPr lang="en-US" smtClean="0"/>
              <a:t>5/23/2025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E3F49-EAFF-40F7-B956-2B48D3C53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00578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195303"/>
            <a:ext cx="10058400" cy="9561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401848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0025BB7-8A73-4C3C-888D-EB661FB644F1}" type="datetime1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0373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9BE3F49-EAFF-40F7-B956-2B48D3C53978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169667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6257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91440" indent="-91440" algn="l" defTabSz="914400" rtl="0" eaLnBrk="1" latinLnBrk="0" hangingPunct="1">
        <a:lnSpc>
          <a:spcPct val="15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Wingdings" panose="05000000000000000000" pitchFamily="2" charset="2"/>
        <a:buChar char="q"/>
        <a:defRPr sz="24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38404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q"/>
        <a:defRPr sz="20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56692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q"/>
        <a:defRPr sz="16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74980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q"/>
        <a:defRPr sz="16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93268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q"/>
        <a:defRPr sz="16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dx.doi.org/10.4018/978-1-60566-232-9.ch002" TargetMode="External"/><Relationship Id="rId2" Type="http://schemas.openxmlformats.org/officeDocument/2006/relationships/hyperlink" Target="https://www.researchgate.net/publication/237622501_Chapter_I_Conceptual_Modeling_Solutions_for_the_Data_Warehous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kaggle.com/datasets/justinas/nba-players-data" TargetMode="External"/><Relationship Id="rId4" Type="http://schemas.openxmlformats.org/officeDocument/2006/relationships/hyperlink" Target="https://www.kaggle.com/datasets/nathanlauga/nba-games?resource=download&amp;select=games.csv" TargetMode="Externa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jeh-halawani/NBA-Data-Warehouse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4_88DB1AD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BDA73-AB4F-7322-E7DB-51AA3B2325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12722" y="1754692"/>
            <a:ext cx="8566555" cy="1030619"/>
          </a:xfrm>
        </p:spPr>
        <p:txBody>
          <a:bodyPr>
            <a:normAutofit/>
          </a:bodyPr>
          <a:lstStyle/>
          <a:p>
            <a:pPr algn="ctr"/>
            <a:r>
              <a:rPr lang="en-US" sz="6000" dirty="0"/>
              <a:t>Data Management Project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82DA85-CBFA-72AF-6CCB-07E228C88B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NBA Data Warehouse Implementation - Spring 2025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C62ED7-7228-5B55-FC65-51F76ADEA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E3F49-EAFF-40F7-B956-2B48D3C53978}" type="slidenum">
              <a:rPr lang="en-US" smtClean="0"/>
              <a:t>1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41C035-61EE-9024-CB42-43F5846C74B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119" y="377500"/>
            <a:ext cx="3128817" cy="129994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32948CC-5A44-C918-500D-1E7C519C27C2}"/>
              </a:ext>
            </a:extLst>
          </p:cNvPr>
          <p:cNvSpPr txBox="1"/>
          <p:nvPr/>
        </p:nvSpPr>
        <p:spPr>
          <a:xfrm>
            <a:off x="4208945" y="2939803"/>
            <a:ext cx="3059991" cy="811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Najeh Alhalawani - 2223737</a:t>
            </a:r>
          </a:p>
          <a:p>
            <a:pPr lvl="0" algn="ctr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Jamil Nassar - 2224424</a:t>
            </a:r>
          </a:p>
        </p:txBody>
      </p:sp>
    </p:spTree>
    <p:extLst>
      <p:ext uri="{BB962C8B-B14F-4D97-AF65-F5344CB8AC3E}">
        <p14:creationId xmlns:p14="http://schemas.microsoft.com/office/powerpoint/2010/main" val="598999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2907F-358E-E265-4EA6-96D608617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368" y="233550"/>
            <a:ext cx="10058400" cy="893980"/>
          </a:xfrm>
        </p:spPr>
        <p:txBody>
          <a:bodyPr/>
          <a:lstStyle/>
          <a:p>
            <a:r>
              <a:rPr lang="en-US" dirty="0"/>
              <a:t>ETL – Transform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B41C5-C4D6-85F3-AC59-A169ED08B7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368" y="1734185"/>
            <a:ext cx="4307235" cy="4351338"/>
          </a:xfrm>
        </p:spPr>
        <p:txBody>
          <a:bodyPr>
            <a:normAutofit/>
          </a:bodyPr>
          <a:lstStyle/>
          <a:p>
            <a:r>
              <a:rPr lang="en-US" dirty="0"/>
              <a:t> Team Dimension</a:t>
            </a:r>
          </a:p>
          <a:p>
            <a:pPr lvl="1"/>
            <a:r>
              <a:rPr lang="en-US" dirty="0"/>
              <a:t> Standardize attributes</a:t>
            </a:r>
          </a:p>
          <a:p>
            <a:pPr lvl="1"/>
            <a:r>
              <a:rPr lang="en-US" dirty="0"/>
              <a:t> Convert and validate data types</a:t>
            </a:r>
          </a:p>
          <a:p>
            <a:pPr lvl="1"/>
            <a:r>
              <a:rPr lang="en-US" dirty="0"/>
              <a:t> Add and drop columns</a:t>
            </a:r>
          </a:p>
          <a:p>
            <a:pPr lvl="1"/>
            <a:r>
              <a:rPr lang="en-US" dirty="0"/>
              <a:t> Handle missing data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6A18056-CB52-39FE-B1AB-5B42F704D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E3F49-EAFF-40F7-B956-2B48D3C53978}" type="slidenum">
              <a:rPr lang="en-US" smtClean="0"/>
              <a:t>10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6C79BD-5866-9CE6-F62A-E3D84127C0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5437" y="0"/>
            <a:ext cx="6830235" cy="38131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DC14956-BC33-380E-67B3-95B8197959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5436" y="3813123"/>
            <a:ext cx="6830235" cy="3061935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0DDFF10-EF82-FC31-6E43-46571A1B10AB}"/>
              </a:ext>
            </a:extLst>
          </p:cNvPr>
          <p:cNvCxnSpPr>
            <a:cxnSpLocks/>
          </p:cNvCxnSpPr>
          <p:nvPr/>
        </p:nvCxnSpPr>
        <p:spPr>
          <a:xfrm flipH="1">
            <a:off x="658368" y="1171091"/>
            <a:ext cx="553212" cy="0"/>
          </a:xfrm>
          <a:prstGeom prst="line">
            <a:avLst/>
          </a:prstGeom>
          <a:ln w="6350">
            <a:solidFill>
              <a:srgbClr val="7F7F7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2988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173C57-503E-2B92-C4D1-E68E91D6B2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91243-B3F2-7CD6-0D48-C15FEEA55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368" y="277111"/>
            <a:ext cx="4538472" cy="893980"/>
          </a:xfrm>
        </p:spPr>
        <p:txBody>
          <a:bodyPr>
            <a:normAutofit/>
          </a:bodyPr>
          <a:lstStyle/>
          <a:p>
            <a:r>
              <a:rPr lang="en-US" sz="4400" dirty="0"/>
              <a:t>ETL – Transform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66F04-38FA-9A77-79EE-B9454C2E0A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368" y="1520824"/>
            <a:ext cx="4307235" cy="467423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 Ranking &amp; Date Dimensions</a:t>
            </a:r>
          </a:p>
          <a:p>
            <a:pPr lvl="1"/>
            <a:r>
              <a:rPr lang="en-US" dirty="0"/>
              <a:t> Drop unnecessary columns</a:t>
            </a:r>
          </a:p>
          <a:p>
            <a:pPr lvl="1"/>
            <a:r>
              <a:rPr lang="en-US" dirty="0"/>
              <a:t> Convert data types</a:t>
            </a:r>
          </a:p>
          <a:p>
            <a:pPr lvl="1"/>
            <a:r>
              <a:rPr lang="en-US" dirty="0"/>
              <a:t> Create a date table</a:t>
            </a:r>
          </a:p>
          <a:p>
            <a:pPr lvl="1"/>
            <a:r>
              <a:rPr lang="en-US" dirty="0"/>
              <a:t> Insert surrogate keys</a:t>
            </a:r>
          </a:p>
          <a:p>
            <a:pPr lvl="1"/>
            <a:r>
              <a:rPr lang="en-US" dirty="0"/>
              <a:t> Ensure data uniqueness</a:t>
            </a:r>
          </a:p>
          <a:p>
            <a:pPr lvl="1"/>
            <a:r>
              <a:rPr lang="en-US" dirty="0"/>
              <a:t> Map keys</a:t>
            </a:r>
          </a:p>
          <a:p>
            <a:pPr lvl="1"/>
            <a:r>
              <a:rPr lang="en-US" dirty="0"/>
              <a:t> Handle missing data</a:t>
            </a:r>
          </a:p>
          <a:p>
            <a:pPr lvl="1"/>
            <a:r>
              <a:rPr lang="en-US" dirty="0"/>
              <a:t> Concatenate values into a single dimension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70F6E3-9D25-D25F-6F96-E38912C54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E3F49-EAFF-40F7-B956-2B48D3C53978}" type="slidenum">
              <a:rPr lang="en-US" smtClean="0"/>
              <a:t>11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3FAC2B6-EA16-68F8-94E4-28ED12644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3286" y="0"/>
            <a:ext cx="6848410" cy="399897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C33B86F-EC50-90A7-3D17-CDBF0E159E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3286" y="3755136"/>
            <a:ext cx="6848410" cy="3102864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BD7F741-E304-334C-05D9-9B189D6D7280}"/>
              </a:ext>
            </a:extLst>
          </p:cNvPr>
          <p:cNvCxnSpPr>
            <a:cxnSpLocks/>
          </p:cNvCxnSpPr>
          <p:nvPr/>
        </p:nvCxnSpPr>
        <p:spPr>
          <a:xfrm flipH="1">
            <a:off x="658368" y="1171091"/>
            <a:ext cx="553212" cy="0"/>
          </a:xfrm>
          <a:prstGeom prst="line">
            <a:avLst/>
          </a:prstGeom>
          <a:ln w="6350">
            <a:solidFill>
              <a:srgbClr val="7F7F7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75247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DBF8C-EBDB-8F5F-9882-22068E4B5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368" y="275206"/>
            <a:ext cx="10058400" cy="893980"/>
          </a:xfrm>
        </p:spPr>
        <p:txBody>
          <a:bodyPr/>
          <a:lstStyle/>
          <a:p>
            <a:r>
              <a:rPr lang="en-US" dirty="0"/>
              <a:t>ETL – Transform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92D2-A49F-BA4C-4C57-A5E3DDB584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23944" cy="4351338"/>
          </a:xfrm>
        </p:spPr>
        <p:txBody>
          <a:bodyPr/>
          <a:lstStyle/>
          <a:p>
            <a:r>
              <a:rPr lang="en-US" dirty="0"/>
              <a:t> Game Fact</a:t>
            </a:r>
          </a:p>
          <a:p>
            <a:pPr lvl="1"/>
            <a:r>
              <a:rPr lang="en-US" dirty="0"/>
              <a:t> Ensure data types</a:t>
            </a:r>
          </a:p>
          <a:p>
            <a:pPr lvl="1"/>
            <a:r>
              <a:rPr lang="en-US" dirty="0"/>
              <a:t> Standardize attributes</a:t>
            </a:r>
          </a:p>
          <a:p>
            <a:pPr lvl="1"/>
            <a:r>
              <a:rPr lang="en-US" dirty="0"/>
              <a:t> Map keys</a:t>
            </a:r>
          </a:p>
          <a:p>
            <a:pPr lvl="1"/>
            <a:r>
              <a:rPr lang="en-US" dirty="0"/>
              <a:t> Drop columns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B5C0A-6B75-FC76-1C06-C03D0D747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E3F49-EAFF-40F7-B956-2B48D3C53978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02C4F6-E9B7-8105-DD5E-C77004C67F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7376" y="60960"/>
            <a:ext cx="6304356" cy="39907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31DDDCE-89A4-15BF-22FD-642DD97FA3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7376" y="4143642"/>
            <a:ext cx="6304356" cy="2638793"/>
          </a:xfrm>
          <a:prstGeom prst="rect">
            <a:avLst/>
          </a:prstGeom>
        </p:spPr>
      </p:pic>
      <p:sp>
        <p:nvSpPr>
          <p:cNvPr id="9" name="Slide Number Placeholder 7">
            <a:extLst>
              <a:ext uri="{FF2B5EF4-FFF2-40B4-BE49-F238E27FC236}">
                <a16:creationId xmlns:a16="http://schemas.microsoft.com/office/drawing/2014/main" id="{C11C9EBC-9033-FF4F-1E36-ECCFDF050F3E}"/>
              </a:ext>
            </a:extLst>
          </p:cNvPr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9BE3F49-EAFF-40F7-B956-2B48D3C53978}" type="slidenum">
              <a:rPr lang="en-US" smtClean="0"/>
              <a:pPr/>
              <a:t>12</a:t>
            </a:fld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C7AB58B-1A51-BD09-0677-5CCF846914E2}"/>
              </a:ext>
            </a:extLst>
          </p:cNvPr>
          <p:cNvCxnSpPr>
            <a:cxnSpLocks/>
          </p:cNvCxnSpPr>
          <p:nvPr/>
        </p:nvCxnSpPr>
        <p:spPr>
          <a:xfrm flipH="1">
            <a:off x="658368" y="1171091"/>
            <a:ext cx="553212" cy="0"/>
          </a:xfrm>
          <a:prstGeom prst="line">
            <a:avLst/>
          </a:prstGeom>
          <a:ln w="6350">
            <a:solidFill>
              <a:srgbClr val="7F7F7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60225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EFBDC-A361-C686-330C-AA95865D2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368" y="275206"/>
            <a:ext cx="10058400" cy="893980"/>
          </a:xfrm>
        </p:spPr>
        <p:txBody>
          <a:bodyPr/>
          <a:lstStyle/>
          <a:p>
            <a:r>
              <a:rPr lang="en-US" dirty="0"/>
              <a:t>ETL - Load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1123E-2E72-05D6-BA7B-AC2B19ADB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90727"/>
          </a:xfrm>
        </p:spPr>
        <p:txBody>
          <a:bodyPr/>
          <a:lstStyle/>
          <a:p>
            <a:r>
              <a:rPr lang="en-US" dirty="0"/>
              <a:t> Load: Load validated data into the Postgres database tables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979C99-6D0D-8C18-6628-6C468F4DD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E3F49-EAFF-40F7-B956-2B48D3C53978}" type="slidenum">
              <a:rPr lang="en-US" smtClean="0"/>
              <a:t>13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0B50E5-B8E4-7CDE-38D0-5F3ED277F1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5008" y="2544636"/>
            <a:ext cx="7602565" cy="408343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D038960-5608-129D-F984-40A9D1140AC0}"/>
              </a:ext>
            </a:extLst>
          </p:cNvPr>
          <p:cNvSpPr txBox="1"/>
          <p:nvPr/>
        </p:nvSpPr>
        <p:spPr>
          <a:xfrm>
            <a:off x="838200" y="3096768"/>
            <a:ext cx="359968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Configure Logging and DB Parameters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 SQL Schema File (Contains the SQL schema for table creation)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B394233-DC7D-6496-0795-2C7D3909D16F}"/>
              </a:ext>
            </a:extLst>
          </p:cNvPr>
          <p:cNvCxnSpPr>
            <a:cxnSpLocks/>
          </p:cNvCxnSpPr>
          <p:nvPr/>
        </p:nvCxnSpPr>
        <p:spPr>
          <a:xfrm flipH="1">
            <a:off x="658368" y="1171091"/>
            <a:ext cx="553212" cy="0"/>
          </a:xfrm>
          <a:prstGeom prst="line">
            <a:avLst/>
          </a:prstGeom>
          <a:ln w="6350">
            <a:solidFill>
              <a:srgbClr val="7F7F7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9534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0C7791-C5DE-4565-96E5-14F08C5C0E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0E191-A7AD-1F81-4D2B-76183305E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Schema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78EFCB-5105-69BB-5CB9-DFDE026E0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E3F49-EAFF-40F7-B956-2B48D3C53978}" type="slidenum">
              <a:rPr lang="en-US" smtClean="0"/>
              <a:t>14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B2EFE4B-6A49-5633-48DA-9475162F7D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6645" y="1196593"/>
            <a:ext cx="3730854" cy="513688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E973F9D-D29C-29E2-677B-BD68FA7918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3475" y="1196593"/>
            <a:ext cx="3062039" cy="388961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CF7BC34-712D-52FD-56FF-34910FF925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45364" y="78425"/>
            <a:ext cx="3447401" cy="6245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0780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5611-8EBF-AB17-5908-A3FC53B7D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368" y="243088"/>
            <a:ext cx="10058400" cy="893980"/>
          </a:xfrm>
        </p:spPr>
        <p:txBody>
          <a:bodyPr/>
          <a:lstStyle/>
          <a:p>
            <a:r>
              <a:rPr lang="en-US" dirty="0"/>
              <a:t>ETL - Load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0C73A-0DB1-5007-FA44-A75E2F84C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368" y="2627312"/>
            <a:ext cx="4674921" cy="1603375"/>
          </a:xfrm>
        </p:spPr>
        <p:txBody>
          <a:bodyPr>
            <a:normAutofit/>
          </a:bodyPr>
          <a:lstStyle/>
          <a:p>
            <a:r>
              <a:rPr lang="en-US" sz="2400" dirty="0"/>
              <a:t> Function to Create Schema</a:t>
            </a:r>
          </a:p>
          <a:p>
            <a:r>
              <a:rPr lang="en-US" dirty="0"/>
              <a:t> F</a:t>
            </a:r>
            <a:r>
              <a:rPr lang="en-US" sz="2400" dirty="0"/>
              <a:t>unction to Insert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AD5330-A55F-D5A3-51DC-5141D685B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E3F49-EAFF-40F7-B956-2B48D3C53978}" type="slidenum">
              <a:rPr lang="en-US" smtClean="0"/>
              <a:t>15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C03863B-526D-E759-A4AD-104D83CFB8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0368" y="136525"/>
            <a:ext cx="6149400" cy="298048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71E3B8D-B696-2AD6-EB9E-1FF45872F6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0367" y="3117013"/>
            <a:ext cx="6149400" cy="3432999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CF7B585-A838-1AA8-F0E7-8F62EFB666E9}"/>
              </a:ext>
            </a:extLst>
          </p:cNvPr>
          <p:cNvCxnSpPr>
            <a:cxnSpLocks/>
          </p:cNvCxnSpPr>
          <p:nvPr/>
        </p:nvCxnSpPr>
        <p:spPr>
          <a:xfrm flipH="1">
            <a:off x="658368" y="1171091"/>
            <a:ext cx="553212" cy="0"/>
          </a:xfrm>
          <a:prstGeom prst="line">
            <a:avLst/>
          </a:prstGeom>
          <a:ln w="6350">
            <a:solidFill>
              <a:srgbClr val="7F7F7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01685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575FD-E487-2A29-E359-F6AD7CE2C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368" y="275206"/>
            <a:ext cx="10058400" cy="893980"/>
          </a:xfrm>
        </p:spPr>
        <p:txBody>
          <a:bodyPr/>
          <a:lstStyle/>
          <a:p>
            <a:r>
              <a:rPr lang="en-US" dirty="0"/>
              <a:t>ETL - Load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F8964-E216-BC8D-2404-FE4461DF5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9920"/>
            <a:ext cx="2782824" cy="3362960"/>
          </a:xfrm>
        </p:spPr>
        <p:txBody>
          <a:bodyPr>
            <a:normAutofit/>
          </a:bodyPr>
          <a:lstStyle/>
          <a:p>
            <a:r>
              <a:rPr lang="en-US" sz="2400" dirty="0"/>
              <a:t> Main Execution </a:t>
            </a:r>
          </a:p>
          <a:p>
            <a:r>
              <a:rPr lang="en-US" sz="2400" dirty="0"/>
              <a:t> Connect </a:t>
            </a:r>
          </a:p>
          <a:p>
            <a:r>
              <a:rPr lang="en-US" sz="2400" dirty="0"/>
              <a:t> Create Schema </a:t>
            </a:r>
          </a:p>
          <a:p>
            <a:r>
              <a:rPr lang="en-US" sz="2400" dirty="0"/>
              <a:t> Insert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6EC844-5A91-5458-B449-772985CC2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E3F49-EAFF-40F7-B956-2B48D3C53978}" type="slidenum">
              <a:rPr lang="en-US" smtClean="0"/>
              <a:t>16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70653D-EC9B-A7AB-DAB0-2F314FC1BC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4720" y="1404184"/>
            <a:ext cx="8472279" cy="4351338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FB8C4FB-02AB-55B1-C146-9A31050FC0CA}"/>
              </a:ext>
            </a:extLst>
          </p:cNvPr>
          <p:cNvCxnSpPr>
            <a:cxnSpLocks/>
          </p:cNvCxnSpPr>
          <p:nvPr/>
        </p:nvCxnSpPr>
        <p:spPr>
          <a:xfrm flipH="1">
            <a:off x="658368" y="1171091"/>
            <a:ext cx="553212" cy="0"/>
          </a:xfrm>
          <a:prstGeom prst="line">
            <a:avLst/>
          </a:prstGeom>
          <a:ln w="6350">
            <a:solidFill>
              <a:srgbClr val="7F7F7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21117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A6E06-5E56-6FF0-75DA-CF723A2CB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368" y="275206"/>
            <a:ext cx="10058400" cy="893980"/>
          </a:xfrm>
        </p:spPr>
        <p:txBody>
          <a:bodyPr/>
          <a:lstStyle/>
          <a:p>
            <a:r>
              <a:rPr lang="en-US" dirty="0"/>
              <a:t>Data Warehouse Schema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5A53B-2FA6-4B8E-DF8A-2BB5AEB7B9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31080" cy="4351338"/>
          </a:xfrm>
        </p:spPr>
        <p:txBody>
          <a:bodyPr>
            <a:noAutofit/>
          </a:bodyPr>
          <a:lstStyle/>
          <a:p>
            <a:r>
              <a:rPr lang="en-US" dirty="0"/>
              <a:t> Galaxy Schema: </a:t>
            </a:r>
            <a:r>
              <a:rPr lang="en-US" sz="2000" dirty="0"/>
              <a:t>A hybrid schema combining elements of both star schema and snowflake schema.</a:t>
            </a:r>
          </a:p>
          <a:p>
            <a:r>
              <a:rPr lang="en-US" dirty="0"/>
              <a:t> Use of Star Schema</a:t>
            </a:r>
          </a:p>
          <a:p>
            <a:pPr lvl="1"/>
            <a:r>
              <a:rPr lang="en-US" dirty="0"/>
              <a:t> Flat, denormalized data</a:t>
            </a:r>
          </a:p>
          <a:p>
            <a:pPr lvl="1"/>
            <a:r>
              <a:rPr lang="en-US" dirty="0"/>
              <a:t> Direct Relationships between Fact and Dimension Tables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5C5B4A-3E66-1AF7-74C2-2C14C1EF3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E3F49-EAFF-40F7-B956-2B48D3C53978}" type="slidenum">
              <a:rPr lang="en-US" smtClean="0"/>
              <a:t>17</a:t>
            </a:fld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AB8229F-1D0A-F9EB-52CE-D463ECB788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9261" y="1283513"/>
            <a:ext cx="2143424" cy="461074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D98FDEA-09C8-CDD0-14AB-178B778D02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4618" y="1283513"/>
            <a:ext cx="3315163" cy="4610743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27D48E-4830-BB03-83AE-47E51028FE35}"/>
              </a:ext>
            </a:extLst>
          </p:cNvPr>
          <p:cNvCxnSpPr>
            <a:cxnSpLocks/>
          </p:cNvCxnSpPr>
          <p:nvPr/>
        </p:nvCxnSpPr>
        <p:spPr>
          <a:xfrm flipH="1">
            <a:off x="658368" y="1171091"/>
            <a:ext cx="553212" cy="0"/>
          </a:xfrm>
          <a:prstGeom prst="line">
            <a:avLst/>
          </a:prstGeom>
          <a:ln w="6350">
            <a:solidFill>
              <a:srgbClr val="7F7F7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69876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C992C-4EBA-0899-18E8-4C51EA265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368" y="274470"/>
            <a:ext cx="10058400" cy="893980"/>
          </a:xfrm>
        </p:spPr>
        <p:txBody>
          <a:bodyPr/>
          <a:lstStyle/>
          <a:p>
            <a:r>
              <a:rPr lang="en-US" dirty="0"/>
              <a:t>Data Warehouse Schema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ACAC5-B344-B1DC-6A87-0810916078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86168" cy="4351338"/>
          </a:xfrm>
        </p:spPr>
        <p:txBody>
          <a:bodyPr>
            <a:normAutofit/>
          </a:bodyPr>
          <a:lstStyle/>
          <a:p>
            <a:r>
              <a:rPr lang="en-US" sz="2800" dirty="0"/>
              <a:t> Use of Snowflakes:</a:t>
            </a:r>
          </a:p>
          <a:p>
            <a:pPr lvl="1"/>
            <a:r>
              <a:rPr lang="en-US" dirty="0"/>
              <a:t> Normalized lookups</a:t>
            </a:r>
          </a:p>
          <a:p>
            <a:pPr lvl="1"/>
            <a:r>
              <a:rPr lang="en-US" dirty="0"/>
              <a:t> Tables decomposed into sub-dimensions</a:t>
            </a:r>
          </a:p>
          <a:p>
            <a:pPr lvl="1"/>
            <a:r>
              <a:rPr lang="en-US" dirty="0"/>
              <a:t> Avoid redundancy</a:t>
            </a:r>
          </a:p>
          <a:p>
            <a:pPr marL="0" indent="0">
              <a:buNone/>
            </a:pPr>
            <a:br>
              <a:rPr lang="en-US" sz="2800" dirty="0"/>
            </a:br>
            <a:r>
              <a:rPr lang="en-US" sz="2200" dirty="0"/>
              <a:t>The Player dimension is split into two tables </a:t>
            </a:r>
            <a:r>
              <a:rPr lang="en-US" dirty="0"/>
              <a:t>(dynamic and static)</a:t>
            </a:r>
            <a:endParaRPr lang="en-US" sz="2800" dirty="0"/>
          </a:p>
          <a:p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44D816-C875-38C6-0B58-DBB53BE0D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E3F49-EAFF-40F7-B956-2B48D3C53978}" type="slidenum">
              <a:rPr lang="en-US" smtClean="0"/>
              <a:t>18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AE23CE-846B-55DA-6097-DA79AC970B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9384" y="136525"/>
            <a:ext cx="2838846" cy="657316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CE76CE0-055C-4AAE-90F6-583E096AF689}"/>
              </a:ext>
            </a:extLst>
          </p:cNvPr>
          <p:cNvSpPr/>
          <p:nvPr/>
        </p:nvSpPr>
        <p:spPr>
          <a:xfrm>
            <a:off x="10818230" y="721460"/>
            <a:ext cx="642250" cy="7923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44EA60A-F782-7C6B-F4A2-CD991C6A7F58}"/>
              </a:ext>
            </a:extLst>
          </p:cNvPr>
          <p:cNvCxnSpPr>
            <a:cxnSpLocks/>
          </p:cNvCxnSpPr>
          <p:nvPr/>
        </p:nvCxnSpPr>
        <p:spPr>
          <a:xfrm flipH="1">
            <a:off x="658368" y="1171091"/>
            <a:ext cx="553212" cy="0"/>
          </a:xfrm>
          <a:prstGeom prst="line">
            <a:avLst/>
          </a:prstGeom>
          <a:ln w="6350">
            <a:solidFill>
              <a:srgbClr val="7F7F7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96532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A25985-4905-C90C-7C71-C0D1BE8DD4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BE000-1635-3AC7-A9FF-6E632F1A8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DW Schema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390FDE-BB06-B202-31E9-EF6EAAB2F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E3F49-EAFF-40F7-B956-2B48D3C53978}" type="slidenum">
              <a:rPr lang="en-US" smtClean="0"/>
              <a:t>19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E0861CC-2E62-A579-9BA5-B75C9AF47A7A}"/>
              </a:ext>
            </a:extLst>
          </p:cNvPr>
          <p:cNvSpPr/>
          <p:nvPr/>
        </p:nvSpPr>
        <p:spPr>
          <a:xfrm>
            <a:off x="10818230" y="721460"/>
            <a:ext cx="642250" cy="7923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15F3446-41BF-DC47-CB93-3386574E98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898" y="-192794"/>
            <a:ext cx="7677102" cy="7416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129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B1DD3-ACE8-AB1E-674C-5881AE1CF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F4B42-B0EC-583E-2265-E7AFACF312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Introduction to Data Warehouse Implementation</a:t>
            </a:r>
          </a:p>
          <a:p>
            <a:r>
              <a:rPr lang="en-US" dirty="0"/>
              <a:t>Dataset Discussion</a:t>
            </a:r>
          </a:p>
          <a:p>
            <a:r>
              <a:rPr lang="en-US" dirty="0"/>
              <a:t>DFM Model</a:t>
            </a:r>
          </a:p>
          <a:p>
            <a:r>
              <a:rPr lang="en-US" dirty="0"/>
              <a:t>ETL</a:t>
            </a:r>
          </a:p>
          <a:p>
            <a:r>
              <a:rPr lang="en-US"/>
              <a:t>DFM SQL Schema</a:t>
            </a:r>
            <a:endParaRPr lang="en-US" dirty="0"/>
          </a:p>
          <a:p>
            <a:r>
              <a:rPr lang="en-US" dirty="0"/>
              <a:t>DW Schema Diagram</a:t>
            </a:r>
          </a:p>
          <a:p>
            <a:r>
              <a:rPr lang="en-US" dirty="0"/>
              <a:t>OLAP Queries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2007E0-B1E1-616B-A76E-8BF13A337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E3F49-EAFF-40F7-B956-2B48D3C5397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4554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DC56AB-CA10-D953-4113-96E5C05D88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832C3-B2D2-9861-702D-2A192DD19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OLAP Queries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75FB41-7C34-9AD0-7E9E-6511E2EA3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E3F49-EAFF-40F7-B956-2B48D3C53978}" type="slidenum">
              <a:rPr lang="en-US" smtClean="0"/>
              <a:t>20</a:t>
            </a:fld>
            <a:endParaRPr lang="en-US"/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EA1FFF0F-9AC3-D53A-773C-C474B8508636}"/>
              </a:ext>
            </a:extLst>
          </p:cNvPr>
          <p:cNvSpPr txBox="1"/>
          <p:nvPr/>
        </p:nvSpPr>
        <p:spPr>
          <a:xfrm>
            <a:off x="838200" y="4047941"/>
            <a:ext cx="15616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F48D604-6835-000F-058C-A51D81B43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815" y="1511708"/>
            <a:ext cx="10515600" cy="1104937"/>
          </a:xfrm>
        </p:spPr>
        <p:txBody>
          <a:bodyPr>
            <a:normAutofit/>
          </a:bodyPr>
          <a:lstStyle/>
          <a:p>
            <a:r>
              <a:rPr lang="en-US" dirty="0"/>
              <a:t>  Query of building basic cube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E1C43A-B2D5-DA09-758E-1D2E671C8F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63745"/>
            <a:ext cx="6020640" cy="13908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D05F87C-B1F5-FB6F-1143-7801C13D2E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968" y="4855333"/>
            <a:ext cx="11180064" cy="1344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2767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BAB65-31F8-4EAA-953B-55AC45723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OLAP Queries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2FFB60-E96F-8DF4-F700-34DB2DE1D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E3F49-EAFF-40F7-B956-2B48D3C53978}" type="slidenum">
              <a:rPr lang="en-US" smtClean="0"/>
              <a:t>21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212B23-809C-B7E1-6682-CD25652556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815" y="2431244"/>
            <a:ext cx="10184684" cy="161669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CAC5412-AD04-F4B7-4771-2C487588EF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5565" y="4559030"/>
            <a:ext cx="8848235" cy="1933845"/>
          </a:xfrm>
          <a:prstGeom prst="rect">
            <a:avLst/>
          </a:prstGeom>
        </p:spPr>
      </p:pic>
      <p:sp>
        <p:nvSpPr>
          <p:cNvPr id="8" name="TextBox 6">
            <a:extLst>
              <a:ext uri="{FF2B5EF4-FFF2-40B4-BE49-F238E27FC236}">
                <a16:creationId xmlns:a16="http://schemas.microsoft.com/office/drawing/2014/main" id="{3DA11AC8-FD23-49FD-9F3B-81ED62A6A696}"/>
              </a:ext>
            </a:extLst>
          </p:cNvPr>
          <p:cNvSpPr txBox="1"/>
          <p:nvPr/>
        </p:nvSpPr>
        <p:spPr>
          <a:xfrm>
            <a:off x="838200" y="4047941"/>
            <a:ext cx="15616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D86248A-B99F-477F-B09D-E3E1E3F0BB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815" y="1511708"/>
            <a:ext cx="10515600" cy="1104937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 Roll up: </a:t>
            </a:r>
            <a:r>
              <a:rPr 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Compute the Monthly Home Team Performance This means the sum of the points scored by each team in each month.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912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E97F3-1205-AE6C-F741-7A274C26F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OLAP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38B85-7408-6CED-68C6-B13DA6AEF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120" y="1398567"/>
            <a:ext cx="10515600" cy="700121"/>
          </a:xfrm>
        </p:spPr>
        <p:txBody>
          <a:bodyPr/>
          <a:lstStyle/>
          <a:p>
            <a:r>
              <a:rPr lang="en-US" dirty="0"/>
              <a:t> SLICE: Compute the query to get all the games in the season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5D4266-9303-AAE4-B042-A18E546B2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E3F49-EAFF-40F7-B956-2B48D3C53978}" type="slidenum">
              <a:rPr lang="en-US" smtClean="0"/>
              <a:t>22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DC79D09-2CFC-4621-C1E8-395523759C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120" y="2108009"/>
            <a:ext cx="9288171" cy="170647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1729159-3F2A-59DB-C874-DC1A914A14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4460" y="4393926"/>
            <a:ext cx="7802064" cy="1962424"/>
          </a:xfrm>
          <a:prstGeom prst="rect">
            <a:avLst/>
          </a:prstGeom>
        </p:spPr>
      </p:pic>
      <p:sp>
        <p:nvSpPr>
          <p:cNvPr id="8" name="TextBox 6">
            <a:extLst>
              <a:ext uri="{FF2B5EF4-FFF2-40B4-BE49-F238E27FC236}">
                <a16:creationId xmlns:a16="http://schemas.microsoft.com/office/drawing/2014/main" id="{5448683C-A6B5-44CF-B2B2-C3CEBC0D0EDA}"/>
              </a:ext>
            </a:extLst>
          </p:cNvPr>
          <p:cNvSpPr txBox="1"/>
          <p:nvPr/>
        </p:nvSpPr>
        <p:spPr>
          <a:xfrm>
            <a:off x="838200" y="4047941"/>
            <a:ext cx="15616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21235368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7B485-A17C-3AE4-7238-F362056CB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OLAP Queries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08394F-4A6E-19CA-56DC-AEC0C5952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E3F49-EAFF-40F7-B956-2B48D3C53978}" type="slidenum">
              <a:rPr lang="en-US" smtClean="0"/>
              <a:t>23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6223BA-7813-6610-A068-613B100F1D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975" y="2742513"/>
            <a:ext cx="10515600" cy="137297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FDA0B3C-F80F-ACC4-993C-78AF81C1EC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4632123"/>
            <a:ext cx="10515600" cy="164805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A28FA88-82C9-447C-95F1-C8010723BB4B}"/>
              </a:ext>
            </a:extLst>
          </p:cNvPr>
          <p:cNvSpPr txBox="1"/>
          <p:nvPr/>
        </p:nvSpPr>
        <p:spPr>
          <a:xfrm>
            <a:off x="838200" y="4047941"/>
            <a:ext cx="15616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1996443A-F8E4-464A-805F-B1588781D9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975" y="1396999"/>
            <a:ext cx="10058400" cy="4023360"/>
          </a:xfrm>
        </p:spPr>
        <p:txBody>
          <a:bodyPr>
            <a:normAutofit/>
          </a:bodyPr>
          <a:lstStyle/>
          <a:p>
            <a:r>
              <a:rPr lang="en-US" dirty="0"/>
              <a:t> DICE : filter based on the year and the team abbreviation (ALL game played by the Cavaliers in the year 2022)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4722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23EFF-1022-1F94-C5EF-AF6217EAD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OLAP Queries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2C32FDF-CEBD-C584-A2E4-6816458D32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2446529"/>
            <a:ext cx="10058400" cy="3275724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24A698-0826-1175-32D2-CB16F0D27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E3F49-EAFF-40F7-B956-2B48D3C53978}" type="slidenum">
              <a:rPr lang="en-US" smtClean="0"/>
              <a:t>24</a:t>
            </a:fld>
            <a:endParaRPr lang="en-US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FA43E64-1823-4488-864F-516B677572BE}"/>
              </a:ext>
            </a:extLst>
          </p:cNvPr>
          <p:cNvSpPr txBox="1"/>
          <p:nvPr/>
        </p:nvSpPr>
        <p:spPr>
          <a:xfrm>
            <a:off x="355600" y="1492422"/>
            <a:ext cx="1088310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nalyze how win rates evolve per month over the seasons for each team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82762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6FC6BD94-6F6D-DF92-068B-3EFD4413C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OLAP Queries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1D5C31-4C7E-5F37-10BC-AD567E554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E3F49-EAFF-40F7-B956-2B48D3C53978}" type="slidenum">
              <a:rPr lang="en-US" smtClean="0"/>
              <a:t>25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E241518-6818-348E-391D-23249A4562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520" y="2465748"/>
            <a:ext cx="7944959" cy="2276793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CE2BF15-2455-4781-9178-19D1A0E54F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975" y="1396999"/>
            <a:ext cx="10058400" cy="4023360"/>
          </a:xfrm>
        </p:spPr>
        <p:txBody>
          <a:bodyPr>
            <a:normAutofit/>
          </a:bodyPr>
          <a:lstStyle/>
          <a:p>
            <a:r>
              <a:rPr lang="en-US" dirty="0"/>
              <a:t> Result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4902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A4F26E-39D4-8360-6D4C-9DE079F2CA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06D14-847F-9018-19D9-4510B1415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OLAP Queries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24E7F-80D7-7EA3-0192-21E1F09AB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E3F49-EAFF-40F7-B956-2B48D3C53978}" type="slidenum">
              <a:rPr lang="en-US" smtClean="0"/>
              <a:t>26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CA899F-BD91-2A04-B4F3-3B25FBDF1D74}"/>
              </a:ext>
            </a:extLst>
          </p:cNvPr>
          <p:cNvSpPr txBox="1"/>
          <p:nvPr/>
        </p:nvSpPr>
        <p:spPr>
          <a:xfrm>
            <a:off x="364375" y="1502436"/>
            <a:ext cx="1051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Returns the most efficient scorers over a season / over all seasons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7E9FAF4-BA8F-551B-937A-997B6848FC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375" y="2358906"/>
            <a:ext cx="10305288" cy="197612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7EFB364-A062-2EDD-3ECA-B4488F0646F6}"/>
              </a:ext>
            </a:extLst>
          </p:cNvPr>
          <p:cNvSpPr txBox="1"/>
          <p:nvPr/>
        </p:nvSpPr>
        <p:spPr>
          <a:xfrm>
            <a:off x="816685" y="4473261"/>
            <a:ext cx="28747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701BB7B-B927-ED2E-4D4F-E7B88C171B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0925" y="3999925"/>
            <a:ext cx="6687483" cy="224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8870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43238-CFCA-8B5C-6620-312437F32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44D84-4D74-8B53-A893-CE1FBE1145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Successful Integration of Diverse Datasets, ensuring data consistency and integrity across sources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Implemented a scalable ETL process to extract data from heterogeneous sources, transform it (e.g., cleaning, normalization, aggregation), and load it into the data warehouse</a:t>
            </a:r>
          </a:p>
          <a:p>
            <a:endParaRPr lang="en-US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US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87B322-DA21-8CA3-C996-9DB067FB8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E3F49-EAFF-40F7-B956-2B48D3C5397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2519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6A912E-7B8B-8C0D-6297-E21BF6838A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D2BDC-25B8-63E6-0976-74D38068F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F5450-DE04-F7AF-3ECE-3D62E9179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Designed a hybrid snowflake/star schema to balance query performance and storage efficiency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Executed complex OLAP session queries to support multidimensional analysis (e.g., slice-and-dice, drill-down)</a:t>
            </a:r>
          </a:p>
          <a:p>
            <a:endParaRPr lang="en-US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US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187927-C031-0105-C39A-87D4106AD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E3F49-EAFF-40F7-B956-2B48D3C5397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3065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AB7A9F-1760-5434-FF1B-4B459BB068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097F9-5DDD-1E2C-3496-FBCFCE0C9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7C0E4-5025-DA73-4951-80E14448D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817530"/>
            <a:ext cx="10058400" cy="122294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2800" dirty="0"/>
              <a:t>We now have a unified and fully homogenized NBA game analytics data warehouse covering the seasons from 2003 to 2022.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7CACD3-6EBC-48D8-1C72-8532F2859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E3F49-EAFF-40F7-B956-2B48D3C5397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032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EAB2B-AE55-3ABF-B134-B12C410E5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AFE1F-FFAC-00B0-D6AA-CA06ABFE3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Use of Data Warehouse:</a:t>
            </a:r>
          </a:p>
          <a:p>
            <a:r>
              <a:rPr lang="en-US" dirty="0"/>
              <a:t> Historical Data Storage</a:t>
            </a:r>
          </a:p>
          <a:p>
            <a:r>
              <a:rPr lang="en-US" dirty="0"/>
              <a:t> Data Consistency</a:t>
            </a:r>
          </a:p>
          <a:p>
            <a:r>
              <a:rPr lang="en-US" dirty="0"/>
              <a:t> Analytics and Modeling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7CE654-2A0F-2093-4463-29FB605F6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E3F49-EAFF-40F7-B956-2B48D3C53978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 descr="A logo of a basketball player&#10;&#10;AI-generated content may be incorrect.">
            <a:extLst>
              <a:ext uri="{FF2B5EF4-FFF2-40B4-BE49-F238E27FC236}">
                <a16:creationId xmlns:a16="http://schemas.microsoft.com/office/drawing/2014/main" id="{116A2375-11F4-DF1C-A4B4-DF72BA0DD1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1370" y="1122893"/>
            <a:ext cx="4470630" cy="3429176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E4317C59-22B2-4159-96F8-4200800CC0FC}"/>
              </a:ext>
            </a:extLst>
          </p:cNvPr>
          <p:cNvSpPr txBox="1"/>
          <p:nvPr/>
        </p:nvSpPr>
        <p:spPr>
          <a:xfrm>
            <a:off x="1186057" y="5044261"/>
            <a:ext cx="91328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 algn="ctr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focuses on:</a:t>
            </a:r>
          </a:p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Integrating multiple NBA-related datasets into a unified Data Warehouse</a:t>
            </a:r>
          </a:p>
          <a:p>
            <a:pPr algn="ctr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4626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55D1E0-325B-4DCE-1451-70D19F0BD4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FA0F45-9665-B52B-8EC5-29317F747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E3F49-EAFF-40F7-B956-2B48D3C53978}" type="slidenum">
              <a:rPr lang="en-US" smtClean="0"/>
              <a:t>30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7D9E1-5D1A-D599-129B-BF4BA4FB02F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171893" y="1417637"/>
            <a:ext cx="5848213" cy="4022725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4AA0CE-CB50-7883-F966-D5698838DE6E}"/>
              </a:ext>
            </a:extLst>
          </p:cNvPr>
          <p:cNvSpPr txBox="1"/>
          <p:nvPr/>
        </p:nvSpPr>
        <p:spPr>
          <a:xfrm>
            <a:off x="3752121" y="2105561"/>
            <a:ext cx="468775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8022443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7AEB9-CF15-EA70-9BC1-9144CB5CC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5A857-11A6-2DCA-043A-371210AAF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https://www.researchgate.net/publication/237622501_Chapter_I_Conceptual_Modeling_Solutions_for_the_Data_Warehouse</a:t>
            </a:r>
            <a:r>
              <a:rPr lang="en-US" dirty="0"/>
              <a:t> </a:t>
            </a:r>
            <a:r>
              <a:rPr lang="en-US" b="0" i="0" dirty="0">
                <a:solidFill>
                  <a:srgbClr val="555555"/>
                </a:solidFill>
                <a:effectLst/>
                <a:latin typeface="Roboto" panose="02000000000000000000" pitchFamily="2" charset="0"/>
              </a:rPr>
              <a:t>DOI:</a:t>
            </a:r>
            <a:r>
              <a:rPr lang="en-US" b="0" i="0" u="sng" dirty="0">
                <a:effectLst/>
                <a:latin typeface="Roboto" panose="02000000000000000000" pitchFamily="2" charset="0"/>
                <a:hlinkClick r:id="rId3"/>
              </a:rPr>
              <a:t>10.4018/978-1-60566-232-9.ch002</a:t>
            </a:r>
            <a:endParaRPr lang="en-US" dirty="0"/>
          </a:p>
          <a:p>
            <a:r>
              <a:rPr lang="en-US" dirty="0">
                <a:hlinkClick r:id="rId4"/>
              </a:rPr>
              <a:t>https://www.kaggle.com/datasets/nathanlauga/nba-games?resource=download&amp;select=games.csv</a:t>
            </a:r>
            <a:endParaRPr lang="en-US" dirty="0"/>
          </a:p>
          <a:p>
            <a:r>
              <a:rPr lang="en-US" dirty="0">
                <a:hlinkClick r:id="rId5"/>
              </a:rPr>
              <a:t>https://www.kaggle.com/datasets/justinas/nba-players-data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F49566-1D05-53DC-F576-42B15DF17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E3F49-EAFF-40F7-B956-2B48D3C5397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518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ECF9CD-4EB1-19B2-497A-45130B9343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5E1F6-9E8D-9A03-8DA7-74B83B430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FC817-8886-9646-C3B4-B6865E8C0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775CCB-3C7E-6B40-B3EB-C7B57206B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E3F49-EAFF-40F7-B956-2B48D3C53978}" type="slidenum">
              <a:rPr lang="en-US" smtClean="0"/>
              <a:t>32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74CAEBC-BD1B-2483-7A8D-29B526626A2B}"/>
              </a:ext>
            </a:extLst>
          </p:cNvPr>
          <p:cNvSpPr txBox="1">
            <a:spLocks/>
          </p:cNvSpPr>
          <p:nvPr/>
        </p:nvSpPr>
        <p:spPr>
          <a:xfrm>
            <a:off x="1097280" y="2026389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384048" indent="-182880" algn="l" defTabSz="914400" rtl="0" eaLnBrk="1" latinLnBrk="0" hangingPunct="1">
              <a:lnSpc>
                <a:spcPct val="15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q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566928" indent="-182880" algn="l" defTabSz="914400" rtl="0" eaLnBrk="1" latinLnBrk="0" hangingPunct="1">
              <a:lnSpc>
                <a:spcPct val="15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q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749808" indent="-182880" algn="l" defTabSz="914400" rtl="0" eaLnBrk="1" latinLnBrk="0" hangingPunct="1">
              <a:lnSpc>
                <a:spcPct val="15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q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932688" indent="-182880" algn="l" defTabSz="914400" rtl="0" eaLnBrk="1" latinLnBrk="0" hangingPunct="1">
              <a:lnSpc>
                <a:spcPct val="15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q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 </a:t>
            </a:r>
            <a:r>
              <a:rPr lang="en-US" dirty="0" err="1"/>
              <a:t>Github</a:t>
            </a:r>
            <a:r>
              <a:rPr lang="en-US" dirty="0"/>
              <a:t> Project Link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>
                <a:hlinkClick r:id="rId2"/>
              </a:rPr>
              <a:t>https://github.com/najeh-halawani/NBA-Data-Warehouse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8799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ED1F0-8852-8166-2B9B-290BB4DD7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ER-Model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EEAC5-B5C7-0A76-B5EE-D655072CB6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B162D6-C671-AFC7-D99A-51761C669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E3F49-EAFF-40F7-B956-2B48D3C53978}" type="slidenum">
              <a:rPr lang="en-US" smtClean="0"/>
              <a:t>33</a:t>
            </a:fld>
            <a:endParaRPr lang="en-US"/>
          </a:p>
        </p:txBody>
      </p:sp>
      <p:pic>
        <p:nvPicPr>
          <p:cNvPr id="7" name="Picture 6" descr="A diagram of a flowchart&#10;&#10;AI-generated content may be incorrect.">
            <a:extLst>
              <a:ext uri="{FF2B5EF4-FFF2-40B4-BE49-F238E27FC236}">
                <a16:creationId xmlns:a16="http://schemas.microsoft.com/office/drawing/2014/main" id="{6D8C3F21-4928-B543-EBC1-C6068A4E2F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9186"/>
            <a:ext cx="12192000" cy="5688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060625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84C24-10C7-9550-E014-B99DE1563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9E8B698-66E5-E247-5573-F327A6DFD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>
                <a:effectLst/>
              </a:rPr>
              <a:t> games.csv : </a:t>
            </a:r>
            <a:r>
              <a:rPr lang="en-US" dirty="0">
                <a:effectLst/>
              </a:rPr>
              <a:t>all games played with the date, teams and some details like number of points scored, etc.</a:t>
            </a:r>
            <a:endParaRPr lang="en-US" dirty="0"/>
          </a:p>
          <a:p>
            <a:r>
              <a:rPr lang="en-US" dirty="0">
                <a:effectLst/>
              </a:rPr>
              <a:t> </a:t>
            </a:r>
            <a:r>
              <a:rPr lang="en-US" b="1" dirty="0">
                <a:effectLst/>
              </a:rPr>
              <a:t>games_details.csv : </a:t>
            </a:r>
            <a:r>
              <a:rPr lang="en-US" dirty="0">
                <a:effectLst/>
              </a:rPr>
              <a:t>details of games dataset, all statistics of players for a given game</a:t>
            </a:r>
            <a:endParaRPr lang="en-US" dirty="0"/>
          </a:p>
          <a:p>
            <a:r>
              <a:rPr lang="en-US" dirty="0">
                <a:effectLst/>
              </a:rPr>
              <a:t> </a:t>
            </a:r>
            <a:r>
              <a:rPr lang="en-US" b="1" dirty="0">
                <a:effectLst/>
              </a:rPr>
              <a:t>players.csv : </a:t>
            </a:r>
            <a:r>
              <a:rPr lang="en-US" dirty="0">
                <a:effectLst/>
              </a:rPr>
              <a:t>players details (name, team)</a:t>
            </a:r>
            <a:endParaRPr lang="en-US" dirty="0"/>
          </a:p>
          <a:p>
            <a:r>
              <a:rPr lang="en-US" dirty="0">
                <a:effectLst/>
              </a:rPr>
              <a:t> </a:t>
            </a:r>
            <a:r>
              <a:rPr lang="en-US" b="1" dirty="0">
                <a:effectLst/>
              </a:rPr>
              <a:t>ranking.csv : </a:t>
            </a:r>
            <a:r>
              <a:rPr lang="en-US" dirty="0">
                <a:effectLst/>
              </a:rPr>
              <a:t>ranking of NBA given a day (split into west and east on conference column)</a:t>
            </a:r>
            <a:endParaRPr lang="en-US" dirty="0"/>
          </a:p>
          <a:p>
            <a:r>
              <a:rPr lang="en-US" dirty="0">
                <a:effectLst/>
              </a:rPr>
              <a:t> </a:t>
            </a:r>
            <a:r>
              <a:rPr lang="en-US" b="1" dirty="0">
                <a:effectLst/>
              </a:rPr>
              <a:t>teams.csv : </a:t>
            </a:r>
            <a:r>
              <a:rPr lang="en-US" dirty="0">
                <a:effectLst/>
              </a:rPr>
              <a:t>all teams of NBA</a:t>
            </a:r>
          </a:p>
          <a:p>
            <a:r>
              <a:rPr lang="en-US" dirty="0"/>
              <a:t> </a:t>
            </a:r>
            <a:r>
              <a:rPr lang="en-US" b="1" dirty="0"/>
              <a:t>Players_data.csv : </a:t>
            </a:r>
            <a:r>
              <a:rPr lang="en-US" b="0" i="0" dirty="0">
                <a:effectLst/>
              </a:rPr>
              <a:t>data on each player who has been part of an NBA teams</a:t>
            </a:r>
            <a:endParaRPr lang="en-US" dirty="0"/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87264-C4AB-102B-3DDA-70D700A8A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E3F49-EAFF-40F7-B956-2B48D3C5397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532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iagram of a network&#10;&#10;AI-generated content may be incorrect.">
            <a:extLst>
              <a:ext uri="{FF2B5EF4-FFF2-40B4-BE49-F238E27FC236}">
                <a16:creationId xmlns:a16="http://schemas.microsoft.com/office/drawing/2014/main" id="{255AC259-A99A-4A47-FE04-572EDCA728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0635" y="560832"/>
            <a:ext cx="7659445" cy="573633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747250F-5F33-09A0-9C21-110EF1582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DFM Model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3D2EB-F092-05EE-3625-864BF59C8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E3F49-EAFF-40F7-B956-2B48D3C53978}" type="slidenum">
              <a:rPr lang="en-US" smtClean="0"/>
              <a:t>5</a:t>
            </a:fld>
            <a:endParaRPr lang="en-US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09E175A8-AF59-4633-8247-69051C0DD6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4380" y="1267968"/>
            <a:ext cx="9991300" cy="5029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 Fact : Game</a:t>
            </a:r>
          </a:p>
          <a:p>
            <a:r>
              <a:rPr lang="en-US" dirty="0"/>
              <a:t> Dimensions:</a:t>
            </a:r>
          </a:p>
          <a:p>
            <a:pPr marL="566928" lvl="3" indent="0">
              <a:buNone/>
            </a:pPr>
            <a:r>
              <a:rPr lang="en-US" sz="1800" dirty="0"/>
              <a:t> Home Team</a:t>
            </a:r>
          </a:p>
          <a:p>
            <a:pPr marL="566928" lvl="3" indent="0">
              <a:buNone/>
            </a:pPr>
            <a:r>
              <a:rPr lang="en-US" sz="1800" dirty="0"/>
              <a:t> Away Team</a:t>
            </a:r>
          </a:p>
          <a:p>
            <a:pPr marL="566928" lvl="3" indent="0">
              <a:buNone/>
            </a:pPr>
            <a:r>
              <a:rPr lang="en-US" sz="1800" dirty="0"/>
              <a:t> Date</a:t>
            </a:r>
          </a:p>
          <a:p>
            <a:pPr marL="566928" lvl="3" indent="0">
              <a:buNone/>
            </a:pPr>
            <a:r>
              <a:rPr lang="en-US" sz="1800" dirty="0"/>
              <a:t> Season</a:t>
            </a:r>
          </a:p>
          <a:p>
            <a:r>
              <a:rPr lang="en-US" dirty="0"/>
              <a:t> Cross dimensions:</a:t>
            </a:r>
          </a:p>
          <a:p>
            <a:pPr marL="566928" lvl="3" indent="0">
              <a:buNone/>
            </a:pPr>
            <a:r>
              <a:rPr lang="en-US" sz="1800" dirty="0"/>
              <a:t> Ranking</a:t>
            </a:r>
          </a:p>
          <a:p>
            <a:pPr marL="566928" lvl="3" indent="0">
              <a:buNone/>
            </a:pPr>
            <a:r>
              <a:rPr lang="en-US" sz="1800" dirty="0"/>
              <a:t> Player</a:t>
            </a:r>
          </a:p>
          <a:p>
            <a:pPr marL="566928" lvl="3" indent="0">
              <a:buNone/>
            </a:pPr>
            <a:r>
              <a:rPr lang="en-US" sz="1800" dirty="0"/>
              <a:t> Player Performance</a:t>
            </a:r>
          </a:p>
        </p:txBody>
      </p:sp>
    </p:spTree>
    <p:extLst>
      <p:ext uri="{BB962C8B-B14F-4D97-AF65-F5344CB8AC3E}">
        <p14:creationId xmlns:p14="http://schemas.microsoft.com/office/powerpoint/2010/main" val="3301810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18187-5286-AF84-3EDF-261DE45E9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ETL – Challenged Identified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582A2-C63E-C4FA-2B2B-B3EB40B36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312426"/>
            <a:ext cx="10515600" cy="1963545"/>
          </a:xfrm>
        </p:spPr>
        <p:txBody>
          <a:bodyPr numCol="2">
            <a:noAutofit/>
          </a:bodyPr>
          <a:lstStyle/>
          <a:p>
            <a:r>
              <a:rPr lang="en-US" dirty="0"/>
              <a:t> Data inconsistencies</a:t>
            </a:r>
          </a:p>
          <a:p>
            <a:r>
              <a:rPr lang="en-US" dirty="0"/>
              <a:t> Missing values</a:t>
            </a:r>
          </a:p>
          <a:p>
            <a:r>
              <a:rPr lang="en-US" dirty="0"/>
              <a:t> Variations in naming conventions</a:t>
            </a:r>
          </a:p>
          <a:p>
            <a:r>
              <a:rPr lang="en-US" dirty="0"/>
              <a:t> Sheets without unique IDs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1A167-0FFA-1248-E2BC-87A13F8D7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E3F49-EAFF-40F7-B956-2B48D3C5397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022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08852F-7F3E-B038-8D8F-5F38AA46AA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841D3-23B6-62C1-CB00-1309E02C5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ETL – </a:t>
            </a:r>
            <a:r>
              <a:rPr 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Approach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0B47B-33A7-B9A8-10B5-41FB465172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312426"/>
            <a:ext cx="10515600" cy="1963545"/>
          </a:xfrm>
        </p:spPr>
        <p:txBody>
          <a:bodyPr numCol="2">
            <a:noAutofit/>
          </a:bodyPr>
          <a:lstStyle/>
          <a:p>
            <a:r>
              <a:rPr lang="en-US" dirty="0"/>
              <a:t> Remove Duplicates</a:t>
            </a:r>
          </a:p>
          <a:p>
            <a:r>
              <a:rPr lang="en-US" dirty="0"/>
              <a:t> Fill Missing Values</a:t>
            </a:r>
          </a:p>
          <a:p>
            <a:r>
              <a:rPr lang="en-US" dirty="0"/>
              <a:t> Map Values to IDs</a:t>
            </a:r>
          </a:p>
          <a:p>
            <a:r>
              <a:rPr lang="en-US" dirty="0"/>
              <a:t> Reference Mapping Across Sheets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0D148-8C72-E052-0203-AAF308D2C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E3F49-EAFF-40F7-B956-2B48D3C5397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425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7D6F8B-A61F-F289-AD41-E84D6CBCEA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B8210-0407-904E-01B7-5DA09498B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368" y="258164"/>
            <a:ext cx="10058400" cy="893980"/>
          </a:xfrm>
        </p:spPr>
        <p:txBody>
          <a:bodyPr/>
          <a:lstStyle/>
          <a:p>
            <a:r>
              <a:rPr lang="en-US" dirty="0"/>
              <a:t>ETL – Extract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DF941-CF77-89D8-67A9-FFE4607E2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368" y="1806678"/>
            <a:ext cx="10515600" cy="1325563"/>
          </a:xfrm>
        </p:spPr>
        <p:txBody>
          <a:bodyPr/>
          <a:lstStyle/>
          <a:p>
            <a:r>
              <a:rPr lang="en-US" dirty="0"/>
              <a:t> Extract : Read data from CSV files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AA6FB-9069-BE63-CEA7-D70DE4CA7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E3F49-EAFF-40F7-B956-2B48D3C53978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2473A8-9644-CFDD-AE40-2426696B4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368" y="3030837"/>
            <a:ext cx="10515600" cy="2656072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4935479-036F-97EC-53B7-4252993B3C6C}"/>
              </a:ext>
            </a:extLst>
          </p:cNvPr>
          <p:cNvCxnSpPr>
            <a:cxnSpLocks/>
          </p:cNvCxnSpPr>
          <p:nvPr/>
        </p:nvCxnSpPr>
        <p:spPr>
          <a:xfrm flipH="1">
            <a:off x="658368" y="1171091"/>
            <a:ext cx="553212" cy="0"/>
          </a:xfrm>
          <a:prstGeom prst="line">
            <a:avLst/>
          </a:prstGeom>
          <a:ln w="6350">
            <a:solidFill>
              <a:srgbClr val="7F7F7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8815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96911-D000-1361-5E33-AE1552DDF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368" y="247204"/>
            <a:ext cx="10058400" cy="893980"/>
          </a:xfrm>
        </p:spPr>
        <p:txBody>
          <a:bodyPr/>
          <a:lstStyle/>
          <a:p>
            <a:r>
              <a:rPr lang="en-US" dirty="0"/>
              <a:t>ETL – Transform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2A2E8-9D6A-50A5-51E4-AF3A4C7ED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368" y="1789608"/>
            <a:ext cx="4606531" cy="4351338"/>
          </a:xfrm>
        </p:spPr>
        <p:txBody>
          <a:bodyPr/>
          <a:lstStyle/>
          <a:p>
            <a:r>
              <a:rPr lang="en-US" sz="2000" dirty="0"/>
              <a:t> </a:t>
            </a:r>
            <a:r>
              <a:rPr lang="en-US" dirty="0"/>
              <a:t>Season Dimension</a:t>
            </a:r>
          </a:p>
          <a:p>
            <a:pPr lvl="1"/>
            <a:r>
              <a:rPr lang="en-US" dirty="0"/>
              <a:t> Attribute standardization</a:t>
            </a:r>
          </a:p>
          <a:p>
            <a:pPr lvl="1"/>
            <a:r>
              <a:rPr lang="en-US" dirty="0"/>
              <a:t> Surrogate key generation</a:t>
            </a:r>
          </a:p>
          <a:p>
            <a:pPr lvl="1"/>
            <a:r>
              <a:rPr lang="en-US" dirty="0"/>
              <a:t> Dimension mapping</a:t>
            </a:r>
          </a:p>
          <a:p>
            <a:pPr lvl="1"/>
            <a:r>
              <a:rPr lang="en-US" dirty="0"/>
              <a:t> Concatenate values into a single dimension</a:t>
            </a:r>
          </a:p>
          <a:p>
            <a:pPr lvl="1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406384C-745B-11F9-1916-BE378D611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E3F49-EAFF-40F7-B956-2B48D3C53978}" type="slidenum">
              <a:rPr lang="en-US" smtClean="0"/>
              <a:t>9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E2481C0-2DCD-AF82-17A6-91A5B82D0A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4731" y="365125"/>
            <a:ext cx="6532047" cy="495058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E4D7937-CF61-9674-7BBB-DBD0294B44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4731" y="5315712"/>
            <a:ext cx="6532047" cy="1228896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E9919E4-2F94-BF94-C3C5-5BFF77D49D65}"/>
              </a:ext>
            </a:extLst>
          </p:cNvPr>
          <p:cNvCxnSpPr>
            <a:cxnSpLocks/>
          </p:cNvCxnSpPr>
          <p:nvPr/>
        </p:nvCxnSpPr>
        <p:spPr>
          <a:xfrm flipH="1">
            <a:off x="658368" y="1171091"/>
            <a:ext cx="553212" cy="0"/>
          </a:xfrm>
          <a:prstGeom prst="line">
            <a:avLst/>
          </a:prstGeom>
          <a:ln w="6350">
            <a:solidFill>
              <a:srgbClr val="7F7F7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1892094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Rétrospectiv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820</TotalTime>
  <Words>1029</Words>
  <Application>Microsoft Office PowerPoint</Application>
  <PresentationFormat>Widescreen</PresentationFormat>
  <Paragraphs>226</Paragraphs>
  <Slides>33</Slides>
  <Notes>11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Aptos</vt:lpstr>
      <vt:lpstr>Arial</vt:lpstr>
      <vt:lpstr>Calibri</vt:lpstr>
      <vt:lpstr>Roboto</vt:lpstr>
      <vt:lpstr>Times New Roman</vt:lpstr>
      <vt:lpstr>Wingdings</vt:lpstr>
      <vt:lpstr>Rétrospective</vt:lpstr>
      <vt:lpstr>Data Management Project </vt:lpstr>
      <vt:lpstr>Outline</vt:lpstr>
      <vt:lpstr>Introduction</vt:lpstr>
      <vt:lpstr>Dataset</vt:lpstr>
      <vt:lpstr>DFM Model</vt:lpstr>
      <vt:lpstr>ETL – Challenged Identified</vt:lpstr>
      <vt:lpstr>ETL – Our Approach</vt:lpstr>
      <vt:lpstr>ETL – Extract</vt:lpstr>
      <vt:lpstr>ETL – Transform</vt:lpstr>
      <vt:lpstr>ETL – Transform</vt:lpstr>
      <vt:lpstr>ETL – Transform</vt:lpstr>
      <vt:lpstr>ETL – Transform</vt:lpstr>
      <vt:lpstr>ETL - Load</vt:lpstr>
      <vt:lpstr>SQL Schema</vt:lpstr>
      <vt:lpstr>ETL - Load</vt:lpstr>
      <vt:lpstr>ETL - Load</vt:lpstr>
      <vt:lpstr>Data Warehouse Schema</vt:lpstr>
      <vt:lpstr>Data Warehouse Schema</vt:lpstr>
      <vt:lpstr>DW Schema</vt:lpstr>
      <vt:lpstr>OLAP Queries</vt:lpstr>
      <vt:lpstr>OLAP Queries</vt:lpstr>
      <vt:lpstr>OLAP Queries</vt:lpstr>
      <vt:lpstr>OLAP Queries</vt:lpstr>
      <vt:lpstr>OLAP Queries</vt:lpstr>
      <vt:lpstr>OLAP Queries</vt:lpstr>
      <vt:lpstr>OLAP Queries</vt:lpstr>
      <vt:lpstr>Conclusion</vt:lpstr>
      <vt:lpstr>Conclusion</vt:lpstr>
      <vt:lpstr>Conclusion</vt:lpstr>
      <vt:lpstr>PowerPoint Presentation</vt:lpstr>
      <vt:lpstr>References</vt:lpstr>
      <vt:lpstr>Appendix</vt:lpstr>
      <vt:lpstr>ER-Model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Management Project </dc:title>
  <dc:creator>Jamil Nassar</dc:creator>
  <cp:lastModifiedBy>NAJEH ALHALAWANI</cp:lastModifiedBy>
  <cp:revision>47</cp:revision>
  <dcterms:created xsi:type="dcterms:W3CDTF">2025-05-13T18:41:49Z</dcterms:created>
  <dcterms:modified xsi:type="dcterms:W3CDTF">2025-05-23T12:08:32Z</dcterms:modified>
</cp:coreProperties>
</file>