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12"/>
  </p:notesMasterIdLst>
  <p:sldIdLst>
    <p:sldId id="543" r:id="rId2"/>
    <p:sldId id="542" r:id="rId3"/>
    <p:sldId id="544" r:id="rId4"/>
    <p:sldId id="550" r:id="rId5"/>
    <p:sldId id="546" r:id="rId6"/>
    <p:sldId id="552" r:id="rId7"/>
    <p:sldId id="547" r:id="rId8"/>
    <p:sldId id="548" r:id="rId9"/>
    <p:sldId id="549" r:id="rId10"/>
    <p:sldId id="55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1B4A"/>
    <a:srgbClr val="FCB414"/>
    <a:srgbClr val="282F39"/>
    <a:srgbClr val="007A7D"/>
    <a:srgbClr val="074D6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46" autoAdjust="0"/>
    <p:restoredTop sz="94669" autoAdjust="0"/>
  </p:normalViewPr>
  <p:slideViewPr>
    <p:cSldViewPr snapToGrid="0">
      <p:cViewPr varScale="1">
        <p:scale>
          <a:sx n="84" d="100"/>
          <a:sy n="84" d="100"/>
        </p:scale>
        <p:origin x="96" y="1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3D1E5-B5EC-44E2-B663-B63FB37364C7}" type="datetimeFigureOut">
              <a:rPr lang="fr-FR" smtClean="0"/>
              <a:t>01/10/2023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AF277-6229-4FCB-9604-504C88B08092}" type="slidenum">
              <a:rPr lang="fr-FR" smtClean="0"/>
              <a:t>‹N°›</a:t>
            </a:fld>
            <a:endParaRPr lang="fr-FR"/>
          </a:p>
        </p:txBody>
      </p:sp>
    </p:spTree>
    <p:extLst>
      <p:ext uri="{BB962C8B-B14F-4D97-AF65-F5344CB8AC3E}">
        <p14:creationId xmlns:p14="http://schemas.microsoft.com/office/powerpoint/2010/main" val="355282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ltLang="fr-FR" dirty="0">
                <a:latin typeface="Arial" panose="020B0604020202020204" pitchFamily="34" charset="0"/>
              </a:rPr>
              <a:t>Bonjour</a:t>
            </a:r>
            <a:r>
              <a:rPr lang="fr-FR" altLang="fr-FR" baseline="0" dirty="0">
                <a:latin typeface="Arial" panose="020B0604020202020204" pitchFamily="34" charset="0"/>
              </a:rPr>
              <a:t> mesdames &amp; messieurs, les membres de jury et toutes les personnes présentes </a:t>
            </a:r>
            <a:r>
              <a:rPr lang="fr-FR" altLang="fr-FR" baseline="0" dirty="0" smtClean="0">
                <a:latin typeface="Arial" panose="020B0604020202020204" pitchFamily="34" charset="0"/>
              </a:rPr>
              <a:t>ici.</a:t>
            </a:r>
            <a:endParaRPr lang="fr-FR" altLang="fr-FR" dirty="0">
              <a:latin typeface="Arial" panose="020B0604020202020204" pitchFamily="34" charset="0"/>
            </a:endParaRPr>
          </a:p>
          <a:p>
            <a:r>
              <a:rPr lang="fr-FR" dirty="0"/>
              <a:t>Je m’appelle</a:t>
            </a:r>
            <a:r>
              <a:rPr lang="fr-FR" baseline="0" dirty="0"/>
              <a:t> </a:t>
            </a:r>
            <a:r>
              <a:rPr lang="fr-FR" baseline="0" dirty="0" smtClean="0"/>
              <a:t>BRAHIM BENYOUNES et mon collègue SAIFEDDIN CHIARATT, étudiants </a:t>
            </a:r>
            <a:r>
              <a:rPr lang="fr-FR" baseline="0" dirty="0"/>
              <a:t>en </a:t>
            </a:r>
            <a:r>
              <a:rPr lang="fr-FR" baseline="0" dirty="0" smtClean="0"/>
              <a:t>3éme </a:t>
            </a:r>
            <a:r>
              <a:rPr lang="fr-FR" baseline="0" dirty="0"/>
              <a:t>année </a:t>
            </a:r>
            <a:r>
              <a:rPr lang="fr-FR" baseline="0" dirty="0" smtClean="0"/>
              <a:t>MDW à l’ ISET de TOZEUR.</a:t>
            </a:r>
          </a:p>
          <a:p>
            <a:endParaRPr lang="fr-FR" baseline="0" dirty="0"/>
          </a:p>
          <a:p>
            <a:r>
              <a:rPr lang="fr-FR" baseline="0" dirty="0"/>
              <a:t>Avant d’entamer ma présentation, permettez moi d’abord d’adresser mes profonds remerciements aux membres de jury d’avoir accepter d’évaluer mon travail, à notre </a:t>
            </a:r>
            <a:r>
              <a:rPr lang="fr-FR" baseline="0" dirty="0" smtClean="0"/>
              <a:t>encadrant Madame ELHEDFI SOUHIR pour </a:t>
            </a:r>
            <a:r>
              <a:rPr lang="fr-FR" baseline="0" dirty="0"/>
              <a:t>sa veille sur le bon déroulement de notre formation, à mon encadrant </a:t>
            </a:r>
            <a:r>
              <a:rPr lang="fr-FR" baseline="0" dirty="0" smtClean="0"/>
              <a:t>externe </a:t>
            </a:r>
            <a:r>
              <a:rPr lang="fr-FR" baseline="0" dirty="0"/>
              <a:t>Mr. </a:t>
            </a:r>
            <a:r>
              <a:rPr lang="fr-FR" baseline="0" dirty="0" smtClean="0"/>
              <a:t>NEFZAOUI AHMED pour </a:t>
            </a:r>
            <a:r>
              <a:rPr lang="fr-FR" baseline="0" dirty="0"/>
              <a:t>leur disponibilité tout au curant de mon stage, </a:t>
            </a:r>
            <a:r>
              <a:rPr lang="fr-FR" baseline="0" dirty="0" smtClean="0"/>
              <a:t>pour </a:t>
            </a:r>
            <a:r>
              <a:rPr lang="fr-FR" baseline="0" dirty="0"/>
              <a:t>leur conseils précieux et aussi à tous les employées de la société </a:t>
            </a:r>
            <a:r>
              <a:rPr lang="fr-FR" baseline="0" dirty="0" smtClean="0"/>
              <a:t>ITQAN.</a:t>
            </a:r>
            <a:endParaRPr lang="fr-F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a:t>J’ai l’immense plaisir &amp; l’honneur de vous présenter aujourd’hui mon projet de fin d’études effectué au sein de la société </a:t>
            </a:r>
            <a:r>
              <a:rPr lang="fr-FR" baseline="0" dirty="0" smtClean="0"/>
              <a:t>ITQAN, </a:t>
            </a:r>
            <a:r>
              <a:rPr lang="fr-FR" baseline="0" dirty="0"/>
              <a:t>ce projet a pour objectif « Etude, Conception et réalisation d’une application web de gestion </a:t>
            </a:r>
            <a:r>
              <a:rPr lang="fr-FR" baseline="0" dirty="0" smtClean="0"/>
              <a:t>de laboratoire  d’analyses de biologie  médicale de TOZEUR</a:t>
            </a:r>
            <a:endParaRPr lang="fr-FR" dirty="0"/>
          </a:p>
        </p:txBody>
      </p:sp>
      <p:sp>
        <p:nvSpPr>
          <p:cNvPr id="4" name="Espace réservé du numéro de diapositive 3"/>
          <p:cNvSpPr>
            <a:spLocks noGrp="1"/>
          </p:cNvSpPr>
          <p:nvPr>
            <p:ph type="sldNum" sz="quarter" idx="10"/>
          </p:nvPr>
        </p:nvSpPr>
        <p:spPr/>
        <p:txBody>
          <a:bodyPr/>
          <a:lstStyle/>
          <a:p>
            <a:fld id="{573721E7-6C3E-4C0F-952B-218DB964B305}" type="slidenum">
              <a:rPr lang="fr-FR" smtClean="0"/>
              <a:pPr/>
              <a:t>1</a:t>
            </a:fld>
            <a:endParaRPr lang="fr-FR"/>
          </a:p>
        </p:txBody>
      </p:sp>
    </p:spTree>
    <p:extLst>
      <p:ext uri="{BB962C8B-B14F-4D97-AF65-F5344CB8AC3E}">
        <p14:creationId xmlns:p14="http://schemas.microsoft.com/office/powerpoint/2010/main" val="346423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EFAF277-6229-4FCB-9604-504C88B08092}" type="slidenum">
              <a:rPr lang="fr-FR" smtClean="0"/>
              <a:t>2</a:t>
            </a:fld>
            <a:endParaRPr lang="fr-FR"/>
          </a:p>
        </p:txBody>
      </p:sp>
    </p:spTree>
    <p:extLst>
      <p:ext uri="{BB962C8B-B14F-4D97-AF65-F5344CB8AC3E}">
        <p14:creationId xmlns:p14="http://schemas.microsoft.com/office/powerpoint/2010/main" val="160235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EFAF277-6229-4FCB-9604-504C88B08092}" type="slidenum">
              <a:rPr lang="fr-FR" smtClean="0"/>
              <a:t>3</a:t>
            </a:fld>
            <a:endParaRPr lang="fr-FR"/>
          </a:p>
        </p:txBody>
      </p:sp>
    </p:spTree>
    <p:extLst>
      <p:ext uri="{BB962C8B-B14F-4D97-AF65-F5344CB8AC3E}">
        <p14:creationId xmlns:p14="http://schemas.microsoft.com/office/powerpoint/2010/main" val="799849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914FB79C-6C57-46B0-8151-F5FD91B19CA7}" type="datetime1">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68413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4912840-9E40-4561-916A-1632BC8D0093}" type="datetime1">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29444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2B73290-4323-4A53-AE18-A222BA3D741C}" type="datetime1">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‹N°›</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5987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695B784-9251-478B-9095-3A996FEE34B4}" type="datetime1">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116196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EF0DE55-5115-47CF-9403-BA7FFD8128EA}" type="datetime1">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‹N°›</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9446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47F0202-E164-4107-9002-857D184893C0}" type="datetime1">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154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AD1C24D-5EB6-40DB-89A1-7D4F4B32B5A1}" type="datetime1">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925056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0C230A8-75D2-4D20-833D-543A7D3ADD50}" type="datetime1">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83747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D18F52E-CCC3-4297-B9DB-3A4BCF99BEA9}" type="datetime1">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08748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55B73A1-5292-41FD-B994-80E02C60A3E8}" type="datetime1">
              <a:rPr lang="en-GB" smtClean="0"/>
              <a:t>01/10/2023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28313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30EA62-A9F3-4D04-8E53-2126ACF7240F}" type="datetime1">
              <a:rPr lang="en-GB" smtClean="0"/>
              <a:t>01/10/2023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7133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6AF3DE8-54A4-455B-AB14-C601E7151955}" type="datetime1">
              <a:rPr lang="en-GB" smtClean="0"/>
              <a:t>01/10/2023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72517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B8A8CC8-FDAA-405F-9745-3CCCC1CCD738}" type="datetime1">
              <a:rPr lang="en-GB" smtClean="0"/>
              <a:t>01/10/2023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9298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1BE7A-6320-48BF-9F50-E878D17C8696}" type="datetime1">
              <a:rPr lang="en-GB" smtClean="0"/>
              <a:t>01/10/2023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03601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4DAF25F-E79A-45F0-AB8A-001CB3BECF39}" type="datetime1">
              <a:rPr lang="en-GB" smtClean="0"/>
              <a:t>01/10/2023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02956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94B2E77-2AA0-46E9-908B-706A73AD245C}" type="datetime1">
              <a:rPr lang="en-GB" smtClean="0"/>
              <a:t>01/10/2023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63217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4D4D23-24C3-4B89-B4A3-AE80D6C1EC8D}" type="datetime1">
              <a:rPr lang="en-GB" smtClean="0"/>
              <a:t>01/10/2023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306113448"/>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4903" y="1442025"/>
            <a:ext cx="11209283" cy="261619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fr-FR" sz="3600" dirty="0" smtClean="0"/>
              <a:t> </a:t>
            </a:r>
            <a:r>
              <a:rPr lang="uk-UA" sz="3600" b="1" dirty="0">
                <a:solidFill>
                  <a:schemeClr val="accent1"/>
                </a:solidFill>
              </a:rPr>
              <a:t/>
            </a:r>
            <a:br>
              <a:rPr lang="uk-UA" sz="3600" b="1" dirty="0">
                <a:solidFill>
                  <a:schemeClr val="accent1"/>
                </a:solidFill>
              </a:rPr>
            </a:br>
            <a:endParaRPr lang="fr-FR" sz="3600" b="1" dirty="0">
              <a:solidFill>
                <a:schemeClr val="accent1"/>
              </a:solidFill>
            </a:endParaRPr>
          </a:p>
        </p:txBody>
      </p:sp>
      <p:sp>
        <p:nvSpPr>
          <p:cNvPr id="6" name="TextBox 3"/>
          <p:cNvSpPr txBox="1"/>
          <p:nvPr/>
        </p:nvSpPr>
        <p:spPr>
          <a:xfrm>
            <a:off x="3272568" y="192437"/>
            <a:ext cx="6906126" cy="861774"/>
          </a:xfrm>
          <a:prstGeom prst="rect">
            <a:avLst/>
          </a:prstGeom>
          <a:noFill/>
        </p:spPr>
        <p:txBody>
          <a:bodyPr wrap="square" rtlCol="0">
            <a:spAutoFit/>
          </a:bodyPr>
          <a:lstStyle/>
          <a:p>
            <a:pPr algn="ctr"/>
            <a:r>
              <a:rPr lang="fr-FR" sz="1600" dirty="0"/>
              <a:t>Ministère de l’Enseignement Supérieur et de la Recherche Scientifique</a:t>
            </a:r>
          </a:p>
          <a:p>
            <a:pPr algn="ctr"/>
            <a:r>
              <a:rPr lang="fr-FR" sz="1600" dirty="0"/>
              <a:t>Direction Générale des Études Technologiques</a:t>
            </a:r>
          </a:p>
          <a:p>
            <a:pPr algn="ctr"/>
            <a:r>
              <a:rPr lang="fr-FR" sz="1600" b="1" dirty="0"/>
              <a:t>Institut Supérieur des Études Technologiques de Tozeur</a:t>
            </a:r>
            <a:endParaRPr lang="en-US" sz="2800" b="1" cap="small" dirty="0" smtClean="0">
              <a:ea typeface="Open Sans Light" panose="020B0306030504020204" pitchFamily="34" charset="0"/>
              <a:cs typeface="Open Sans Light" panose="020B0306030504020204" pitchFamily="34" charset="0"/>
            </a:endParaRPr>
          </a:p>
        </p:txBody>
      </p:sp>
      <p:pic>
        <p:nvPicPr>
          <p:cNvPr id="9" name="Image 8"/>
          <p:cNvPicPr/>
          <p:nvPr/>
        </p:nvPicPr>
        <p:blipFill>
          <a:blip r:embed="rId3" cstate="print">
            <a:extLst>
              <a:ext uri="{28A0092B-C50C-407E-A947-70E740481C1C}">
                <a14:useLocalDpi xmlns:a14="http://schemas.microsoft.com/office/drawing/2010/main" val="0"/>
              </a:ext>
            </a:extLst>
          </a:blip>
          <a:stretch>
            <a:fillRect/>
          </a:stretch>
        </p:blipFill>
        <p:spPr>
          <a:xfrm>
            <a:off x="10751347" y="106260"/>
            <a:ext cx="1127538" cy="1031152"/>
          </a:xfrm>
          <a:prstGeom prst="rect">
            <a:avLst/>
          </a:prstGeom>
        </p:spPr>
      </p:pic>
      <p:sp>
        <p:nvSpPr>
          <p:cNvPr id="11" name="Subtitle 2"/>
          <p:cNvSpPr txBox="1">
            <a:spLocks/>
          </p:cNvSpPr>
          <p:nvPr/>
        </p:nvSpPr>
        <p:spPr>
          <a:xfrm>
            <a:off x="1000458" y="4185881"/>
            <a:ext cx="6757576" cy="188890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fr-FR" sz="1800" dirty="0">
              <a:solidFill>
                <a:srgbClr val="C00000"/>
              </a:solidFill>
            </a:endParaRPr>
          </a:p>
        </p:txBody>
      </p:sp>
      <p:sp>
        <p:nvSpPr>
          <p:cNvPr id="3" name="Rectangle 2"/>
          <p:cNvSpPr/>
          <p:nvPr/>
        </p:nvSpPr>
        <p:spPr>
          <a:xfrm>
            <a:off x="6272011" y="4737582"/>
            <a:ext cx="3743417" cy="923330"/>
          </a:xfrm>
          <a:prstGeom prst="rect">
            <a:avLst/>
          </a:prstGeom>
        </p:spPr>
        <p:txBody>
          <a:bodyPr wrap="square">
            <a:spAutoFit/>
          </a:bodyPr>
          <a:lstStyle/>
          <a:p>
            <a:r>
              <a:rPr lang="en" dirty="0">
                <a:solidFill>
                  <a:srgbClr val="C00000"/>
                </a:solidFill>
              </a:rPr>
              <a:t>Elaboré</a:t>
            </a:r>
            <a:r>
              <a:rPr lang="en" dirty="0"/>
              <a:t> </a:t>
            </a:r>
            <a:r>
              <a:rPr lang="fr-FR" dirty="0" smtClean="0">
                <a:solidFill>
                  <a:srgbClr val="C00000"/>
                </a:solidFill>
              </a:rPr>
              <a:t> </a:t>
            </a:r>
            <a:r>
              <a:rPr lang="fr-FR" dirty="0">
                <a:solidFill>
                  <a:srgbClr val="C00000"/>
                </a:solidFill>
              </a:rPr>
              <a:t>par : </a:t>
            </a:r>
            <a:r>
              <a:rPr lang="fr-FR" b="1" dirty="0" smtClean="0"/>
              <a:t>Olfa Salem</a:t>
            </a:r>
          </a:p>
          <a:p>
            <a:r>
              <a:rPr lang="en-US" i="1" dirty="0" smtClean="0"/>
              <a:t>                             </a:t>
            </a:r>
            <a:endParaRPr lang="fr-FR" b="1" dirty="0" smtClean="0"/>
          </a:p>
          <a:p>
            <a:endParaRPr lang="fr-FR" b="1" dirty="0"/>
          </a:p>
        </p:txBody>
      </p:sp>
      <p:sp>
        <p:nvSpPr>
          <p:cNvPr id="12" name="Rectangle 11">
            <a:extLst>
              <a:ext uri="{FF2B5EF4-FFF2-40B4-BE49-F238E27FC236}">
                <a16:creationId xmlns="" xmlns:a16="http://schemas.microsoft.com/office/drawing/2014/main" id="{76122999-A679-4E03-99CE-6F7508A2CA39}"/>
              </a:ext>
            </a:extLst>
          </p:cNvPr>
          <p:cNvSpPr/>
          <p:nvPr/>
        </p:nvSpPr>
        <p:spPr>
          <a:xfrm>
            <a:off x="7710278" y="4471391"/>
            <a:ext cx="3711380" cy="369332"/>
          </a:xfrm>
          <a:prstGeom prst="rect">
            <a:avLst/>
          </a:prstGeom>
        </p:spPr>
        <p:txBody>
          <a:bodyPr wrap="square">
            <a:spAutoFit/>
          </a:bodyPr>
          <a:lstStyle/>
          <a:p>
            <a:pPr algn="ctr"/>
            <a:endParaRPr lang="fr-FR" dirty="0" smtClean="0">
              <a:solidFill>
                <a:srgbClr val="C00000"/>
              </a:solidFill>
            </a:endParaRPr>
          </a:p>
        </p:txBody>
      </p:sp>
      <p:sp>
        <p:nvSpPr>
          <p:cNvPr id="2" name="Rectangle 1"/>
          <p:cNvSpPr/>
          <p:nvPr/>
        </p:nvSpPr>
        <p:spPr>
          <a:xfrm>
            <a:off x="4059227" y="2967335"/>
            <a:ext cx="4073551" cy="923330"/>
          </a:xfrm>
          <a:prstGeom prst="rect">
            <a:avLst/>
          </a:prstGeom>
          <a:noFill/>
        </p:spPr>
        <p:txBody>
          <a:bodyPr wrap="none" lIns="91440" tIns="45720" rIns="91440" bIns="45720">
            <a:spAutoFit/>
          </a:bodyPr>
          <a:lstStyle/>
          <a:p>
            <a:pPr algn="ctr"/>
            <a:r>
              <a:rPr lang="fr-FR"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fr-FR" sz="5400" b="1" cap="none" spc="50" dirty="0" err="1" smtClean="0">
                <a:ln w="9525" cmpd="sng">
                  <a:solidFill>
                    <a:schemeClr val="accent1"/>
                  </a:solidFill>
                  <a:prstDash val="solid"/>
                </a:ln>
                <a:effectLst>
                  <a:glow rad="38100">
                    <a:schemeClr val="accent1">
                      <a:alpha val="40000"/>
                    </a:schemeClr>
                  </a:glow>
                </a:effectLst>
              </a:rPr>
              <a:t>SynerStart</a:t>
            </a:r>
            <a:r>
              <a:rPr lang="fr-FR" sz="5400" b="1" cap="none" spc="50" dirty="0" smtClean="0">
                <a:ln w="9525" cmpd="sng">
                  <a:solidFill>
                    <a:schemeClr val="accent1"/>
                  </a:solidFill>
                  <a:prstDash val="solid"/>
                </a:ln>
                <a:effectLst>
                  <a:glow rad="38100">
                    <a:schemeClr val="accent1">
                      <a:alpha val="40000"/>
                    </a:schemeClr>
                  </a:glow>
                </a:effectLst>
              </a:rPr>
              <a:t> </a:t>
            </a:r>
            <a:endParaRPr lang="fr-FR" sz="5400" b="1" cap="none" spc="50" dirty="0">
              <a:ln w="9525" cmpd="sng">
                <a:solidFill>
                  <a:schemeClr val="accent1"/>
                </a:solidFill>
                <a:prstDash val="solid"/>
              </a:ln>
              <a:effectLst>
                <a:glow rad="38100">
                  <a:schemeClr val="accent1">
                    <a:alpha val="40000"/>
                  </a:schemeClr>
                </a:glow>
              </a:effectLst>
            </a:endParaRPr>
          </a:p>
        </p:txBody>
      </p:sp>
      <p:sp>
        <p:nvSpPr>
          <p:cNvPr id="7" name="Espace réservé du numéro de diapositive 6"/>
          <p:cNvSpPr>
            <a:spLocks noGrp="1"/>
          </p:cNvSpPr>
          <p:nvPr>
            <p:ph type="sldNum" sz="quarter" idx="12"/>
          </p:nvPr>
        </p:nvSpPr>
        <p:spPr/>
        <p:txBody>
          <a:bodyPr/>
          <a:lstStyle/>
          <a:p>
            <a:fld id="{6983841B-0DB4-4C99-B5E5-79625F01DBF7}" type="slidenum">
              <a:rPr lang="en-GB" smtClean="0"/>
              <a:t>1</a:t>
            </a:fld>
            <a:endParaRPr lang="en-GB"/>
          </a:p>
        </p:txBody>
      </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07" y="4868297"/>
            <a:ext cx="1612753" cy="1830908"/>
          </a:xfrm>
          <a:prstGeom prst="rect">
            <a:avLst/>
          </a:prstGeom>
        </p:spPr>
      </p:pic>
    </p:spTree>
    <p:extLst>
      <p:ext uri="{BB962C8B-B14F-4D97-AF65-F5344CB8AC3E}">
        <p14:creationId xmlns:p14="http://schemas.microsoft.com/office/powerpoint/2010/main" val="3280160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solidFill>
                  <a:schemeClr val="tx1"/>
                </a:solidFill>
                <a:latin typeface="Arial Black" panose="020B0A04020102020204" pitchFamily="34" charset="0"/>
              </a:rPr>
              <a:t>C</a:t>
            </a:r>
            <a:r>
              <a:rPr lang="fr-FR" b="1" dirty="0" smtClean="0">
                <a:solidFill>
                  <a:schemeClr val="tx1"/>
                </a:solidFill>
                <a:latin typeface="Arial Black" panose="020B0A04020102020204" pitchFamily="34" charset="0"/>
              </a:rPr>
              <a:t>onclusion</a:t>
            </a:r>
            <a:endParaRPr lang="fr-FR" b="1" dirty="0">
              <a:solidFill>
                <a:schemeClr val="tx1"/>
              </a:solidFill>
              <a:latin typeface="Arial Black" panose="020B0A04020102020204" pitchFamily="34" charset="0"/>
            </a:endParaRPr>
          </a:p>
        </p:txBody>
      </p:sp>
      <p:sp>
        <p:nvSpPr>
          <p:cNvPr id="3" name="Espace réservé du contenu 2"/>
          <p:cNvSpPr>
            <a:spLocks noGrp="1"/>
          </p:cNvSpPr>
          <p:nvPr>
            <p:ph idx="1"/>
          </p:nvPr>
        </p:nvSpPr>
        <p:spPr/>
        <p:txBody>
          <a:bodyPr/>
          <a:lstStyle/>
          <a:p>
            <a:r>
              <a:rPr lang="fr-FR" dirty="0" err="1" smtClean="0"/>
              <a:t>SynerStart</a:t>
            </a:r>
            <a:r>
              <a:rPr lang="fr-FR" dirty="0" smtClean="0"/>
              <a:t> </a:t>
            </a:r>
            <a:r>
              <a:rPr lang="fr-FR" dirty="0"/>
              <a:t>représente une avancée significative dans le soutien et le développement de l'écosystème entrepreneurial en Tunisie. Grâce à cette plateforme interactive et intégrée, la collaboration entre les startups, les investisseurs, les experts et les acteurs du domaine est facilitée, favorisant ainsi la croissance et l'innovation au sein de la communauté entrepreneuriale. Cette initiative témoigne de l'engagement de </a:t>
            </a:r>
            <a:r>
              <a:rPr lang="fr-FR" dirty="0" err="1"/>
              <a:t>Cyberpark</a:t>
            </a:r>
            <a:r>
              <a:rPr lang="fr-FR" dirty="0"/>
              <a:t> Tozeur, ITQAN et ISET Tozeur envers la promotion de l'entrepreneuriat, non seulement à l'échelle nationale, mais également au-delà des frontières de la Tunisie. </a:t>
            </a:r>
            <a:r>
              <a:rPr lang="fr-FR" dirty="0" err="1"/>
              <a:t>SynerStart</a:t>
            </a:r>
            <a:r>
              <a:rPr lang="fr-FR" dirty="0"/>
              <a:t> représente un catalyseur essentiel pour le développement économique et l'épanouissement de l'écosystème entrepreneurial dans la région. Nous avons hâte de voir les synergies et les opportunités qui émergeront grâce à cette plateforme novatrice. Merci.</a:t>
            </a:r>
          </a:p>
        </p:txBody>
      </p:sp>
      <p:sp>
        <p:nvSpPr>
          <p:cNvPr id="4" name="Espace réservé du pied de page 3"/>
          <p:cNvSpPr>
            <a:spLocks noGrp="1"/>
          </p:cNvSpPr>
          <p:nvPr>
            <p:ph type="ftr" sz="quarter" idx="11"/>
          </p:nvPr>
        </p:nvSpPr>
        <p:spPr/>
        <p:txBody>
          <a:bodyPr/>
          <a:lstStyle/>
          <a:p>
            <a:endParaRPr lang="en-GB"/>
          </a:p>
        </p:txBody>
      </p:sp>
      <p:sp>
        <p:nvSpPr>
          <p:cNvPr id="5" name="Espace réservé du numéro de diapositive 4"/>
          <p:cNvSpPr>
            <a:spLocks noGrp="1"/>
          </p:cNvSpPr>
          <p:nvPr>
            <p:ph type="sldNum" sz="quarter" idx="12"/>
          </p:nvPr>
        </p:nvSpPr>
        <p:spPr/>
        <p:txBody>
          <a:bodyPr/>
          <a:lstStyle/>
          <a:p>
            <a:fld id="{6983841B-0DB4-4C99-B5E5-79625F01DBF7}" type="slidenum">
              <a:rPr lang="en-GB" smtClean="0"/>
              <a:t>10</a:t>
            </a:fld>
            <a:endParaRPr lang="en-GB"/>
          </a:p>
        </p:txBody>
      </p:sp>
    </p:spTree>
    <p:extLst>
      <p:ext uri="{BB962C8B-B14F-4D97-AF65-F5344CB8AC3E}">
        <p14:creationId xmlns:p14="http://schemas.microsoft.com/office/powerpoint/2010/main" val="4240442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xmlns="" id="{D3F65101-1724-4AFA-829D-F1ACE0C4B902}"/>
              </a:ext>
            </a:extLst>
          </p:cNvPr>
          <p:cNvSpPr/>
          <p:nvPr/>
        </p:nvSpPr>
        <p:spPr>
          <a:xfrm>
            <a:off x="3272686" y="4733548"/>
            <a:ext cx="1816100" cy="1006851"/>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xmlns="" id="{1A804991-D272-4508-964B-4B9849046CB0}"/>
              </a:ext>
            </a:extLst>
          </p:cNvPr>
          <p:cNvSpPr/>
          <p:nvPr/>
        </p:nvSpPr>
        <p:spPr>
          <a:xfrm>
            <a:off x="5266586" y="4733548"/>
            <a:ext cx="1816100" cy="1006851"/>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xmlns="" id="{B1307294-2942-4DB1-8A20-E1FD5F487D79}"/>
              </a:ext>
            </a:extLst>
          </p:cNvPr>
          <p:cNvSpPr/>
          <p:nvPr/>
        </p:nvSpPr>
        <p:spPr>
          <a:xfrm>
            <a:off x="7239321" y="4733548"/>
            <a:ext cx="1816100" cy="1006851"/>
          </a:xfrm>
          <a:prstGeom prst="rect">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xmlns="" id="{772AF99F-8F72-4705-A128-E039B7F3FECE}"/>
              </a:ext>
            </a:extLst>
          </p:cNvPr>
          <p:cNvSpPr/>
          <p:nvPr/>
        </p:nvSpPr>
        <p:spPr>
          <a:xfrm>
            <a:off x="9203586" y="4733548"/>
            <a:ext cx="1768894" cy="1006851"/>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xmlns="" id="{1EF39042-2F1A-42A0-804F-3199B0B9146F}"/>
              </a:ext>
            </a:extLst>
          </p:cNvPr>
          <p:cNvSpPr/>
          <p:nvPr/>
        </p:nvSpPr>
        <p:spPr>
          <a:xfrm>
            <a:off x="1274553" y="4733548"/>
            <a:ext cx="1816100" cy="100685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xmlns=""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smtClean="0">
                <a:latin typeface="Noto Sans" panose="020B0502040504020204" pitchFamily="34"/>
                <a:ea typeface="Noto Sans" panose="020B0502040504020204" pitchFamily="34"/>
                <a:cs typeface="Noto Sans" panose="020B0502040504020204" pitchFamily="34"/>
              </a:rPr>
              <a:t>PLAN</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11" name="Group 10">
            <a:extLst>
              <a:ext uri="{FF2B5EF4-FFF2-40B4-BE49-F238E27FC236}">
                <a16:creationId xmlns:a16="http://schemas.microsoft.com/office/drawing/2014/main" xmlns="" id="{702F4060-5C13-40F7-8F89-74374A12AB46}"/>
              </a:ext>
            </a:extLst>
          </p:cNvPr>
          <p:cNvGrpSpPr/>
          <p:nvPr/>
        </p:nvGrpSpPr>
        <p:grpSpPr>
          <a:xfrm>
            <a:off x="1219519" y="1423299"/>
            <a:ext cx="9752961" cy="3062422"/>
            <a:chOff x="1950567" y="2098917"/>
            <a:chExt cx="8830755" cy="2772850"/>
          </a:xfrm>
        </p:grpSpPr>
        <p:sp>
          <p:nvSpPr>
            <p:cNvPr id="12" name="Freeform 5">
              <a:extLst>
                <a:ext uri="{FF2B5EF4-FFF2-40B4-BE49-F238E27FC236}">
                  <a16:creationId xmlns:a16="http://schemas.microsoft.com/office/drawing/2014/main" xmlns="" id="{75EB0469-19D3-443F-B162-B819E92B5B54}"/>
                </a:ext>
              </a:extLst>
            </p:cNvPr>
            <p:cNvSpPr>
              <a:spLocks/>
            </p:cNvSpPr>
            <p:nvPr/>
          </p:nvSpPr>
          <p:spPr bwMode="auto">
            <a:xfrm>
              <a:off x="5504406" y="2098917"/>
              <a:ext cx="1729563" cy="2772850"/>
            </a:xfrm>
            <a:custGeom>
              <a:avLst/>
              <a:gdLst>
                <a:gd name="T0" fmla="*/ 27 w 4016"/>
                <a:gd name="T1" fmla="*/ 5450 h 6400"/>
                <a:gd name="T2" fmla="*/ 0 w 4016"/>
                <a:gd name="T3" fmla="*/ 3596 h 6400"/>
                <a:gd name="T4" fmla="*/ 144 w 4016"/>
                <a:gd name="T5" fmla="*/ 3537 h 6400"/>
                <a:gd name="T6" fmla="*/ 704 w 4016"/>
                <a:gd name="T7" fmla="*/ 3612 h 6400"/>
                <a:gd name="T8" fmla="*/ 945 w 4016"/>
                <a:gd name="T9" fmla="*/ 3183 h 6400"/>
                <a:gd name="T10" fmla="*/ 404 w 4016"/>
                <a:gd name="T11" fmla="*/ 2734 h 6400"/>
                <a:gd name="T12" fmla="*/ 58 w 4016"/>
                <a:gd name="T13" fmla="*/ 2888 h 6400"/>
                <a:gd name="T14" fmla="*/ 0 w 4016"/>
                <a:gd name="T15" fmla="*/ 2254 h 6400"/>
                <a:gd name="T16" fmla="*/ 29 w 4016"/>
                <a:gd name="T17" fmla="*/ 951 h 6400"/>
                <a:gd name="T18" fmla="*/ 1702 w 4016"/>
                <a:gd name="T19" fmla="*/ 933 h 6400"/>
                <a:gd name="T20" fmla="*/ 1750 w 4016"/>
                <a:gd name="T21" fmla="*/ 615 h 6400"/>
                <a:gd name="T22" fmla="*/ 1932 w 4016"/>
                <a:gd name="T23" fmla="*/ 28 h 6400"/>
                <a:gd name="T24" fmla="*/ 2356 w 4016"/>
                <a:gd name="T25" fmla="*/ 455 h 6400"/>
                <a:gd name="T26" fmla="*/ 2348 w 4016"/>
                <a:gd name="T27" fmla="*/ 946 h 6400"/>
                <a:gd name="T28" fmla="*/ 3986 w 4016"/>
                <a:gd name="T29" fmla="*/ 952 h 6400"/>
                <a:gd name="T30" fmla="*/ 4016 w 4016"/>
                <a:gd name="T31" fmla="*/ 2797 h 6400"/>
                <a:gd name="T32" fmla="*/ 3880 w 4016"/>
                <a:gd name="T33" fmla="*/ 2869 h 6400"/>
                <a:gd name="T34" fmla="*/ 3419 w 4016"/>
                <a:gd name="T35" fmla="*/ 2746 h 6400"/>
                <a:gd name="T36" fmla="*/ 3083 w 4016"/>
                <a:gd name="T37" fmla="*/ 3097 h 6400"/>
                <a:gd name="T38" fmla="*/ 3307 w 4016"/>
                <a:gd name="T39" fmla="*/ 3609 h 6400"/>
                <a:gd name="T40" fmla="*/ 3774 w 4016"/>
                <a:gd name="T41" fmla="*/ 3612 h 6400"/>
                <a:gd name="T42" fmla="*/ 3951 w 4016"/>
                <a:gd name="T43" fmla="*/ 3512 h 6400"/>
                <a:gd name="T44" fmla="*/ 4016 w 4016"/>
                <a:gd name="T45" fmla="*/ 3608 h 6400"/>
                <a:gd name="T46" fmla="*/ 3986 w 4016"/>
                <a:gd name="T47" fmla="*/ 5449 h 6400"/>
                <a:gd name="T48" fmla="*/ 2326 w 4016"/>
                <a:gd name="T49" fmla="*/ 5462 h 6400"/>
                <a:gd name="T50" fmla="*/ 2241 w 4016"/>
                <a:gd name="T51" fmla="*/ 5758 h 6400"/>
                <a:gd name="T52" fmla="*/ 2357 w 4016"/>
                <a:gd name="T53" fmla="*/ 6121 h 6400"/>
                <a:gd name="T54" fmla="*/ 1976 w 4016"/>
                <a:gd name="T55" fmla="*/ 6392 h 6400"/>
                <a:gd name="T56" fmla="*/ 1663 w 4016"/>
                <a:gd name="T57" fmla="*/ 5937 h 6400"/>
                <a:gd name="T58" fmla="*/ 1775 w 4016"/>
                <a:gd name="T59" fmla="*/ 5529 h 6400"/>
                <a:gd name="T60" fmla="*/ 509 w 4016"/>
                <a:gd name="T61" fmla="*/ 5450 h 6400"/>
                <a:gd name="T62" fmla="*/ 493 w 4016"/>
                <a:gd name="T63" fmla="*/ 5450 h 6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16" h="6400">
                  <a:moveTo>
                    <a:pt x="493" y="5450"/>
                  </a:moveTo>
                  <a:cubicBezTo>
                    <a:pt x="338" y="5450"/>
                    <a:pt x="183" y="5450"/>
                    <a:pt x="27" y="5450"/>
                  </a:cubicBezTo>
                  <a:cubicBezTo>
                    <a:pt x="0" y="5450"/>
                    <a:pt x="0" y="5450"/>
                    <a:pt x="0" y="5422"/>
                  </a:cubicBezTo>
                  <a:cubicBezTo>
                    <a:pt x="0" y="5120"/>
                    <a:pt x="0" y="3898"/>
                    <a:pt x="0" y="3596"/>
                  </a:cubicBezTo>
                  <a:cubicBezTo>
                    <a:pt x="0" y="3558"/>
                    <a:pt x="19" y="3529"/>
                    <a:pt x="53" y="3515"/>
                  </a:cubicBezTo>
                  <a:cubicBezTo>
                    <a:pt x="85" y="3502"/>
                    <a:pt x="116" y="3510"/>
                    <a:pt x="144" y="3537"/>
                  </a:cubicBezTo>
                  <a:cubicBezTo>
                    <a:pt x="241" y="3628"/>
                    <a:pt x="355" y="3674"/>
                    <a:pt x="489" y="3671"/>
                  </a:cubicBezTo>
                  <a:cubicBezTo>
                    <a:pt x="566" y="3669"/>
                    <a:pt x="638" y="3649"/>
                    <a:pt x="704" y="3612"/>
                  </a:cubicBezTo>
                  <a:cubicBezTo>
                    <a:pt x="767" y="3577"/>
                    <a:pt x="819" y="3530"/>
                    <a:pt x="861" y="3471"/>
                  </a:cubicBezTo>
                  <a:cubicBezTo>
                    <a:pt x="921" y="3384"/>
                    <a:pt x="949" y="3288"/>
                    <a:pt x="945" y="3183"/>
                  </a:cubicBezTo>
                  <a:cubicBezTo>
                    <a:pt x="940" y="3063"/>
                    <a:pt x="896" y="2960"/>
                    <a:pt x="813" y="2873"/>
                  </a:cubicBezTo>
                  <a:cubicBezTo>
                    <a:pt x="700" y="2757"/>
                    <a:pt x="561" y="2715"/>
                    <a:pt x="404" y="2734"/>
                  </a:cubicBezTo>
                  <a:cubicBezTo>
                    <a:pt x="303" y="2747"/>
                    <a:pt x="216" y="2793"/>
                    <a:pt x="143" y="2865"/>
                  </a:cubicBezTo>
                  <a:cubicBezTo>
                    <a:pt x="119" y="2888"/>
                    <a:pt x="85" y="2898"/>
                    <a:pt x="58" y="2888"/>
                  </a:cubicBezTo>
                  <a:cubicBezTo>
                    <a:pt x="21" y="2874"/>
                    <a:pt x="0" y="2845"/>
                    <a:pt x="0" y="2808"/>
                  </a:cubicBezTo>
                  <a:cubicBezTo>
                    <a:pt x="0" y="2623"/>
                    <a:pt x="0" y="2438"/>
                    <a:pt x="0" y="2254"/>
                  </a:cubicBezTo>
                  <a:cubicBezTo>
                    <a:pt x="0" y="2136"/>
                    <a:pt x="0" y="1098"/>
                    <a:pt x="0" y="980"/>
                  </a:cubicBezTo>
                  <a:cubicBezTo>
                    <a:pt x="0" y="951"/>
                    <a:pt x="0" y="951"/>
                    <a:pt x="29" y="951"/>
                  </a:cubicBezTo>
                  <a:cubicBezTo>
                    <a:pt x="327" y="951"/>
                    <a:pt x="1305" y="951"/>
                    <a:pt x="1603" y="951"/>
                  </a:cubicBezTo>
                  <a:cubicBezTo>
                    <a:pt x="1637" y="951"/>
                    <a:pt x="1670" y="948"/>
                    <a:pt x="1702" y="933"/>
                  </a:cubicBezTo>
                  <a:cubicBezTo>
                    <a:pt x="1786" y="894"/>
                    <a:pt x="1832" y="790"/>
                    <a:pt x="1802" y="702"/>
                  </a:cubicBezTo>
                  <a:cubicBezTo>
                    <a:pt x="1791" y="669"/>
                    <a:pt x="1773" y="641"/>
                    <a:pt x="1750" y="615"/>
                  </a:cubicBezTo>
                  <a:cubicBezTo>
                    <a:pt x="1656" y="512"/>
                    <a:pt x="1626" y="393"/>
                    <a:pt x="1667" y="259"/>
                  </a:cubicBezTo>
                  <a:cubicBezTo>
                    <a:pt x="1707" y="127"/>
                    <a:pt x="1800" y="56"/>
                    <a:pt x="1932" y="28"/>
                  </a:cubicBezTo>
                  <a:cubicBezTo>
                    <a:pt x="2058" y="0"/>
                    <a:pt x="2174" y="20"/>
                    <a:pt x="2266" y="117"/>
                  </a:cubicBezTo>
                  <a:cubicBezTo>
                    <a:pt x="2356" y="213"/>
                    <a:pt x="2387" y="326"/>
                    <a:pt x="2356" y="455"/>
                  </a:cubicBezTo>
                  <a:cubicBezTo>
                    <a:pt x="2340" y="521"/>
                    <a:pt x="2306" y="576"/>
                    <a:pt x="2259" y="624"/>
                  </a:cubicBezTo>
                  <a:cubicBezTo>
                    <a:pt x="2163" y="724"/>
                    <a:pt x="2199" y="901"/>
                    <a:pt x="2348" y="946"/>
                  </a:cubicBezTo>
                  <a:cubicBezTo>
                    <a:pt x="2369" y="952"/>
                    <a:pt x="2392" y="951"/>
                    <a:pt x="2414" y="951"/>
                  </a:cubicBezTo>
                  <a:cubicBezTo>
                    <a:pt x="2711" y="952"/>
                    <a:pt x="3688" y="952"/>
                    <a:pt x="3986" y="952"/>
                  </a:cubicBezTo>
                  <a:cubicBezTo>
                    <a:pt x="4016" y="952"/>
                    <a:pt x="4016" y="952"/>
                    <a:pt x="4016" y="983"/>
                  </a:cubicBezTo>
                  <a:cubicBezTo>
                    <a:pt x="4016" y="1281"/>
                    <a:pt x="4016" y="2499"/>
                    <a:pt x="4016" y="2797"/>
                  </a:cubicBezTo>
                  <a:cubicBezTo>
                    <a:pt x="4016" y="2845"/>
                    <a:pt x="3999" y="2871"/>
                    <a:pt x="3959" y="2887"/>
                  </a:cubicBezTo>
                  <a:cubicBezTo>
                    <a:pt x="3928" y="2899"/>
                    <a:pt x="3901" y="2890"/>
                    <a:pt x="3880" y="2869"/>
                  </a:cubicBezTo>
                  <a:cubicBezTo>
                    <a:pt x="3826" y="2818"/>
                    <a:pt x="3766" y="2777"/>
                    <a:pt x="3696" y="2754"/>
                  </a:cubicBezTo>
                  <a:cubicBezTo>
                    <a:pt x="3605" y="2723"/>
                    <a:pt x="3512" y="2721"/>
                    <a:pt x="3419" y="2746"/>
                  </a:cubicBezTo>
                  <a:cubicBezTo>
                    <a:pt x="3333" y="2768"/>
                    <a:pt x="3260" y="2813"/>
                    <a:pt x="3200" y="2877"/>
                  </a:cubicBezTo>
                  <a:cubicBezTo>
                    <a:pt x="3141" y="2939"/>
                    <a:pt x="3102" y="3013"/>
                    <a:pt x="3083" y="3097"/>
                  </a:cubicBezTo>
                  <a:cubicBezTo>
                    <a:pt x="3063" y="3184"/>
                    <a:pt x="3068" y="3268"/>
                    <a:pt x="3096" y="3351"/>
                  </a:cubicBezTo>
                  <a:cubicBezTo>
                    <a:pt x="3134" y="3463"/>
                    <a:pt x="3205" y="3549"/>
                    <a:pt x="3307" y="3609"/>
                  </a:cubicBezTo>
                  <a:cubicBezTo>
                    <a:pt x="3382" y="3654"/>
                    <a:pt x="3465" y="3673"/>
                    <a:pt x="3553" y="3672"/>
                  </a:cubicBezTo>
                  <a:cubicBezTo>
                    <a:pt x="3632" y="3670"/>
                    <a:pt x="3706" y="3652"/>
                    <a:pt x="3774" y="3612"/>
                  </a:cubicBezTo>
                  <a:cubicBezTo>
                    <a:pt x="3810" y="3590"/>
                    <a:pt x="3843" y="3561"/>
                    <a:pt x="3876" y="3534"/>
                  </a:cubicBezTo>
                  <a:cubicBezTo>
                    <a:pt x="3899" y="3517"/>
                    <a:pt x="3922" y="3504"/>
                    <a:pt x="3951" y="3512"/>
                  </a:cubicBezTo>
                  <a:cubicBezTo>
                    <a:pt x="3984" y="3521"/>
                    <a:pt x="4007" y="3540"/>
                    <a:pt x="4014" y="3576"/>
                  </a:cubicBezTo>
                  <a:cubicBezTo>
                    <a:pt x="4016" y="3586"/>
                    <a:pt x="4016" y="3597"/>
                    <a:pt x="4016" y="3608"/>
                  </a:cubicBezTo>
                  <a:cubicBezTo>
                    <a:pt x="4016" y="3905"/>
                    <a:pt x="4016" y="5122"/>
                    <a:pt x="4016" y="5420"/>
                  </a:cubicBezTo>
                  <a:cubicBezTo>
                    <a:pt x="4016" y="5449"/>
                    <a:pt x="4016" y="5449"/>
                    <a:pt x="3986" y="5449"/>
                  </a:cubicBezTo>
                  <a:cubicBezTo>
                    <a:pt x="3694" y="5449"/>
                    <a:pt x="2721" y="5448"/>
                    <a:pt x="2428" y="5448"/>
                  </a:cubicBezTo>
                  <a:cubicBezTo>
                    <a:pt x="2394" y="5448"/>
                    <a:pt x="2357" y="5449"/>
                    <a:pt x="2326" y="5462"/>
                  </a:cubicBezTo>
                  <a:cubicBezTo>
                    <a:pt x="2261" y="5489"/>
                    <a:pt x="2220" y="5541"/>
                    <a:pt x="2208" y="5614"/>
                  </a:cubicBezTo>
                  <a:cubicBezTo>
                    <a:pt x="2200" y="5666"/>
                    <a:pt x="2213" y="5715"/>
                    <a:pt x="2241" y="5758"/>
                  </a:cubicBezTo>
                  <a:cubicBezTo>
                    <a:pt x="2253" y="5777"/>
                    <a:pt x="2273" y="5791"/>
                    <a:pt x="2287" y="5809"/>
                  </a:cubicBezTo>
                  <a:cubicBezTo>
                    <a:pt x="2359" y="5902"/>
                    <a:pt x="2385" y="6005"/>
                    <a:pt x="2357" y="6121"/>
                  </a:cubicBezTo>
                  <a:cubicBezTo>
                    <a:pt x="2338" y="6197"/>
                    <a:pt x="2299" y="6260"/>
                    <a:pt x="2240" y="6310"/>
                  </a:cubicBezTo>
                  <a:cubicBezTo>
                    <a:pt x="2164" y="6374"/>
                    <a:pt x="2075" y="6400"/>
                    <a:pt x="1976" y="6392"/>
                  </a:cubicBezTo>
                  <a:cubicBezTo>
                    <a:pt x="1875" y="6383"/>
                    <a:pt x="1794" y="6337"/>
                    <a:pt x="1728" y="6261"/>
                  </a:cubicBezTo>
                  <a:cubicBezTo>
                    <a:pt x="1646" y="6165"/>
                    <a:pt x="1630" y="6056"/>
                    <a:pt x="1663" y="5937"/>
                  </a:cubicBezTo>
                  <a:cubicBezTo>
                    <a:pt x="1680" y="5876"/>
                    <a:pt x="1712" y="5825"/>
                    <a:pt x="1755" y="5779"/>
                  </a:cubicBezTo>
                  <a:cubicBezTo>
                    <a:pt x="1824" y="5707"/>
                    <a:pt x="1833" y="5610"/>
                    <a:pt x="1775" y="5529"/>
                  </a:cubicBezTo>
                  <a:cubicBezTo>
                    <a:pt x="1741" y="5483"/>
                    <a:pt x="1695" y="5452"/>
                    <a:pt x="1635" y="5451"/>
                  </a:cubicBezTo>
                  <a:cubicBezTo>
                    <a:pt x="1487" y="5450"/>
                    <a:pt x="658" y="5450"/>
                    <a:pt x="509" y="5450"/>
                  </a:cubicBezTo>
                  <a:cubicBezTo>
                    <a:pt x="504" y="5450"/>
                    <a:pt x="499" y="5450"/>
                    <a:pt x="493" y="5450"/>
                  </a:cubicBezTo>
                  <a:cubicBezTo>
                    <a:pt x="493" y="5450"/>
                    <a:pt x="493" y="5450"/>
                    <a:pt x="493" y="545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 name="Freeform 5">
              <a:extLst>
                <a:ext uri="{FF2B5EF4-FFF2-40B4-BE49-F238E27FC236}">
                  <a16:creationId xmlns:a16="http://schemas.microsoft.com/office/drawing/2014/main" xmlns="" id="{A8B8B09B-7B2D-450E-8326-CE877AB622E5}"/>
                </a:ext>
              </a:extLst>
            </p:cNvPr>
            <p:cNvSpPr>
              <a:spLocks/>
            </p:cNvSpPr>
            <p:nvPr/>
          </p:nvSpPr>
          <p:spPr bwMode="auto">
            <a:xfrm>
              <a:off x="1950567" y="2098917"/>
              <a:ext cx="1729563" cy="2772850"/>
            </a:xfrm>
            <a:custGeom>
              <a:avLst/>
              <a:gdLst>
                <a:gd name="T0" fmla="*/ 27 w 4016"/>
                <a:gd name="T1" fmla="*/ 5450 h 6400"/>
                <a:gd name="T2" fmla="*/ 0 w 4016"/>
                <a:gd name="T3" fmla="*/ 3596 h 6400"/>
                <a:gd name="T4" fmla="*/ 144 w 4016"/>
                <a:gd name="T5" fmla="*/ 3537 h 6400"/>
                <a:gd name="T6" fmla="*/ 704 w 4016"/>
                <a:gd name="T7" fmla="*/ 3612 h 6400"/>
                <a:gd name="T8" fmla="*/ 945 w 4016"/>
                <a:gd name="T9" fmla="*/ 3183 h 6400"/>
                <a:gd name="T10" fmla="*/ 404 w 4016"/>
                <a:gd name="T11" fmla="*/ 2734 h 6400"/>
                <a:gd name="T12" fmla="*/ 58 w 4016"/>
                <a:gd name="T13" fmla="*/ 2888 h 6400"/>
                <a:gd name="T14" fmla="*/ 0 w 4016"/>
                <a:gd name="T15" fmla="*/ 2254 h 6400"/>
                <a:gd name="T16" fmla="*/ 29 w 4016"/>
                <a:gd name="T17" fmla="*/ 951 h 6400"/>
                <a:gd name="T18" fmla="*/ 1702 w 4016"/>
                <a:gd name="T19" fmla="*/ 933 h 6400"/>
                <a:gd name="T20" fmla="*/ 1750 w 4016"/>
                <a:gd name="T21" fmla="*/ 615 h 6400"/>
                <a:gd name="T22" fmla="*/ 1932 w 4016"/>
                <a:gd name="T23" fmla="*/ 28 h 6400"/>
                <a:gd name="T24" fmla="*/ 2356 w 4016"/>
                <a:gd name="T25" fmla="*/ 455 h 6400"/>
                <a:gd name="T26" fmla="*/ 2348 w 4016"/>
                <a:gd name="T27" fmla="*/ 946 h 6400"/>
                <a:gd name="T28" fmla="*/ 3986 w 4016"/>
                <a:gd name="T29" fmla="*/ 952 h 6400"/>
                <a:gd name="T30" fmla="*/ 4016 w 4016"/>
                <a:gd name="T31" fmla="*/ 2797 h 6400"/>
                <a:gd name="T32" fmla="*/ 3880 w 4016"/>
                <a:gd name="T33" fmla="*/ 2869 h 6400"/>
                <a:gd name="T34" fmla="*/ 3419 w 4016"/>
                <a:gd name="T35" fmla="*/ 2746 h 6400"/>
                <a:gd name="T36" fmla="*/ 3083 w 4016"/>
                <a:gd name="T37" fmla="*/ 3097 h 6400"/>
                <a:gd name="T38" fmla="*/ 3307 w 4016"/>
                <a:gd name="T39" fmla="*/ 3609 h 6400"/>
                <a:gd name="T40" fmla="*/ 3774 w 4016"/>
                <a:gd name="T41" fmla="*/ 3612 h 6400"/>
                <a:gd name="T42" fmla="*/ 3951 w 4016"/>
                <a:gd name="T43" fmla="*/ 3512 h 6400"/>
                <a:gd name="T44" fmla="*/ 4016 w 4016"/>
                <a:gd name="T45" fmla="*/ 3608 h 6400"/>
                <a:gd name="T46" fmla="*/ 3986 w 4016"/>
                <a:gd name="T47" fmla="*/ 5449 h 6400"/>
                <a:gd name="T48" fmla="*/ 2326 w 4016"/>
                <a:gd name="T49" fmla="*/ 5462 h 6400"/>
                <a:gd name="T50" fmla="*/ 2241 w 4016"/>
                <a:gd name="T51" fmla="*/ 5758 h 6400"/>
                <a:gd name="T52" fmla="*/ 2357 w 4016"/>
                <a:gd name="T53" fmla="*/ 6121 h 6400"/>
                <a:gd name="T54" fmla="*/ 1976 w 4016"/>
                <a:gd name="T55" fmla="*/ 6392 h 6400"/>
                <a:gd name="T56" fmla="*/ 1663 w 4016"/>
                <a:gd name="T57" fmla="*/ 5937 h 6400"/>
                <a:gd name="T58" fmla="*/ 1775 w 4016"/>
                <a:gd name="T59" fmla="*/ 5529 h 6400"/>
                <a:gd name="T60" fmla="*/ 509 w 4016"/>
                <a:gd name="T61" fmla="*/ 5450 h 6400"/>
                <a:gd name="T62" fmla="*/ 493 w 4016"/>
                <a:gd name="T63" fmla="*/ 5450 h 6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16" h="6400">
                  <a:moveTo>
                    <a:pt x="493" y="5450"/>
                  </a:moveTo>
                  <a:cubicBezTo>
                    <a:pt x="338" y="5450"/>
                    <a:pt x="183" y="5450"/>
                    <a:pt x="27" y="5450"/>
                  </a:cubicBezTo>
                  <a:cubicBezTo>
                    <a:pt x="0" y="5450"/>
                    <a:pt x="0" y="5450"/>
                    <a:pt x="0" y="5422"/>
                  </a:cubicBezTo>
                  <a:cubicBezTo>
                    <a:pt x="0" y="5120"/>
                    <a:pt x="0" y="3898"/>
                    <a:pt x="0" y="3596"/>
                  </a:cubicBezTo>
                  <a:cubicBezTo>
                    <a:pt x="0" y="3558"/>
                    <a:pt x="19" y="3529"/>
                    <a:pt x="53" y="3515"/>
                  </a:cubicBezTo>
                  <a:cubicBezTo>
                    <a:pt x="85" y="3502"/>
                    <a:pt x="116" y="3510"/>
                    <a:pt x="144" y="3537"/>
                  </a:cubicBezTo>
                  <a:cubicBezTo>
                    <a:pt x="241" y="3628"/>
                    <a:pt x="355" y="3674"/>
                    <a:pt x="489" y="3671"/>
                  </a:cubicBezTo>
                  <a:cubicBezTo>
                    <a:pt x="566" y="3669"/>
                    <a:pt x="638" y="3649"/>
                    <a:pt x="704" y="3612"/>
                  </a:cubicBezTo>
                  <a:cubicBezTo>
                    <a:pt x="767" y="3577"/>
                    <a:pt x="819" y="3530"/>
                    <a:pt x="861" y="3471"/>
                  </a:cubicBezTo>
                  <a:cubicBezTo>
                    <a:pt x="921" y="3384"/>
                    <a:pt x="949" y="3288"/>
                    <a:pt x="945" y="3183"/>
                  </a:cubicBezTo>
                  <a:cubicBezTo>
                    <a:pt x="940" y="3063"/>
                    <a:pt x="896" y="2960"/>
                    <a:pt x="813" y="2873"/>
                  </a:cubicBezTo>
                  <a:cubicBezTo>
                    <a:pt x="700" y="2757"/>
                    <a:pt x="561" y="2715"/>
                    <a:pt x="404" y="2734"/>
                  </a:cubicBezTo>
                  <a:cubicBezTo>
                    <a:pt x="303" y="2747"/>
                    <a:pt x="216" y="2793"/>
                    <a:pt x="143" y="2865"/>
                  </a:cubicBezTo>
                  <a:cubicBezTo>
                    <a:pt x="119" y="2888"/>
                    <a:pt x="85" y="2898"/>
                    <a:pt x="58" y="2888"/>
                  </a:cubicBezTo>
                  <a:cubicBezTo>
                    <a:pt x="21" y="2874"/>
                    <a:pt x="0" y="2845"/>
                    <a:pt x="0" y="2808"/>
                  </a:cubicBezTo>
                  <a:cubicBezTo>
                    <a:pt x="0" y="2623"/>
                    <a:pt x="0" y="2438"/>
                    <a:pt x="0" y="2254"/>
                  </a:cubicBezTo>
                  <a:cubicBezTo>
                    <a:pt x="0" y="2136"/>
                    <a:pt x="0" y="1098"/>
                    <a:pt x="0" y="980"/>
                  </a:cubicBezTo>
                  <a:cubicBezTo>
                    <a:pt x="0" y="951"/>
                    <a:pt x="0" y="951"/>
                    <a:pt x="29" y="951"/>
                  </a:cubicBezTo>
                  <a:cubicBezTo>
                    <a:pt x="327" y="951"/>
                    <a:pt x="1305" y="951"/>
                    <a:pt x="1603" y="951"/>
                  </a:cubicBezTo>
                  <a:cubicBezTo>
                    <a:pt x="1637" y="951"/>
                    <a:pt x="1670" y="948"/>
                    <a:pt x="1702" y="933"/>
                  </a:cubicBezTo>
                  <a:cubicBezTo>
                    <a:pt x="1786" y="894"/>
                    <a:pt x="1832" y="790"/>
                    <a:pt x="1802" y="702"/>
                  </a:cubicBezTo>
                  <a:cubicBezTo>
                    <a:pt x="1791" y="669"/>
                    <a:pt x="1773" y="641"/>
                    <a:pt x="1750" y="615"/>
                  </a:cubicBezTo>
                  <a:cubicBezTo>
                    <a:pt x="1656" y="512"/>
                    <a:pt x="1626" y="393"/>
                    <a:pt x="1667" y="259"/>
                  </a:cubicBezTo>
                  <a:cubicBezTo>
                    <a:pt x="1707" y="127"/>
                    <a:pt x="1800" y="56"/>
                    <a:pt x="1932" y="28"/>
                  </a:cubicBezTo>
                  <a:cubicBezTo>
                    <a:pt x="2058" y="0"/>
                    <a:pt x="2174" y="20"/>
                    <a:pt x="2266" y="117"/>
                  </a:cubicBezTo>
                  <a:cubicBezTo>
                    <a:pt x="2356" y="213"/>
                    <a:pt x="2387" y="326"/>
                    <a:pt x="2356" y="455"/>
                  </a:cubicBezTo>
                  <a:cubicBezTo>
                    <a:pt x="2340" y="521"/>
                    <a:pt x="2306" y="576"/>
                    <a:pt x="2259" y="624"/>
                  </a:cubicBezTo>
                  <a:cubicBezTo>
                    <a:pt x="2163" y="724"/>
                    <a:pt x="2199" y="901"/>
                    <a:pt x="2348" y="946"/>
                  </a:cubicBezTo>
                  <a:cubicBezTo>
                    <a:pt x="2369" y="952"/>
                    <a:pt x="2392" y="951"/>
                    <a:pt x="2414" y="951"/>
                  </a:cubicBezTo>
                  <a:cubicBezTo>
                    <a:pt x="2711" y="952"/>
                    <a:pt x="3688" y="952"/>
                    <a:pt x="3986" y="952"/>
                  </a:cubicBezTo>
                  <a:cubicBezTo>
                    <a:pt x="4016" y="952"/>
                    <a:pt x="4016" y="952"/>
                    <a:pt x="4016" y="983"/>
                  </a:cubicBezTo>
                  <a:cubicBezTo>
                    <a:pt x="4016" y="1281"/>
                    <a:pt x="4016" y="2499"/>
                    <a:pt x="4016" y="2797"/>
                  </a:cubicBezTo>
                  <a:cubicBezTo>
                    <a:pt x="4016" y="2845"/>
                    <a:pt x="3999" y="2871"/>
                    <a:pt x="3959" y="2887"/>
                  </a:cubicBezTo>
                  <a:cubicBezTo>
                    <a:pt x="3928" y="2899"/>
                    <a:pt x="3901" y="2890"/>
                    <a:pt x="3880" y="2869"/>
                  </a:cubicBezTo>
                  <a:cubicBezTo>
                    <a:pt x="3826" y="2818"/>
                    <a:pt x="3766" y="2777"/>
                    <a:pt x="3696" y="2754"/>
                  </a:cubicBezTo>
                  <a:cubicBezTo>
                    <a:pt x="3605" y="2723"/>
                    <a:pt x="3512" y="2721"/>
                    <a:pt x="3419" y="2746"/>
                  </a:cubicBezTo>
                  <a:cubicBezTo>
                    <a:pt x="3333" y="2768"/>
                    <a:pt x="3260" y="2813"/>
                    <a:pt x="3200" y="2877"/>
                  </a:cubicBezTo>
                  <a:cubicBezTo>
                    <a:pt x="3141" y="2939"/>
                    <a:pt x="3102" y="3013"/>
                    <a:pt x="3083" y="3097"/>
                  </a:cubicBezTo>
                  <a:cubicBezTo>
                    <a:pt x="3063" y="3184"/>
                    <a:pt x="3068" y="3268"/>
                    <a:pt x="3096" y="3351"/>
                  </a:cubicBezTo>
                  <a:cubicBezTo>
                    <a:pt x="3134" y="3463"/>
                    <a:pt x="3205" y="3549"/>
                    <a:pt x="3307" y="3609"/>
                  </a:cubicBezTo>
                  <a:cubicBezTo>
                    <a:pt x="3382" y="3654"/>
                    <a:pt x="3465" y="3673"/>
                    <a:pt x="3553" y="3672"/>
                  </a:cubicBezTo>
                  <a:cubicBezTo>
                    <a:pt x="3632" y="3670"/>
                    <a:pt x="3706" y="3652"/>
                    <a:pt x="3774" y="3612"/>
                  </a:cubicBezTo>
                  <a:cubicBezTo>
                    <a:pt x="3810" y="3590"/>
                    <a:pt x="3843" y="3561"/>
                    <a:pt x="3876" y="3534"/>
                  </a:cubicBezTo>
                  <a:cubicBezTo>
                    <a:pt x="3899" y="3517"/>
                    <a:pt x="3922" y="3504"/>
                    <a:pt x="3951" y="3512"/>
                  </a:cubicBezTo>
                  <a:cubicBezTo>
                    <a:pt x="3984" y="3521"/>
                    <a:pt x="4007" y="3540"/>
                    <a:pt x="4014" y="3576"/>
                  </a:cubicBezTo>
                  <a:cubicBezTo>
                    <a:pt x="4016" y="3586"/>
                    <a:pt x="4016" y="3597"/>
                    <a:pt x="4016" y="3608"/>
                  </a:cubicBezTo>
                  <a:cubicBezTo>
                    <a:pt x="4016" y="3905"/>
                    <a:pt x="4016" y="5122"/>
                    <a:pt x="4016" y="5420"/>
                  </a:cubicBezTo>
                  <a:cubicBezTo>
                    <a:pt x="4016" y="5449"/>
                    <a:pt x="4016" y="5449"/>
                    <a:pt x="3986" y="5449"/>
                  </a:cubicBezTo>
                  <a:cubicBezTo>
                    <a:pt x="3694" y="5449"/>
                    <a:pt x="2721" y="5448"/>
                    <a:pt x="2428" y="5448"/>
                  </a:cubicBezTo>
                  <a:cubicBezTo>
                    <a:pt x="2394" y="5448"/>
                    <a:pt x="2357" y="5449"/>
                    <a:pt x="2326" y="5462"/>
                  </a:cubicBezTo>
                  <a:cubicBezTo>
                    <a:pt x="2261" y="5489"/>
                    <a:pt x="2220" y="5541"/>
                    <a:pt x="2208" y="5614"/>
                  </a:cubicBezTo>
                  <a:cubicBezTo>
                    <a:pt x="2200" y="5666"/>
                    <a:pt x="2213" y="5715"/>
                    <a:pt x="2241" y="5758"/>
                  </a:cubicBezTo>
                  <a:cubicBezTo>
                    <a:pt x="2253" y="5777"/>
                    <a:pt x="2273" y="5791"/>
                    <a:pt x="2287" y="5809"/>
                  </a:cubicBezTo>
                  <a:cubicBezTo>
                    <a:pt x="2359" y="5902"/>
                    <a:pt x="2385" y="6005"/>
                    <a:pt x="2357" y="6121"/>
                  </a:cubicBezTo>
                  <a:cubicBezTo>
                    <a:pt x="2338" y="6197"/>
                    <a:pt x="2299" y="6260"/>
                    <a:pt x="2240" y="6310"/>
                  </a:cubicBezTo>
                  <a:cubicBezTo>
                    <a:pt x="2164" y="6374"/>
                    <a:pt x="2075" y="6400"/>
                    <a:pt x="1976" y="6392"/>
                  </a:cubicBezTo>
                  <a:cubicBezTo>
                    <a:pt x="1875" y="6383"/>
                    <a:pt x="1794" y="6337"/>
                    <a:pt x="1728" y="6261"/>
                  </a:cubicBezTo>
                  <a:cubicBezTo>
                    <a:pt x="1646" y="6165"/>
                    <a:pt x="1630" y="6056"/>
                    <a:pt x="1663" y="5937"/>
                  </a:cubicBezTo>
                  <a:cubicBezTo>
                    <a:pt x="1680" y="5876"/>
                    <a:pt x="1712" y="5825"/>
                    <a:pt x="1755" y="5779"/>
                  </a:cubicBezTo>
                  <a:cubicBezTo>
                    <a:pt x="1824" y="5707"/>
                    <a:pt x="1833" y="5610"/>
                    <a:pt x="1775" y="5529"/>
                  </a:cubicBezTo>
                  <a:cubicBezTo>
                    <a:pt x="1741" y="5483"/>
                    <a:pt x="1695" y="5452"/>
                    <a:pt x="1635" y="5451"/>
                  </a:cubicBezTo>
                  <a:cubicBezTo>
                    <a:pt x="1487" y="5450"/>
                    <a:pt x="658" y="5450"/>
                    <a:pt x="509" y="5450"/>
                  </a:cubicBezTo>
                  <a:cubicBezTo>
                    <a:pt x="504" y="5450"/>
                    <a:pt x="499" y="5450"/>
                    <a:pt x="493" y="5450"/>
                  </a:cubicBezTo>
                  <a:cubicBezTo>
                    <a:pt x="493" y="5450"/>
                    <a:pt x="493" y="5450"/>
                    <a:pt x="493" y="54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6">
              <a:extLst>
                <a:ext uri="{FF2B5EF4-FFF2-40B4-BE49-F238E27FC236}">
                  <a16:creationId xmlns:a16="http://schemas.microsoft.com/office/drawing/2014/main" xmlns="" id="{A1C732DD-3665-45D3-8E88-69A350863985}"/>
                </a:ext>
              </a:extLst>
            </p:cNvPr>
            <p:cNvSpPr>
              <a:spLocks/>
            </p:cNvSpPr>
            <p:nvPr/>
          </p:nvSpPr>
          <p:spPr bwMode="auto">
            <a:xfrm>
              <a:off x="3314139" y="2510018"/>
              <a:ext cx="2558126" cy="1950649"/>
            </a:xfrm>
            <a:custGeom>
              <a:avLst/>
              <a:gdLst>
                <a:gd name="T0" fmla="*/ 963 w 5936"/>
                <a:gd name="T1" fmla="*/ 30 h 4502"/>
                <a:gd name="T2" fmla="*/ 2570 w 5936"/>
                <a:gd name="T3" fmla="*/ 4 h 4502"/>
                <a:gd name="T4" fmla="*/ 2625 w 5936"/>
                <a:gd name="T5" fmla="*/ 157 h 4502"/>
                <a:gd name="T6" fmla="*/ 2534 w 5936"/>
                <a:gd name="T7" fmla="*/ 658 h 4502"/>
                <a:gd name="T8" fmla="*/ 3066 w 5936"/>
                <a:gd name="T9" fmla="*/ 940 h 4502"/>
                <a:gd name="T10" fmla="*/ 3428 w 5936"/>
                <a:gd name="T11" fmla="*/ 588 h 4502"/>
                <a:gd name="T12" fmla="*/ 3308 w 5936"/>
                <a:gd name="T13" fmla="*/ 150 h 4502"/>
                <a:gd name="T14" fmla="*/ 3369 w 5936"/>
                <a:gd name="T15" fmla="*/ 1 h 4502"/>
                <a:gd name="T16" fmla="*/ 3715 w 5936"/>
                <a:gd name="T17" fmla="*/ 1 h 4502"/>
                <a:gd name="T18" fmla="*/ 4958 w 5936"/>
                <a:gd name="T19" fmla="*/ 3 h 4502"/>
                <a:gd name="T20" fmla="*/ 4978 w 5936"/>
                <a:gd name="T21" fmla="*/ 54 h 4502"/>
                <a:gd name="T22" fmla="*/ 5045 w 5936"/>
                <a:gd name="T23" fmla="*/ 2008 h 4502"/>
                <a:gd name="T24" fmla="*/ 5317 w 5936"/>
                <a:gd name="T25" fmla="*/ 1990 h 4502"/>
                <a:gd name="T26" fmla="*/ 5883 w 5936"/>
                <a:gd name="T27" fmla="*/ 2086 h 4502"/>
                <a:gd name="T28" fmla="*/ 5761 w 5936"/>
                <a:gd name="T29" fmla="*/ 2554 h 4502"/>
                <a:gd name="T30" fmla="*/ 5298 w 5936"/>
                <a:gd name="T31" fmla="*/ 2496 h 4502"/>
                <a:gd name="T32" fmla="*/ 4978 w 5936"/>
                <a:gd name="T33" fmla="*/ 2648 h 4502"/>
                <a:gd name="T34" fmla="*/ 4950 w 5936"/>
                <a:gd name="T35" fmla="*/ 4501 h 4502"/>
                <a:gd name="T36" fmla="*/ 3299 w 5936"/>
                <a:gd name="T37" fmla="*/ 4471 h 4502"/>
                <a:gd name="T38" fmla="*/ 3423 w 5936"/>
                <a:gd name="T39" fmla="*/ 4161 h 4502"/>
                <a:gd name="T40" fmla="*/ 3297 w 5936"/>
                <a:gd name="T41" fmla="*/ 3687 h 4502"/>
                <a:gd name="T42" fmla="*/ 2829 w 5936"/>
                <a:gd name="T43" fmla="*/ 3576 h 4502"/>
                <a:gd name="T44" fmla="*/ 2504 w 5936"/>
                <a:gd name="T45" fmla="*/ 4096 h 4502"/>
                <a:gd name="T46" fmla="*/ 2652 w 5936"/>
                <a:gd name="T47" fmla="*/ 4454 h 4502"/>
                <a:gd name="T48" fmla="*/ 1983 w 5936"/>
                <a:gd name="T49" fmla="*/ 4501 h 4502"/>
                <a:gd name="T50" fmla="*/ 963 w 5936"/>
                <a:gd name="T51" fmla="*/ 4477 h 4502"/>
                <a:gd name="T52" fmla="*/ 869 w 5936"/>
                <a:gd name="T53" fmla="*/ 2477 h 4502"/>
                <a:gd name="T54" fmla="*/ 354 w 5936"/>
                <a:gd name="T55" fmla="*/ 2611 h 4502"/>
                <a:gd name="T56" fmla="*/ 31 w 5936"/>
                <a:gd name="T57" fmla="*/ 2154 h 4502"/>
                <a:gd name="T58" fmla="*/ 390 w 5936"/>
                <a:gd name="T59" fmla="*/ 1894 h 4502"/>
                <a:gd name="T60" fmla="*/ 715 w 5936"/>
                <a:gd name="T61" fmla="*/ 2049 h 4502"/>
                <a:gd name="T62" fmla="*/ 963 w 5936"/>
                <a:gd name="T63" fmla="*/ 1840 h 4502"/>
                <a:gd name="T64" fmla="*/ 963 w 5936"/>
                <a:gd name="T65" fmla="*/ 488 h 4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36" h="4502">
                  <a:moveTo>
                    <a:pt x="963" y="488"/>
                  </a:moveTo>
                  <a:cubicBezTo>
                    <a:pt x="963" y="335"/>
                    <a:pt x="963" y="183"/>
                    <a:pt x="963" y="30"/>
                  </a:cubicBezTo>
                  <a:cubicBezTo>
                    <a:pt x="962" y="11"/>
                    <a:pt x="967" y="3"/>
                    <a:pt x="988" y="3"/>
                  </a:cubicBezTo>
                  <a:cubicBezTo>
                    <a:pt x="1288" y="4"/>
                    <a:pt x="2269" y="4"/>
                    <a:pt x="2570" y="4"/>
                  </a:cubicBezTo>
                  <a:cubicBezTo>
                    <a:pt x="2638" y="4"/>
                    <a:pt x="2677" y="59"/>
                    <a:pt x="2652" y="121"/>
                  </a:cubicBezTo>
                  <a:cubicBezTo>
                    <a:pt x="2647" y="135"/>
                    <a:pt x="2635" y="146"/>
                    <a:pt x="2625" y="157"/>
                  </a:cubicBezTo>
                  <a:cubicBezTo>
                    <a:pt x="2561" y="228"/>
                    <a:pt x="2520" y="309"/>
                    <a:pt x="2505" y="404"/>
                  </a:cubicBezTo>
                  <a:cubicBezTo>
                    <a:pt x="2490" y="492"/>
                    <a:pt x="2500" y="576"/>
                    <a:pt x="2534" y="658"/>
                  </a:cubicBezTo>
                  <a:cubicBezTo>
                    <a:pt x="2576" y="762"/>
                    <a:pt x="2648" y="841"/>
                    <a:pt x="2747" y="894"/>
                  </a:cubicBezTo>
                  <a:cubicBezTo>
                    <a:pt x="2847" y="947"/>
                    <a:pt x="2953" y="964"/>
                    <a:pt x="3066" y="940"/>
                  </a:cubicBezTo>
                  <a:cubicBezTo>
                    <a:pt x="3150" y="922"/>
                    <a:pt x="3224" y="885"/>
                    <a:pt x="3287" y="827"/>
                  </a:cubicBezTo>
                  <a:cubicBezTo>
                    <a:pt x="3358" y="762"/>
                    <a:pt x="3406" y="683"/>
                    <a:pt x="3428" y="588"/>
                  </a:cubicBezTo>
                  <a:cubicBezTo>
                    <a:pt x="3442" y="529"/>
                    <a:pt x="3446" y="471"/>
                    <a:pt x="3437" y="411"/>
                  </a:cubicBezTo>
                  <a:cubicBezTo>
                    <a:pt x="3422" y="310"/>
                    <a:pt x="3379" y="222"/>
                    <a:pt x="3308" y="150"/>
                  </a:cubicBezTo>
                  <a:cubicBezTo>
                    <a:pt x="3281" y="122"/>
                    <a:pt x="3275" y="92"/>
                    <a:pt x="3284" y="58"/>
                  </a:cubicBezTo>
                  <a:cubicBezTo>
                    <a:pt x="3293" y="27"/>
                    <a:pt x="3331" y="2"/>
                    <a:pt x="3369" y="1"/>
                  </a:cubicBezTo>
                  <a:cubicBezTo>
                    <a:pt x="3405" y="0"/>
                    <a:pt x="3442" y="1"/>
                    <a:pt x="3479" y="1"/>
                  </a:cubicBezTo>
                  <a:cubicBezTo>
                    <a:pt x="3557" y="1"/>
                    <a:pt x="3636" y="1"/>
                    <a:pt x="3715" y="1"/>
                  </a:cubicBezTo>
                  <a:cubicBezTo>
                    <a:pt x="3885" y="1"/>
                    <a:pt x="4735" y="1"/>
                    <a:pt x="4905" y="1"/>
                  </a:cubicBezTo>
                  <a:cubicBezTo>
                    <a:pt x="4923" y="1"/>
                    <a:pt x="4940" y="3"/>
                    <a:pt x="4958" y="3"/>
                  </a:cubicBezTo>
                  <a:cubicBezTo>
                    <a:pt x="4973" y="3"/>
                    <a:pt x="4979" y="9"/>
                    <a:pt x="4978" y="24"/>
                  </a:cubicBezTo>
                  <a:cubicBezTo>
                    <a:pt x="4977" y="34"/>
                    <a:pt x="4978" y="44"/>
                    <a:pt x="4978" y="54"/>
                  </a:cubicBezTo>
                  <a:cubicBezTo>
                    <a:pt x="4978" y="345"/>
                    <a:pt x="4978" y="1556"/>
                    <a:pt x="4978" y="1848"/>
                  </a:cubicBezTo>
                  <a:cubicBezTo>
                    <a:pt x="4977" y="1911"/>
                    <a:pt x="4998" y="1964"/>
                    <a:pt x="5045" y="2008"/>
                  </a:cubicBezTo>
                  <a:cubicBezTo>
                    <a:pt x="5093" y="2053"/>
                    <a:pt x="5183" y="2071"/>
                    <a:pt x="5243" y="2041"/>
                  </a:cubicBezTo>
                  <a:cubicBezTo>
                    <a:pt x="5269" y="2028"/>
                    <a:pt x="5295" y="2010"/>
                    <a:pt x="5317" y="1990"/>
                  </a:cubicBezTo>
                  <a:cubicBezTo>
                    <a:pt x="5418" y="1904"/>
                    <a:pt x="5530" y="1871"/>
                    <a:pt x="5660" y="1907"/>
                  </a:cubicBezTo>
                  <a:cubicBezTo>
                    <a:pt x="5760" y="1934"/>
                    <a:pt x="5835" y="1995"/>
                    <a:pt x="5883" y="2086"/>
                  </a:cubicBezTo>
                  <a:cubicBezTo>
                    <a:pt x="5926" y="2169"/>
                    <a:pt x="5936" y="2258"/>
                    <a:pt x="5910" y="2349"/>
                  </a:cubicBezTo>
                  <a:cubicBezTo>
                    <a:pt x="5886" y="2436"/>
                    <a:pt x="5836" y="2505"/>
                    <a:pt x="5761" y="2554"/>
                  </a:cubicBezTo>
                  <a:cubicBezTo>
                    <a:pt x="5671" y="2611"/>
                    <a:pt x="5574" y="2627"/>
                    <a:pt x="5470" y="2599"/>
                  </a:cubicBezTo>
                  <a:cubicBezTo>
                    <a:pt x="5403" y="2581"/>
                    <a:pt x="5349" y="2542"/>
                    <a:pt x="5298" y="2496"/>
                  </a:cubicBezTo>
                  <a:cubicBezTo>
                    <a:pt x="5240" y="2446"/>
                    <a:pt x="5172" y="2434"/>
                    <a:pt x="5100" y="2464"/>
                  </a:cubicBezTo>
                  <a:cubicBezTo>
                    <a:pt x="5019" y="2498"/>
                    <a:pt x="4979" y="2562"/>
                    <a:pt x="4978" y="2648"/>
                  </a:cubicBezTo>
                  <a:cubicBezTo>
                    <a:pt x="4977" y="2950"/>
                    <a:pt x="4978" y="4172"/>
                    <a:pt x="4978" y="4474"/>
                  </a:cubicBezTo>
                  <a:cubicBezTo>
                    <a:pt x="4978" y="4502"/>
                    <a:pt x="4978" y="4502"/>
                    <a:pt x="4950" y="4501"/>
                  </a:cubicBezTo>
                  <a:cubicBezTo>
                    <a:pt x="4651" y="4501"/>
                    <a:pt x="3672" y="4501"/>
                    <a:pt x="3372" y="4501"/>
                  </a:cubicBezTo>
                  <a:cubicBezTo>
                    <a:pt x="3344" y="4501"/>
                    <a:pt x="3318" y="4494"/>
                    <a:pt x="3299" y="4471"/>
                  </a:cubicBezTo>
                  <a:cubicBezTo>
                    <a:pt x="3272" y="4438"/>
                    <a:pt x="3274" y="4390"/>
                    <a:pt x="3304" y="4359"/>
                  </a:cubicBezTo>
                  <a:cubicBezTo>
                    <a:pt x="3360" y="4303"/>
                    <a:pt x="3401" y="4237"/>
                    <a:pt x="3423" y="4161"/>
                  </a:cubicBezTo>
                  <a:cubicBezTo>
                    <a:pt x="3445" y="4083"/>
                    <a:pt x="3449" y="4003"/>
                    <a:pt x="3430" y="3922"/>
                  </a:cubicBezTo>
                  <a:cubicBezTo>
                    <a:pt x="3408" y="3830"/>
                    <a:pt x="3364" y="3752"/>
                    <a:pt x="3297" y="3687"/>
                  </a:cubicBezTo>
                  <a:cubicBezTo>
                    <a:pt x="3233" y="3625"/>
                    <a:pt x="3157" y="3585"/>
                    <a:pt x="3069" y="3566"/>
                  </a:cubicBezTo>
                  <a:cubicBezTo>
                    <a:pt x="2988" y="3549"/>
                    <a:pt x="2908" y="3552"/>
                    <a:pt x="2829" y="3576"/>
                  </a:cubicBezTo>
                  <a:cubicBezTo>
                    <a:pt x="2737" y="3604"/>
                    <a:pt x="2661" y="3657"/>
                    <a:pt x="2602" y="3732"/>
                  </a:cubicBezTo>
                  <a:cubicBezTo>
                    <a:pt x="2518" y="3838"/>
                    <a:pt x="2484" y="3960"/>
                    <a:pt x="2504" y="4096"/>
                  </a:cubicBezTo>
                  <a:cubicBezTo>
                    <a:pt x="2519" y="4198"/>
                    <a:pt x="2564" y="4284"/>
                    <a:pt x="2635" y="4359"/>
                  </a:cubicBezTo>
                  <a:cubicBezTo>
                    <a:pt x="2661" y="4387"/>
                    <a:pt x="2667" y="4419"/>
                    <a:pt x="2652" y="4454"/>
                  </a:cubicBezTo>
                  <a:cubicBezTo>
                    <a:pt x="2637" y="4486"/>
                    <a:pt x="2609" y="4501"/>
                    <a:pt x="2575" y="4502"/>
                  </a:cubicBezTo>
                  <a:cubicBezTo>
                    <a:pt x="2378" y="4502"/>
                    <a:pt x="2180" y="4502"/>
                    <a:pt x="1983" y="4501"/>
                  </a:cubicBezTo>
                  <a:cubicBezTo>
                    <a:pt x="1878" y="4501"/>
                    <a:pt x="1092" y="4500"/>
                    <a:pt x="987" y="4501"/>
                  </a:cubicBezTo>
                  <a:cubicBezTo>
                    <a:pt x="967" y="4502"/>
                    <a:pt x="963" y="4495"/>
                    <a:pt x="963" y="4477"/>
                  </a:cubicBezTo>
                  <a:cubicBezTo>
                    <a:pt x="963" y="4175"/>
                    <a:pt x="963" y="2954"/>
                    <a:pt x="963" y="2653"/>
                  </a:cubicBezTo>
                  <a:cubicBezTo>
                    <a:pt x="963" y="2577"/>
                    <a:pt x="932" y="2517"/>
                    <a:pt x="869" y="2477"/>
                  </a:cubicBezTo>
                  <a:cubicBezTo>
                    <a:pt x="796" y="2432"/>
                    <a:pt x="701" y="2439"/>
                    <a:pt x="638" y="2499"/>
                  </a:cubicBezTo>
                  <a:cubicBezTo>
                    <a:pt x="559" y="2576"/>
                    <a:pt x="465" y="2618"/>
                    <a:pt x="354" y="2611"/>
                  </a:cubicBezTo>
                  <a:cubicBezTo>
                    <a:pt x="251" y="2604"/>
                    <a:pt x="165" y="2560"/>
                    <a:pt x="99" y="2480"/>
                  </a:cubicBezTo>
                  <a:cubicBezTo>
                    <a:pt x="20" y="2384"/>
                    <a:pt x="0" y="2273"/>
                    <a:pt x="31" y="2154"/>
                  </a:cubicBezTo>
                  <a:cubicBezTo>
                    <a:pt x="52" y="2075"/>
                    <a:pt x="98" y="2011"/>
                    <a:pt x="165" y="1962"/>
                  </a:cubicBezTo>
                  <a:cubicBezTo>
                    <a:pt x="233" y="1914"/>
                    <a:pt x="308" y="1890"/>
                    <a:pt x="390" y="1894"/>
                  </a:cubicBezTo>
                  <a:cubicBezTo>
                    <a:pt x="470" y="1897"/>
                    <a:pt x="543" y="1924"/>
                    <a:pt x="605" y="1977"/>
                  </a:cubicBezTo>
                  <a:cubicBezTo>
                    <a:pt x="639" y="2006"/>
                    <a:pt x="670" y="2038"/>
                    <a:pt x="715" y="2049"/>
                  </a:cubicBezTo>
                  <a:cubicBezTo>
                    <a:pt x="814" y="2075"/>
                    <a:pt x="912" y="2023"/>
                    <a:pt x="948" y="1933"/>
                  </a:cubicBezTo>
                  <a:cubicBezTo>
                    <a:pt x="960" y="1903"/>
                    <a:pt x="963" y="1872"/>
                    <a:pt x="963" y="1840"/>
                  </a:cubicBezTo>
                  <a:cubicBezTo>
                    <a:pt x="963" y="1696"/>
                    <a:pt x="963" y="632"/>
                    <a:pt x="963" y="488"/>
                  </a:cubicBezTo>
                  <a:cubicBezTo>
                    <a:pt x="963" y="488"/>
                    <a:pt x="963" y="488"/>
                    <a:pt x="963" y="48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6">
              <a:extLst>
                <a:ext uri="{FF2B5EF4-FFF2-40B4-BE49-F238E27FC236}">
                  <a16:creationId xmlns:a16="http://schemas.microsoft.com/office/drawing/2014/main" xmlns="" id="{2EB80AB3-BA51-4990-B554-7D12E28F3DE2}"/>
                </a:ext>
              </a:extLst>
            </p:cNvPr>
            <p:cNvSpPr>
              <a:spLocks/>
            </p:cNvSpPr>
            <p:nvPr/>
          </p:nvSpPr>
          <p:spPr bwMode="auto">
            <a:xfrm>
              <a:off x="6861493" y="2510018"/>
              <a:ext cx="2558126" cy="1950649"/>
            </a:xfrm>
            <a:custGeom>
              <a:avLst/>
              <a:gdLst>
                <a:gd name="T0" fmla="*/ 963 w 5936"/>
                <a:gd name="T1" fmla="*/ 30 h 4502"/>
                <a:gd name="T2" fmla="*/ 2570 w 5936"/>
                <a:gd name="T3" fmla="*/ 4 h 4502"/>
                <a:gd name="T4" fmla="*/ 2625 w 5936"/>
                <a:gd name="T5" fmla="*/ 157 h 4502"/>
                <a:gd name="T6" fmla="*/ 2534 w 5936"/>
                <a:gd name="T7" fmla="*/ 658 h 4502"/>
                <a:gd name="T8" fmla="*/ 3066 w 5936"/>
                <a:gd name="T9" fmla="*/ 940 h 4502"/>
                <a:gd name="T10" fmla="*/ 3428 w 5936"/>
                <a:gd name="T11" fmla="*/ 588 h 4502"/>
                <a:gd name="T12" fmla="*/ 3308 w 5936"/>
                <a:gd name="T13" fmla="*/ 150 h 4502"/>
                <a:gd name="T14" fmla="*/ 3369 w 5936"/>
                <a:gd name="T15" fmla="*/ 1 h 4502"/>
                <a:gd name="T16" fmla="*/ 3715 w 5936"/>
                <a:gd name="T17" fmla="*/ 1 h 4502"/>
                <a:gd name="T18" fmla="*/ 4958 w 5936"/>
                <a:gd name="T19" fmla="*/ 3 h 4502"/>
                <a:gd name="T20" fmla="*/ 4978 w 5936"/>
                <a:gd name="T21" fmla="*/ 54 h 4502"/>
                <a:gd name="T22" fmla="*/ 5045 w 5936"/>
                <a:gd name="T23" fmla="*/ 2008 h 4502"/>
                <a:gd name="T24" fmla="*/ 5317 w 5936"/>
                <a:gd name="T25" fmla="*/ 1990 h 4502"/>
                <a:gd name="T26" fmla="*/ 5883 w 5936"/>
                <a:gd name="T27" fmla="*/ 2086 h 4502"/>
                <a:gd name="T28" fmla="*/ 5761 w 5936"/>
                <a:gd name="T29" fmla="*/ 2554 h 4502"/>
                <a:gd name="T30" fmla="*/ 5298 w 5936"/>
                <a:gd name="T31" fmla="*/ 2496 h 4502"/>
                <a:gd name="T32" fmla="*/ 4978 w 5936"/>
                <a:gd name="T33" fmla="*/ 2648 h 4502"/>
                <a:gd name="T34" fmla="*/ 4950 w 5936"/>
                <a:gd name="T35" fmla="*/ 4501 h 4502"/>
                <a:gd name="T36" fmla="*/ 3299 w 5936"/>
                <a:gd name="T37" fmla="*/ 4471 h 4502"/>
                <a:gd name="T38" fmla="*/ 3423 w 5936"/>
                <a:gd name="T39" fmla="*/ 4161 h 4502"/>
                <a:gd name="T40" fmla="*/ 3297 w 5936"/>
                <a:gd name="T41" fmla="*/ 3687 h 4502"/>
                <a:gd name="T42" fmla="*/ 2829 w 5936"/>
                <a:gd name="T43" fmla="*/ 3576 h 4502"/>
                <a:gd name="T44" fmla="*/ 2504 w 5936"/>
                <a:gd name="T45" fmla="*/ 4096 h 4502"/>
                <a:gd name="T46" fmla="*/ 2652 w 5936"/>
                <a:gd name="T47" fmla="*/ 4454 h 4502"/>
                <a:gd name="T48" fmla="*/ 1983 w 5936"/>
                <a:gd name="T49" fmla="*/ 4501 h 4502"/>
                <a:gd name="T50" fmla="*/ 963 w 5936"/>
                <a:gd name="T51" fmla="*/ 4477 h 4502"/>
                <a:gd name="T52" fmla="*/ 869 w 5936"/>
                <a:gd name="T53" fmla="*/ 2477 h 4502"/>
                <a:gd name="T54" fmla="*/ 354 w 5936"/>
                <a:gd name="T55" fmla="*/ 2611 h 4502"/>
                <a:gd name="T56" fmla="*/ 31 w 5936"/>
                <a:gd name="T57" fmla="*/ 2154 h 4502"/>
                <a:gd name="T58" fmla="*/ 390 w 5936"/>
                <a:gd name="T59" fmla="*/ 1894 h 4502"/>
                <a:gd name="T60" fmla="*/ 715 w 5936"/>
                <a:gd name="T61" fmla="*/ 2049 h 4502"/>
                <a:gd name="T62" fmla="*/ 963 w 5936"/>
                <a:gd name="T63" fmla="*/ 1840 h 4502"/>
                <a:gd name="T64" fmla="*/ 963 w 5936"/>
                <a:gd name="T65" fmla="*/ 488 h 4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36" h="4502">
                  <a:moveTo>
                    <a:pt x="963" y="488"/>
                  </a:moveTo>
                  <a:cubicBezTo>
                    <a:pt x="963" y="335"/>
                    <a:pt x="963" y="183"/>
                    <a:pt x="963" y="30"/>
                  </a:cubicBezTo>
                  <a:cubicBezTo>
                    <a:pt x="962" y="11"/>
                    <a:pt x="967" y="3"/>
                    <a:pt x="988" y="3"/>
                  </a:cubicBezTo>
                  <a:cubicBezTo>
                    <a:pt x="1288" y="4"/>
                    <a:pt x="2269" y="4"/>
                    <a:pt x="2570" y="4"/>
                  </a:cubicBezTo>
                  <a:cubicBezTo>
                    <a:pt x="2638" y="4"/>
                    <a:pt x="2677" y="59"/>
                    <a:pt x="2652" y="121"/>
                  </a:cubicBezTo>
                  <a:cubicBezTo>
                    <a:pt x="2647" y="135"/>
                    <a:pt x="2635" y="146"/>
                    <a:pt x="2625" y="157"/>
                  </a:cubicBezTo>
                  <a:cubicBezTo>
                    <a:pt x="2561" y="228"/>
                    <a:pt x="2520" y="309"/>
                    <a:pt x="2505" y="404"/>
                  </a:cubicBezTo>
                  <a:cubicBezTo>
                    <a:pt x="2490" y="492"/>
                    <a:pt x="2500" y="576"/>
                    <a:pt x="2534" y="658"/>
                  </a:cubicBezTo>
                  <a:cubicBezTo>
                    <a:pt x="2576" y="762"/>
                    <a:pt x="2648" y="841"/>
                    <a:pt x="2747" y="894"/>
                  </a:cubicBezTo>
                  <a:cubicBezTo>
                    <a:pt x="2847" y="947"/>
                    <a:pt x="2953" y="964"/>
                    <a:pt x="3066" y="940"/>
                  </a:cubicBezTo>
                  <a:cubicBezTo>
                    <a:pt x="3150" y="922"/>
                    <a:pt x="3224" y="885"/>
                    <a:pt x="3287" y="827"/>
                  </a:cubicBezTo>
                  <a:cubicBezTo>
                    <a:pt x="3358" y="762"/>
                    <a:pt x="3406" y="683"/>
                    <a:pt x="3428" y="588"/>
                  </a:cubicBezTo>
                  <a:cubicBezTo>
                    <a:pt x="3442" y="529"/>
                    <a:pt x="3446" y="471"/>
                    <a:pt x="3437" y="411"/>
                  </a:cubicBezTo>
                  <a:cubicBezTo>
                    <a:pt x="3422" y="310"/>
                    <a:pt x="3379" y="222"/>
                    <a:pt x="3308" y="150"/>
                  </a:cubicBezTo>
                  <a:cubicBezTo>
                    <a:pt x="3281" y="122"/>
                    <a:pt x="3275" y="92"/>
                    <a:pt x="3284" y="58"/>
                  </a:cubicBezTo>
                  <a:cubicBezTo>
                    <a:pt x="3293" y="27"/>
                    <a:pt x="3331" y="2"/>
                    <a:pt x="3369" y="1"/>
                  </a:cubicBezTo>
                  <a:cubicBezTo>
                    <a:pt x="3405" y="0"/>
                    <a:pt x="3442" y="1"/>
                    <a:pt x="3479" y="1"/>
                  </a:cubicBezTo>
                  <a:cubicBezTo>
                    <a:pt x="3557" y="1"/>
                    <a:pt x="3636" y="1"/>
                    <a:pt x="3715" y="1"/>
                  </a:cubicBezTo>
                  <a:cubicBezTo>
                    <a:pt x="3885" y="1"/>
                    <a:pt x="4735" y="1"/>
                    <a:pt x="4905" y="1"/>
                  </a:cubicBezTo>
                  <a:cubicBezTo>
                    <a:pt x="4923" y="1"/>
                    <a:pt x="4940" y="3"/>
                    <a:pt x="4958" y="3"/>
                  </a:cubicBezTo>
                  <a:cubicBezTo>
                    <a:pt x="4973" y="3"/>
                    <a:pt x="4979" y="9"/>
                    <a:pt x="4978" y="24"/>
                  </a:cubicBezTo>
                  <a:cubicBezTo>
                    <a:pt x="4977" y="34"/>
                    <a:pt x="4978" y="44"/>
                    <a:pt x="4978" y="54"/>
                  </a:cubicBezTo>
                  <a:cubicBezTo>
                    <a:pt x="4978" y="345"/>
                    <a:pt x="4978" y="1556"/>
                    <a:pt x="4978" y="1848"/>
                  </a:cubicBezTo>
                  <a:cubicBezTo>
                    <a:pt x="4977" y="1911"/>
                    <a:pt x="4998" y="1964"/>
                    <a:pt x="5045" y="2008"/>
                  </a:cubicBezTo>
                  <a:cubicBezTo>
                    <a:pt x="5093" y="2053"/>
                    <a:pt x="5183" y="2071"/>
                    <a:pt x="5243" y="2041"/>
                  </a:cubicBezTo>
                  <a:cubicBezTo>
                    <a:pt x="5269" y="2028"/>
                    <a:pt x="5295" y="2010"/>
                    <a:pt x="5317" y="1990"/>
                  </a:cubicBezTo>
                  <a:cubicBezTo>
                    <a:pt x="5418" y="1904"/>
                    <a:pt x="5530" y="1871"/>
                    <a:pt x="5660" y="1907"/>
                  </a:cubicBezTo>
                  <a:cubicBezTo>
                    <a:pt x="5760" y="1934"/>
                    <a:pt x="5835" y="1995"/>
                    <a:pt x="5883" y="2086"/>
                  </a:cubicBezTo>
                  <a:cubicBezTo>
                    <a:pt x="5926" y="2169"/>
                    <a:pt x="5936" y="2258"/>
                    <a:pt x="5910" y="2349"/>
                  </a:cubicBezTo>
                  <a:cubicBezTo>
                    <a:pt x="5886" y="2436"/>
                    <a:pt x="5836" y="2505"/>
                    <a:pt x="5761" y="2554"/>
                  </a:cubicBezTo>
                  <a:cubicBezTo>
                    <a:pt x="5671" y="2611"/>
                    <a:pt x="5574" y="2627"/>
                    <a:pt x="5470" y="2599"/>
                  </a:cubicBezTo>
                  <a:cubicBezTo>
                    <a:pt x="5403" y="2581"/>
                    <a:pt x="5349" y="2542"/>
                    <a:pt x="5298" y="2496"/>
                  </a:cubicBezTo>
                  <a:cubicBezTo>
                    <a:pt x="5240" y="2446"/>
                    <a:pt x="5172" y="2434"/>
                    <a:pt x="5100" y="2464"/>
                  </a:cubicBezTo>
                  <a:cubicBezTo>
                    <a:pt x="5019" y="2498"/>
                    <a:pt x="4979" y="2562"/>
                    <a:pt x="4978" y="2648"/>
                  </a:cubicBezTo>
                  <a:cubicBezTo>
                    <a:pt x="4977" y="2950"/>
                    <a:pt x="4978" y="4172"/>
                    <a:pt x="4978" y="4474"/>
                  </a:cubicBezTo>
                  <a:cubicBezTo>
                    <a:pt x="4978" y="4502"/>
                    <a:pt x="4978" y="4502"/>
                    <a:pt x="4950" y="4501"/>
                  </a:cubicBezTo>
                  <a:cubicBezTo>
                    <a:pt x="4651" y="4501"/>
                    <a:pt x="3672" y="4501"/>
                    <a:pt x="3372" y="4501"/>
                  </a:cubicBezTo>
                  <a:cubicBezTo>
                    <a:pt x="3344" y="4501"/>
                    <a:pt x="3318" y="4494"/>
                    <a:pt x="3299" y="4471"/>
                  </a:cubicBezTo>
                  <a:cubicBezTo>
                    <a:pt x="3272" y="4438"/>
                    <a:pt x="3274" y="4390"/>
                    <a:pt x="3304" y="4359"/>
                  </a:cubicBezTo>
                  <a:cubicBezTo>
                    <a:pt x="3360" y="4303"/>
                    <a:pt x="3401" y="4237"/>
                    <a:pt x="3423" y="4161"/>
                  </a:cubicBezTo>
                  <a:cubicBezTo>
                    <a:pt x="3445" y="4083"/>
                    <a:pt x="3449" y="4003"/>
                    <a:pt x="3430" y="3922"/>
                  </a:cubicBezTo>
                  <a:cubicBezTo>
                    <a:pt x="3408" y="3830"/>
                    <a:pt x="3364" y="3752"/>
                    <a:pt x="3297" y="3687"/>
                  </a:cubicBezTo>
                  <a:cubicBezTo>
                    <a:pt x="3233" y="3625"/>
                    <a:pt x="3157" y="3585"/>
                    <a:pt x="3069" y="3566"/>
                  </a:cubicBezTo>
                  <a:cubicBezTo>
                    <a:pt x="2988" y="3549"/>
                    <a:pt x="2908" y="3552"/>
                    <a:pt x="2829" y="3576"/>
                  </a:cubicBezTo>
                  <a:cubicBezTo>
                    <a:pt x="2737" y="3604"/>
                    <a:pt x="2661" y="3657"/>
                    <a:pt x="2602" y="3732"/>
                  </a:cubicBezTo>
                  <a:cubicBezTo>
                    <a:pt x="2518" y="3838"/>
                    <a:pt x="2484" y="3960"/>
                    <a:pt x="2504" y="4096"/>
                  </a:cubicBezTo>
                  <a:cubicBezTo>
                    <a:pt x="2519" y="4198"/>
                    <a:pt x="2564" y="4284"/>
                    <a:pt x="2635" y="4359"/>
                  </a:cubicBezTo>
                  <a:cubicBezTo>
                    <a:pt x="2661" y="4387"/>
                    <a:pt x="2667" y="4419"/>
                    <a:pt x="2652" y="4454"/>
                  </a:cubicBezTo>
                  <a:cubicBezTo>
                    <a:pt x="2637" y="4486"/>
                    <a:pt x="2609" y="4501"/>
                    <a:pt x="2575" y="4502"/>
                  </a:cubicBezTo>
                  <a:cubicBezTo>
                    <a:pt x="2378" y="4502"/>
                    <a:pt x="2180" y="4502"/>
                    <a:pt x="1983" y="4501"/>
                  </a:cubicBezTo>
                  <a:cubicBezTo>
                    <a:pt x="1878" y="4501"/>
                    <a:pt x="1092" y="4500"/>
                    <a:pt x="987" y="4501"/>
                  </a:cubicBezTo>
                  <a:cubicBezTo>
                    <a:pt x="967" y="4502"/>
                    <a:pt x="963" y="4495"/>
                    <a:pt x="963" y="4477"/>
                  </a:cubicBezTo>
                  <a:cubicBezTo>
                    <a:pt x="963" y="4175"/>
                    <a:pt x="963" y="2954"/>
                    <a:pt x="963" y="2653"/>
                  </a:cubicBezTo>
                  <a:cubicBezTo>
                    <a:pt x="963" y="2577"/>
                    <a:pt x="932" y="2517"/>
                    <a:pt x="869" y="2477"/>
                  </a:cubicBezTo>
                  <a:cubicBezTo>
                    <a:pt x="796" y="2432"/>
                    <a:pt x="701" y="2439"/>
                    <a:pt x="638" y="2499"/>
                  </a:cubicBezTo>
                  <a:cubicBezTo>
                    <a:pt x="559" y="2576"/>
                    <a:pt x="465" y="2618"/>
                    <a:pt x="354" y="2611"/>
                  </a:cubicBezTo>
                  <a:cubicBezTo>
                    <a:pt x="251" y="2604"/>
                    <a:pt x="165" y="2560"/>
                    <a:pt x="99" y="2480"/>
                  </a:cubicBezTo>
                  <a:cubicBezTo>
                    <a:pt x="20" y="2384"/>
                    <a:pt x="0" y="2273"/>
                    <a:pt x="31" y="2154"/>
                  </a:cubicBezTo>
                  <a:cubicBezTo>
                    <a:pt x="52" y="2075"/>
                    <a:pt x="98" y="2011"/>
                    <a:pt x="165" y="1962"/>
                  </a:cubicBezTo>
                  <a:cubicBezTo>
                    <a:pt x="233" y="1914"/>
                    <a:pt x="308" y="1890"/>
                    <a:pt x="390" y="1894"/>
                  </a:cubicBezTo>
                  <a:cubicBezTo>
                    <a:pt x="470" y="1897"/>
                    <a:pt x="543" y="1924"/>
                    <a:pt x="605" y="1977"/>
                  </a:cubicBezTo>
                  <a:cubicBezTo>
                    <a:pt x="639" y="2006"/>
                    <a:pt x="670" y="2038"/>
                    <a:pt x="715" y="2049"/>
                  </a:cubicBezTo>
                  <a:cubicBezTo>
                    <a:pt x="814" y="2075"/>
                    <a:pt x="912" y="2023"/>
                    <a:pt x="948" y="1933"/>
                  </a:cubicBezTo>
                  <a:cubicBezTo>
                    <a:pt x="960" y="1903"/>
                    <a:pt x="963" y="1872"/>
                    <a:pt x="963" y="1840"/>
                  </a:cubicBezTo>
                  <a:cubicBezTo>
                    <a:pt x="963" y="1696"/>
                    <a:pt x="963" y="632"/>
                    <a:pt x="963" y="488"/>
                  </a:cubicBezTo>
                  <a:cubicBezTo>
                    <a:pt x="963" y="488"/>
                    <a:pt x="963" y="488"/>
                    <a:pt x="963" y="48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5">
              <a:extLst>
                <a:ext uri="{FF2B5EF4-FFF2-40B4-BE49-F238E27FC236}">
                  <a16:creationId xmlns:a16="http://schemas.microsoft.com/office/drawing/2014/main" xmlns="" id="{0E96E17B-B7E9-44FE-BACF-B68F8055B038}"/>
                </a:ext>
              </a:extLst>
            </p:cNvPr>
            <p:cNvSpPr>
              <a:spLocks/>
            </p:cNvSpPr>
            <p:nvPr/>
          </p:nvSpPr>
          <p:spPr bwMode="auto">
            <a:xfrm>
              <a:off x="9051759" y="2098917"/>
              <a:ext cx="1729563" cy="2772850"/>
            </a:xfrm>
            <a:custGeom>
              <a:avLst/>
              <a:gdLst>
                <a:gd name="T0" fmla="*/ 27 w 4016"/>
                <a:gd name="T1" fmla="*/ 5450 h 6400"/>
                <a:gd name="T2" fmla="*/ 0 w 4016"/>
                <a:gd name="T3" fmla="*/ 3596 h 6400"/>
                <a:gd name="T4" fmla="*/ 144 w 4016"/>
                <a:gd name="T5" fmla="*/ 3537 h 6400"/>
                <a:gd name="T6" fmla="*/ 704 w 4016"/>
                <a:gd name="T7" fmla="*/ 3612 h 6400"/>
                <a:gd name="T8" fmla="*/ 945 w 4016"/>
                <a:gd name="T9" fmla="*/ 3183 h 6400"/>
                <a:gd name="T10" fmla="*/ 404 w 4016"/>
                <a:gd name="T11" fmla="*/ 2734 h 6400"/>
                <a:gd name="T12" fmla="*/ 58 w 4016"/>
                <a:gd name="T13" fmla="*/ 2888 h 6400"/>
                <a:gd name="T14" fmla="*/ 0 w 4016"/>
                <a:gd name="T15" fmla="*/ 2254 h 6400"/>
                <a:gd name="T16" fmla="*/ 29 w 4016"/>
                <a:gd name="T17" fmla="*/ 951 h 6400"/>
                <a:gd name="T18" fmla="*/ 1702 w 4016"/>
                <a:gd name="T19" fmla="*/ 933 h 6400"/>
                <a:gd name="T20" fmla="*/ 1750 w 4016"/>
                <a:gd name="T21" fmla="*/ 615 h 6400"/>
                <a:gd name="T22" fmla="*/ 1932 w 4016"/>
                <a:gd name="T23" fmla="*/ 28 h 6400"/>
                <a:gd name="T24" fmla="*/ 2356 w 4016"/>
                <a:gd name="T25" fmla="*/ 455 h 6400"/>
                <a:gd name="T26" fmla="*/ 2348 w 4016"/>
                <a:gd name="T27" fmla="*/ 946 h 6400"/>
                <a:gd name="T28" fmla="*/ 3986 w 4016"/>
                <a:gd name="T29" fmla="*/ 952 h 6400"/>
                <a:gd name="T30" fmla="*/ 4016 w 4016"/>
                <a:gd name="T31" fmla="*/ 2797 h 6400"/>
                <a:gd name="T32" fmla="*/ 3880 w 4016"/>
                <a:gd name="T33" fmla="*/ 2869 h 6400"/>
                <a:gd name="T34" fmla="*/ 3419 w 4016"/>
                <a:gd name="T35" fmla="*/ 2746 h 6400"/>
                <a:gd name="T36" fmla="*/ 3083 w 4016"/>
                <a:gd name="T37" fmla="*/ 3097 h 6400"/>
                <a:gd name="T38" fmla="*/ 3307 w 4016"/>
                <a:gd name="T39" fmla="*/ 3609 h 6400"/>
                <a:gd name="T40" fmla="*/ 3774 w 4016"/>
                <a:gd name="T41" fmla="*/ 3612 h 6400"/>
                <a:gd name="T42" fmla="*/ 3951 w 4016"/>
                <a:gd name="T43" fmla="*/ 3512 h 6400"/>
                <a:gd name="T44" fmla="*/ 4016 w 4016"/>
                <a:gd name="T45" fmla="*/ 3608 h 6400"/>
                <a:gd name="T46" fmla="*/ 3986 w 4016"/>
                <a:gd name="T47" fmla="*/ 5449 h 6400"/>
                <a:gd name="T48" fmla="*/ 2326 w 4016"/>
                <a:gd name="T49" fmla="*/ 5462 h 6400"/>
                <a:gd name="T50" fmla="*/ 2241 w 4016"/>
                <a:gd name="T51" fmla="*/ 5758 h 6400"/>
                <a:gd name="T52" fmla="*/ 2357 w 4016"/>
                <a:gd name="T53" fmla="*/ 6121 h 6400"/>
                <a:gd name="T54" fmla="*/ 1976 w 4016"/>
                <a:gd name="T55" fmla="*/ 6392 h 6400"/>
                <a:gd name="T56" fmla="*/ 1663 w 4016"/>
                <a:gd name="T57" fmla="*/ 5937 h 6400"/>
                <a:gd name="T58" fmla="*/ 1775 w 4016"/>
                <a:gd name="T59" fmla="*/ 5529 h 6400"/>
                <a:gd name="T60" fmla="*/ 509 w 4016"/>
                <a:gd name="T61" fmla="*/ 5450 h 6400"/>
                <a:gd name="T62" fmla="*/ 493 w 4016"/>
                <a:gd name="T63" fmla="*/ 5450 h 6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16" h="6400">
                  <a:moveTo>
                    <a:pt x="493" y="5450"/>
                  </a:moveTo>
                  <a:cubicBezTo>
                    <a:pt x="338" y="5450"/>
                    <a:pt x="183" y="5450"/>
                    <a:pt x="27" y="5450"/>
                  </a:cubicBezTo>
                  <a:cubicBezTo>
                    <a:pt x="0" y="5450"/>
                    <a:pt x="0" y="5450"/>
                    <a:pt x="0" y="5422"/>
                  </a:cubicBezTo>
                  <a:cubicBezTo>
                    <a:pt x="0" y="5120"/>
                    <a:pt x="0" y="3898"/>
                    <a:pt x="0" y="3596"/>
                  </a:cubicBezTo>
                  <a:cubicBezTo>
                    <a:pt x="0" y="3558"/>
                    <a:pt x="19" y="3529"/>
                    <a:pt x="53" y="3515"/>
                  </a:cubicBezTo>
                  <a:cubicBezTo>
                    <a:pt x="85" y="3502"/>
                    <a:pt x="116" y="3510"/>
                    <a:pt x="144" y="3537"/>
                  </a:cubicBezTo>
                  <a:cubicBezTo>
                    <a:pt x="241" y="3628"/>
                    <a:pt x="355" y="3674"/>
                    <a:pt x="489" y="3671"/>
                  </a:cubicBezTo>
                  <a:cubicBezTo>
                    <a:pt x="566" y="3669"/>
                    <a:pt x="638" y="3649"/>
                    <a:pt x="704" y="3612"/>
                  </a:cubicBezTo>
                  <a:cubicBezTo>
                    <a:pt x="767" y="3577"/>
                    <a:pt x="819" y="3530"/>
                    <a:pt x="861" y="3471"/>
                  </a:cubicBezTo>
                  <a:cubicBezTo>
                    <a:pt x="921" y="3384"/>
                    <a:pt x="949" y="3288"/>
                    <a:pt x="945" y="3183"/>
                  </a:cubicBezTo>
                  <a:cubicBezTo>
                    <a:pt x="940" y="3063"/>
                    <a:pt x="896" y="2960"/>
                    <a:pt x="813" y="2873"/>
                  </a:cubicBezTo>
                  <a:cubicBezTo>
                    <a:pt x="700" y="2757"/>
                    <a:pt x="561" y="2715"/>
                    <a:pt x="404" y="2734"/>
                  </a:cubicBezTo>
                  <a:cubicBezTo>
                    <a:pt x="303" y="2747"/>
                    <a:pt x="216" y="2793"/>
                    <a:pt x="143" y="2865"/>
                  </a:cubicBezTo>
                  <a:cubicBezTo>
                    <a:pt x="119" y="2888"/>
                    <a:pt x="85" y="2898"/>
                    <a:pt x="58" y="2888"/>
                  </a:cubicBezTo>
                  <a:cubicBezTo>
                    <a:pt x="21" y="2874"/>
                    <a:pt x="0" y="2845"/>
                    <a:pt x="0" y="2808"/>
                  </a:cubicBezTo>
                  <a:cubicBezTo>
                    <a:pt x="0" y="2623"/>
                    <a:pt x="0" y="2438"/>
                    <a:pt x="0" y="2254"/>
                  </a:cubicBezTo>
                  <a:cubicBezTo>
                    <a:pt x="0" y="2136"/>
                    <a:pt x="0" y="1098"/>
                    <a:pt x="0" y="980"/>
                  </a:cubicBezTo>
                  <a:cubicBezTo>
                    <a:pt x="0" y="951"/>
                    <a:pt x="0" y="951"/>
                    <a:pt x="29" y="951"/>
                  </a:cubicBezTo>
                  <a:cubicBezTo>
                    <a:pt x="327" y="951"/>
                    <a:pt x="1305" y="951"/>
                    <a:pt x="1603" y="951"/>
                  </a:cubicBezTo>
                  <a:cubicBezTo>
                    <a:pt x="1637" y="951"/>
                    <a:pt x="1670" y="948"/>
                    <a:pt x="1702" y="933"/>
                  </a:cubicBezTo>
                  <a:cubicBezTo>
                    <a:pt x="1786" y="894"/>
                    <a:pt x="1832" y="790"/>
                    <a:pt x="1802" y="702"/>
                  </a:cubicBezTo>
                  <a:cubicBezTo>
                    <a:pt x="1791" y="669"/>
                    <a:pt x="1773" y="641"/>
                    <a:pt x="1750" y="615"/>
                  </a:cubicBezTo>
                  <a:cubicBezTo>
                    <a:pt x="1656" y="512"/>
                    <a:pt x="1626" y="393"/>
                    <a:pt x="1667" y="259"/>
                  </a:cubicBezTo>
                  <a:cubicBezTo>
                    <a:pt x="1707" y="127"/>
                    <a:pt x="1800" y="56"/>
                    <a:pt x="1932" y="28"/>
                  </a:cubicBezTo>
                  <a:cubicBezTo>
                    <a:pt x="2058" y="0"/>
                    <a:pt x="2174" y="20"/>
                    <a:pt x="2266" y="117"/>
                  </a:cubicBezTo>
                  <a:cubicBezTo>
                    <a:pt x="2356" y="213"/>
                    <a:pt x="2387" y="326"/>
                    <a:pt x="2356" y="455"/>
                  </a:cubicBezTo>
                  <a:cubicBezTo>
                    <a:pt x="2340" y="521"/>
                    <a:pt x="2306" y="576"/>
                    <a:pt x="2259" y="624"/>
                  </a:cubicBezTo>
                  <a:cubicBezTo>
                    <a:pt x="2163" y="724"/>
                    <a:pt x="2199" y="901"/>
                    <a:pt x="2348" y="946"/>
                  </a:cubicBezTo>
                  <a:cubicBezTo>
                    <a:pt x="2369" y="952"/>
                    <a:pt x="2392" y="951"/>
                    <a:pt x="2414" y="951"/>
                  </a:cubicBezTo>
                  <a:cubicBezTo>
                    <a:pt x="2711" y="952"/>
                    <a:pt x="3688" y="952"/>
                    <a:pt x="3986" y="952"/>
                  </a:cubicBezTo>
                  <a:cubicBezTo>
                    <a:pt x="4016" y="952"/>
                    <a:pt x="4016" y="952"/>
                    <a:pt x="4016" y="983"/>
                  </a:cubicBezTo>
                  <a:cubicBezTo>
                    <a:pt x="4016" y="1281"/>
                    <a:pt x="4016" y="2499"/>
                    <a:pt x="4016" y="2797"/>
                  </a:cubicBezTo>
                  <a:cubicBezTo>
                    <a:pt x="4016" y="2845"/>
                    <a:pt x="3999" y="2871"/>
                    <a:pt x="3959" y="2887"/>
                  </a:cubicBezTo>
                  <a:cubicBezTo>
                    <a:pt x="3928" y="2899"/>
                    <a:pt x="3901" y="2890"/>
                    <a:pt x="3880" y="2869"/>
                  </a:cubicBezTo>
                  <a:cubicBezTo>
                    <a:pt x="3826" y="2818"/>
                    <a:pt x="3766" y="2777"/>
                    <a:pt x="3696" y="2754"/>
                  </a:cubicBezTo>
                  <a:cubicBezTo>
                    <a:pt x="3605" y="2723"/>
                    <a:pt x="3512" y="2721"/>
                    <a:pt x="3419" y="2746"/>
                  </a:cubicBezTo>
                  <a:cubicBezTo>
                    <a:pt x="3333" y="2768"/>
                    <a:pt x="3260" y="2813"/>
                    <a:pt x="3200" y="2877"/>
                  </a:cubicBezTo>
                  <a:cubicBezTo>
                    <a:pt x="3141" y="2939"/>
                    <a:pt x="3102" y="3013"/>
                    <a:pt x="3083" y="3097"/>
                  </a:cubicBezTo>
                  <a:cubicBezTo>
                    <a:pt x="3063" y="3184"/>
                    <a:pt x="3068" y="3268"/>
                    <a:pt x="3096" y="3351"/>
                  </a:cubicBezTo>
                  <a:cubicBezTo>
                    <a:pt x="3134" y="3463"/>
                    <a:pt x="3205" y="3549"/>
                    <a:pt x="3307" y="3609"/>
                  </a:cubicBezTo>
                  <a:cubicBezTo>
                    <a:pt x="3382" y="3654"/>
                    <a:pt x="3465" y="3673"/>
                    <a:pt x="3553" y="3672"/>
                  </a:cubicBezTo>
                  <a:cubicBezTo>
                    <a:pt x="3632" y="3670"/>
                    <a:pt x="3706" y="3652"/>
                    <a:pt x="3774" y="3612"/>
                  </a:cubicBezTo>
                  <a:cubicBezTo>
                    <a:pt x="3810" y="3590"/>
                    <a:pt x="3843" y="3561"/>
                    <a:pt x="3876" y="3534"/>
                  </a:cubicBezTo>
                  <a:cubicBezTo>
                    <a:pt x="3899" y="3517"/>
                    <a:pt x="3922" y="3504"/>
                    <a:pt x="3951" y="3512"/>
                  </a:cubicBezTo>
                  <a:cubicBezTo>
                    <a:pt x="3984" y="3521"/>
                    <a:pt x="4007" y="3540"/>
                    <a:pt x="4014" y="3576"/>
                  </a:cubicBezTo>
                  <a:cubicBezTo>
                    <a:pt x="4016" y="3586"/>
                    <a:pt x="4016" y="3597"/>
                    <a:pt x="4016" y="3608"/>
                  </a:cubicBezTo>
                  <a:cubicBezTo>
                    <a:pt x="4016" y="3905"/>
                    <a:pt x="4016" y="5122"/>
                    <a:pt x="4016" y="5420"/>
                  </a:cubicBezTo>
                  <a:cubicBezTo>
                    <a:pt x="4016" y="5449"/>
                    <a:pt x="4016" y="5449"/>
                    <a:pt x="3986" y="5449"/>
                  </a:cubicBezTo>
                  <a:cubicBezTo>
                    <a:pt x="3694" y="5449"/>
                    <a:pt x="2721" y="5448"/>
                    <a:pt x="2428" y="5448"/>
                  </a:cubicBezTo>
                  <a:cubicBezTo>
                    <a:pt x="2394" y="5448"/>
                    <a:pt x="2357" y="5449"/>
                    <a:pt x="2326" y="5462"/>
                  </a:cubicBezTo>
                  <a:cubicBezTo>
                    <a:pt x="2261" y="5489"/>
                    <a:pt x="2220" y="5541"/>
                    <a:pt x="2208" y="5614"/>
                  </a:cubicBezTo>
                  <a:cubicBezTo>
                    <a:pt x="2200" y="5666"/>
                    <a:pt x="2213" y="5715"/>
                    <a:pt x="2241" y="5758"/>
                  </a:cubicBezTo>
                  <a:cubicBezTo>
                    <a:pt x="2253" y="5777"/>
                    <a:pt x="2273" y="5791"/>
                    <a:pt x="2287" y="5809"/>
                  </a:cubicBezTo>
                  <a:cubicBezTo>
                    <a:pt x="2359" y="5902"/>
                    <a:pt x="2385" y="6005"/>
                    <a:pt x="2357" y="6121"/>
                  </a:cubicBezTo>
                  <a:cubicBezTo>
                    <a:pt x="2338" y="6197"/>
                    <a:pt x="2299" y="6260"/>
                    <a:pt x="2240" y="6310"/>
                  </a:cubicBezTo>
                  <a:cubicBezTo>
                    <a:pt x="2164" y="6374"/>
                    <a:pt x="2075" y="6400"/>
                    <a:pt x="1976" y="6392"/>
                  </a:cubicBezTo>
                  <a:cubicBezTo>
                    <a:pt x="1875" y="6383"/>
                    <a:pt x="1794" y="6337"/>
                    <a:pt x="1728" y="6261"/>
                  </a:cubicBezTo>
                  <a:cubicBezTo>
                    <a:pt x="1646" y="6165"/>
                    <a:pt x="1630" y="6056"/>
                    <a:pt x="1663" y="5937"/>
                  </a:cubicBezTo>
                  <a:cubicBezTo>
                    <a:pt x="1680" y="5876"/>
                    <a:pt x="1712" y="5825"/>
                    <a:pt x="1755" y="5779"/>
                  </a:cubicBezTo>
                  <a:cubicBezTo>
                    <a:pt x="1824" y="5707"/>
                    <a:pt x="1833" y="5610"/>
                    <a:pt x="1775" y="5529"/>
                  </a:cubicBezTo>
                  <a:cubicBezTo>
                    <a:pt x="1741" y="5483"/>
                    <a:pt x="1695" y="5452"/>
                    <a:pt x="1635" y="5451"/>
                  </a:cubicBezTo>
                  <a:cubicBezTo>
                    <a:pt x="1487" y="5450"/>
                    <a:pt x="658" y="5450"/>
                    <a:pt x="509" y="5450"/>
                  </a:cubicBezTo>
                  <a:cubicBezTo>
                    <a:pt x="504" y="5450"/>
                    <a:pt x="499" y="5450"/>
                    <a:pt x="493" y="5450"/>
                  </a:cubicBezTo>
                  <a:cubicBezTo>
                    <a:pt x="493" y="5450"/>
                    <a:pt x="493" y="5450"/>
                    <a:pt x="493" y="545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7" name="TextBox 16">
            <a:extLst>
              <a:ext uri="{FF2B5EF4-FFF2-40B4-BE49-F238E27FC236}">
                <a16:creationId xmlns:a16="http://schemas.microsoft.com/office/drawing/2014/main" xmlns="" id="{FA545015-114C-4C26-A13A-0A75675A36AD}"/>
              </a:ext>
            </a:extLst>
          </p:cNvPr>
          <p:cNvSpPr txBox="1"/>
          <p:nvPr/>
        </p:nvSpPr>
        <p:spPr>
          <a:xfrm>
            <a:off x="1646686" y="2518644"/>
            <a:ext cx="109893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5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5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5" name="TextBox 24">
            <a:extLst>
              <a:ext uri="{FF2B5EF4-FFF2-40B4-BE49-F238E27FC236}">
                <a16:creationId xmlns:a16="http://schemas.microsoft.com/office/drawing/2014/main" xmlns="" id="{5817593E-5325-41F4-B9D5-8F9CB2587E1A}"/>
              </a:ext>
            </a:extLst>
          </p:cNvPr>
          <p:cNvSpPr txBox="1"/>
          <p:nvPr/>
        </p:nvSpPr>
        <p:spPr>
          <a:xfrm>
            <a:off x="3568620" y="2518644"/>
            <a:ext cx="109893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5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5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endParaRPr kumimoji="0" lang="en-GB" sz="5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TextBox 25">
            <a:extLst>
              <a:ext uri="{FF2B5EF4-FFF2-40B4-BE49-F238E27FC236}">
                <a16:creationId xmlns:a16="http://schemas.microsoft.com/office/drawing/2014/main" xmlns="" id="{85C8DCDA-6B63-41ED-84C9-E4B3086F312F}"/>
              </a:ext>
            </a:extLst>
          </p:cNvPr>
          <p:cNvSpPr txBox="1"/>
          <p:nvPr/>
        </p:nvSpPr>
        <p:spPr>
          <a:xfrm>
            <a:off x="5558286" y="2518644"/>
            <a:ext cx="109893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5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5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3</a:t>
            </a:r>
            <a:endParaRPr kumimoji="0" lang="en-GB" sz="5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3" name="TextBox 32">
            <a:extLst>
              <a:ext uri="{FF2B5EF4-FFF2-40B4-BE49-F238E27FC236}">
                <a16:creationId xmlns:a16="http://schemas.microsoft.com/office/drawing/2014/main" xmlns="" id="{F31CB762-0690-45AA-BC2A-B13B03A32567}"/>
              </a:ext>
            </a:extLst>
          </p:cNvPr>
          <p:cNvSpPr txBox="1"/>
          <p:nvPr/>
        </p:nvSpPr>
        <p:spPr>
          <a:xfrm>
            <a:off x="7522552" y="2518644"/>
            <a:ext cx="109893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5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5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4</a:t>
            </a:r>
            <a:endParaRPr kumimoji="0" lang="en-GB" sz="5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4" name="TextBox 33">
            <a:extLst>
              <a:ext uri="{FF2B5EF4-FFF2-40B4-BE49-F238E27FC236}">
                <a16:creationId xmlns:a16="http://schemas.microsoft.com/office/drawing/2014/main" xmlns="" id="{082A67E8-A908-4B7B-8235-7912CCE01D9B}"/>
              </a:ext>
            </a:extLst>
          </p:cNvPr>
          <p:cNvSpPr txBox="1"/>
          <p:nvPr/>
        </p:nvSpPr>
        <p:spPr>
          <a:xfrm>
            <a:off x="9465652" y="2518644"/>
            <a:ext cx="1098937"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5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5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5</a:t>
            </a:r>
            <a:endParaRPr kumimoji="0" lang="en-GB" sz="5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52">
            <a:extLst>
              <a:ext uri="{FF2B5EF4-FFF2-40B4-BE49-F238E27FC236}">
                <a16:creationId xmlns:a16="http://schemas.microsoft.com/office/drawing/2014/main" xmlns="" id="{202F3B47-9CC0-423E-981A-C4CBB8B8DAB4}"/>
              </a:ext>
            </a:extLst>
          </p:cNvPr>
          <p:cNvSpPr txBox="1"/>
          <p:nvPr/>
        </p:nvSpPr>
        <p:spPr>
          <a:xfrm>
            <a:off x="1274552" y="5052307"/>
            <a:ext cx="2145304"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noProof="0" dirty="0" smtClean="0">
                <a:latin typeface="Arial Black" panose="020B0A04020102020204" pitchFamily="34" charset="0"/>
              </a:rPr>
              <a:t>Presentation du </a:t>
            </a:r>
            <a:r>
              <a:rPr lang="en-US" noProof="0" dirty="0" err="1" smtClean="0">
                <a:latin typeface="Arial Black" panose="020B0A04020102020204" pitchFamily="34" charset="0"/>
              </a:rPr>
              <a:t>projet</a:t>
            </a:r>
            <a:endParaRPr kumimoji="0" lang="en-GB" b="0" i="0" u="none" strike="noStrike" kern="1200" cap="none" spc="0" normalizeH="0" baseline="0" noProof="0" dirty="0">
              <a:ln>
                <a:noFill/>
              </a:ln>
              <a:effectLst/>
              <a:uLnTx/>
              <a:uFillTx/>
              <a:latin typeface="Arial Black" panose="020B0A04020102020204" pitchFamily="34" charset="0"/>
              <a:ea typeface="Noto Sans" panose="020B0502040504020204" pitchFamily="34"/>
              <a:cs typeface="Noto Sans" panose="020B0502040504020204" pitchFamily="34"/>
            </a:endParaRPr>
          </a:p>
        </p:txBody>
      </p:sp>
      <p:sp>
        <p:nvSpPr>
          <p:cNvPr id="54" name="TextBox 53">
            <a:extLst>
              <a:ext uri="{FF2B5EF4-FFF2-40B4-BE49-F238E27FC236}">
                <a16:creationId xmlns:a16="http://schemas.microsoft.com/office/drawing/2014/main" xmlns="" id="{B3915D38-390B-4700-839C-FCA1B1072B67}"/>
              </a:ext>
            </a:extLst>
          </p:cNvPr>
          <p:cNvSpPr txBox="1"/>
          <p:nvPr/>
        </p:nvSpPr>
        <p:spPr>
          <a:xfrm>
            <a:off x="3313737" y="4786686"/>
            <a:ext cx="1727632" cy="830997"/>
          </a:xfrm>
          <a:prstGeom prst="rect">
            <a:avLst/>
          </a:prstGeom>
          <a:noFill/>
        </p:spPr>
        <p:txBody>
          <a:bodyPr wrap="square" rtlCol="0">
            <a:spAutoFit/>
          </a:bodyPr>
          <a:lstStyle/>
          <a:p>
            <a:pPr algn="just">
              <a:defRPr/>
            </a:pPr>
            <a:r>
              <a:rPr lang="fr-FR" sz="1600" dirty="0">
                <a:latin typeface="Arial Black" panose="020B0A04020102020204" pitchFamily="34" charset="0"/>
              </a:rPr>
              <a:t>Espace Networking  Réseautage </a:t>
            </a:r>
            <a:endParaRPr lang="en-GB" sz="1600" dirty="0">
              <a:latin typeface="Arial Black" panose="020B0A04020102020204" pitchFamily="34" charset="0"/>
            </a:endParaRPr>
          </a:p>
        </p:txBody>
      </p:sp>
      <p:sp>
        <p:nvSpPr>
          <p:cNvPr id="55" name="TextBox 54">
            <a:extLst>
              <a:ext uri="{FF2B5EF4-FFF2-40B4-BE49-F238E27FC236}">
                <a16:creationId xmlns:a16="http://schemas.microsoft.com/office/drawing/2014/main" xmlns="" id="{500EC8D0-855C-4B62-8023-16685AA50915}"/>
              </a:ext>
            </a:extLst>
          </p:cNvPr>
          <p:cNvSpPr txBox="1"/>
          <p:nvPr/>
        </p:nvSpPr>
        <p:spPr>
          <a:xfrm>
            <a:off x="5342946" y="4864413"/>
            <a:ext cx="1727632" cy="646331"/>
          </a:xfrm>
          <a:prstGeom prst="rect">
            <a:avLst/>
          </a:prstGeom>
          <a:noFill/>
        </p:spPr>
        <p:txBody>
          <a:bodyPr wrap="square" rtlCol="0">
            <a:spAutoFit/>
          </a:bodyPr>
          <a:lstStyle/>
          <a:p>
            <a:pPr lvl="0" algn="just">
              <a:defRPr/>
            </a:pPr>
            <a:r>
              <a:rPr lang="fr-FR" sz="1600" dirty="0">
                <a:latin typeface="Arial Black" panose="020B0A04020102020204" pitchFamily="34" charset="0"/>
              </a:rPr>
              <a:t>Salles</a:t>
            </a:r>
            <a:r>
              <a:rPr lang="fr-FR" dirty="0">
                <a:latin typeface="Arial Black" panose="020B0A04020102020204" pitchFamily="34" charset="0"/>
              </a:rPr>
              <a:t> </a:t>
            </a:r>
            <a:r>
              <a:rPr lang="fr-FR" sz="1600" dirty="0">
                <a:latin typeface="Arial Black" panose="020B0A04020102020204" pitchFamily="34" charset="0"/>
              </a:rPr>
              <a:t>Virtuelles</a:t>
            </a:r>
            <a:r>
              <a:rPr lang="fr-FR" dirty="0">
                <a:latin typeface="Arial Black" panose="020B0A04020102020204" pitchFamily="34" charset="0"/>
              </a:rPr>
              <a:t> </a:t>
            </a:r>
            <a:endParaRPr lang="en-GB" dirty="0">
              <a:latin typeface="Arial Black" panose="020B0A04020102020204" pitchFamily="34" charset="0"/>
            </a:endParaRPr>
          </a:p>
        </p:txBody>
      </p:sp>
      <p:sp>
        <p:nvSpPr>
          <p:cNvPr id="56" name="TextBox 55">
            <a:extLst>
              <a:ext uri="{FF2B5EF4-FFF2-40B4-BE49-F238E27FC236}">
                <a16:creationId xmlns:a16="http://schemas.microsoft.com/office/drawing/2014/main" xmlns="" id="{8C68807B-332B-4F39-BA79-E1D1D761AA18}"/>
              </a:ext>
            </a:extLst>
          </p:cNvPr>
          <p:cNvSpPr txBox="1"/>
          <p:nvPr/>
        </p:nvSpPr>
        <p:spPr>
          <a:xfrm>
            <a:off x="7283555" y="4971352"/>
            <a:ext cx="1727632" cy="338554"/>
          </a:xfrm>
          <a:prstGeom prst="rect">
            <a:avLst/>
          </a:prstGeom>
          <a:noFill/>
        </p:spPr>
        <p:txBody>
          <a:bodyPr wrap="square" rtlCol="0">
            <a:spAutoFit/>
          </a:bodyPr>
          <a:lstStyle/>
          <a:p>
            <a:pPr algn="just">
              <a:defRPr/>
            </a:pPr>
            <a:r>
              <a:rPr lang="fr-FR" sz="1600" dirty="0" err="1">
                <a:latin typeface="Arial Black" panose="020B0A04020102020204" pitchFamily="34" charset="0"/>
              </a:rPr>
              <a:t>Crowdfunding</a:t>
            </a:r>
            <a:r>
              <a:rPr lang="fr-FR" sz="1600" dirty="0">
                <a:latin typeface="Arial Black" panose="020B0A04020102020204" pitchFamily="34" charset="0"/>
              </a:rPr>
              <a:t> </a:t>
            </a:r>
            <a:r>
              <a:rPr lang="en-US" sz="1600" dirty="0">
                <a:latin typeface="Arial Black" panose="020B0A04020102020204" pitchFamily="34" charset="0"/>
              </a:rPr>
              <a:t> </a:t>
            </a:r>
            <a:endParaRPr lang="en-GB" sz="1600" dirty="0">
              <a:latin typeface="Arial Black" panose="020B0A04020102020204" pitchFamily="34" charset="0"/>
            </a:endParaRPr>
          </a:p>
        </p:txBody>
      </p:sp>
      <p:sp>
        <p:nvSpPr>
          <p:cNvPr id="57" name="TextBox 56">
            <a:extLst>
              <a:ext uri="{FF2B5EF4-FFF2-40B4-BE49-F238E27FC236}">
                <a16:creationId xmlns:a16="http://schemas.microsoft.com/office/drawing/2014/main" xmlns="" id="{BFF67E0C-0045-4DC1-978E-F81A5C93818A}"/>
              </a:ext>
            </a:extLst>
          </p:cNvPr>
          <p:cNvSpPr txBox="1"/>
          <p:nvPr/>
        </p:nvSpPr>
        <p:spPr>
          <a:xfrm>
            <a:off x="9361377" y="4986740"/>
            <a:ext cx="1727632" cy="338554"/>
          </a:xfrm>
          <a:prstGeom prst="rect">
            <a:avLst/>
          </a:prstGeom>
          <a:noFill/>
        </p:spPr>
        <p:txBody>
          <a:bodyPr wrap="square" rtlCol="0">
            <a:spAutoFit/>
          </a:bodyPr>
          <a:lstStyle/>
          <a:p>
            <a:pPr lvl="0" algn="just">
              <a:defRPr/>
            </a:pPr>
            <a:r>
              <a:rPr lang="fr-FR" sz="1600" dirty="0">
                <a:latin typeface="Arial Black" panose="020B0A04020102020204" pitchFamily="34" charset="0"/>
              </a:rPr>
              <a:t>Statistiques</a:t>
            </a:r>
            <a:r>
              <a:rPr lang="en-US" sz="1600" dirty="0">
                <a:latin typeface="Arial Black" panose="020B0A04020102020204" pitchFamily="34" charset="0"/>
              </a:rPr>
              <a:t> </a:t>
            </a:r>
            <a:endParaRPr lang="en-GB" sz="1600" dirty="0">
              <a:latin typeface="Arial Black" panose="020B0A04020102020204" pitchFamily="34" charset="0"/>
            </a:endParaRPr>
          </a:p>
        </p:txBody>
      </p:sp>
      <p:sp>
        <p:nvSpPr>
          <p:cNvPr id="15" name="Rectangle 14">
            <a:extLst>
              <a:ext uri="{FF2B5EF4-FFF2-40B4-BE49-F238E27FC236}">
                <a16:creationId xmlns:a16="http://schemas.microsoft.com/office/drawing/2014/main" xmlns="" id="{4EBD148D-6039-4AD7-AB08-1985F46D5138}"/>
              </a:ext>
            </a:extLst>
          </p:cNvPr>
          <p:cNvSpPr/>
          <p:nvPr/>
        </p:nvSpPr>
        <p:spPr>
          <a:xfrm>
            <a:off x="1185376" y="4732348"/>
            <a:ext cx="71803" cy="1006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xmlns="" id="{A6FE1BE9-AE26-4F1D-BC0E-746421D9938F}"/>
              </a:ext>
            </a:extLst>
          </p:cNvPr>
          <p:cNvSpPr/>
          <p:nvPr/>
        </p:nvSpPr>
        <p:spPr>
          <a:xfrm>
            <a:off x="3200882" y="4733548"/>
            <a:ext cx="71803" cy="10068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xmlns="" id="{116F66BA-C79C-4367-B892-6EA9C0B14276}"/>
              </a:ext>
            </a:extLst>
          </p:cNvPr>
          <p:cNvSpPr/>
          <p:nvPr/>
        </p:nvSpPr>
        <p:spPr>
          <a:xfrm>
            <a:off x="5194782" y="4733548"/>
            <a:ext cx="71803" cy="10068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xmlns="" id="{6B7BF0CD-150F-4066-9C39-700D47CB9424}"/>
              </a:ext>
            </a:extLst>
          </p:cNvPr>
          <p:cNvSpPr/>
          <p:nvPr/>
        </p:nvSpPr>
        <p:spPr>
          <a:xfrm>
            <a:off x="7167517" y="4733548"/>
            <a:ext cx="71803" cy="100685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xmlns="" id="{AB1C48F6-F431-41F7-96CA-9D0703600E90}"/>
              </a:ext>
            </a:extLst>
          </p:cNvPr>
          <p:cNvSpPr/>
          <p:nvPr/>
        </p:nvSpPr>
        <p:spPr>
          <a:xfrm>
            <a:off x="9131782" y="4733548"/>
            <a:ext cx="71803" cy="100685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Espace réservé du numéro de diapositive 1"/>
          <p:cNvSpPr>
            <a:spLocks noGrp="1"/>
          </p:cNvSpPr>
          <p:nvPr>
            <p:ph type="sldNum" sz="quarter" idx="12"/>
          </p:nvPr>
        </p:nvSpPr>
        <p:spPr/>
        <p:txBody>
          <a:bodyPr/>
          <a:lstStyle/>
          <a:p>
            <a:fld id="{6983841B-0DB4-4C99-B5E5-79625F01DBF7}" type="slidenum">
              <a:rPr lang="en-GB" smtClean="0"/>
              <a:t>2</a:t>
            </a:fld>
            <a:endParaRPr lang="en-GB"/>
          </a:p>
        </p:txBody>
      </p:sp>
    </p:spTree>
    <p:extLst>
      <p:ext uri="{BB962C8B-B14F-4D97-AF65-F5344CB8AC3E}">
        <p14:creationId xmlns:p14="http://schemas.microsoft.com/office/powerpoint/2010/main" val="2109679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err="1" smtClean="0">
                <a:solidFill>
                  <a:schemeClr val="tx1"/>
                </a:solidFill>
                <a:latin typeface="Arial Black" panose="020B0A04020102020204" pitchFamily="34" charset="0"/>
              </a:rPr>
              <a:t>Presentation</a:t>
            </a:r>
            <a:r>
              <a:rPr lang="fr-FR" b="1" dirty="0" smtClean="0">
                <a:solidFill>
                  <a:schemeClr val="tx1"/>
                </a:solidFill>
                <a:latin typeface="Arial Black" panose="020B0A04020102020204" pitchFamily="34" charset="0"/>
              </a:rPr>
              <a:t>  </a:t>
            </a:r>
            <a:r>
              <a:rPr lang="fr-FR" b="1" dirty="0">
                <a:solidFill>
                  <a:schemeClr val="tx1"/>
                </a:solidFill>
                <a:latin typeface="Arial Black" panose="020B0A04020102020204" pitchFamily="34" charset="0"/>
              </a:rPr>
              <a:t>du Projet</a:t>
            </a:r>
          </a:p>
        </p:txBody>
      </p:sp>
      <p:sp>
        <p:nvSpPr>
          <p:cNvPr id="3" name="Espace réservé du contenu 2"/>
          <p:cNvSpPr>
            <a:spLocks noGrp="1"/>
          </p:cNvSpPr>
          <p:nvPr>
            <p:ph idx="1"/>
          </p:nvPr>
        </p:nvSpPr>
        <p:spPr/>
        <p:txBody>
          <a:bodyPr/>
          <a:lstStyle/>
          <a:p>
            <a:endParaRPr lang="fr-FR" dirty="0" smtClean="0"/>
          </a:p>
          <a:p>
            <a:endParaRPr lang="fr-FR" dirty="0"/>
          </a:p>
          <a:p>
            <a:pPr algn="just"/>
            <a:r>
              <a:rPr lang="fr-FR" dirty="0" err="1" smtClean="0"/>
              <a:t>SynerStart</a:t>
            </a:r>
            <a:r>
              <a:rPr lang="fr-FR" dirty="0" smtClean="0"/>
              <a:t> </a:t>
            </a:r>
            <a:r>
              <a:rPr lang="fr-FR" dirty="0"/>
              <a:t>est une plateforme interactive et intégrée qui vise à promouvoir l'écosystème entrepreneurial à travers la Tunisie et au-delà. Fruit d'une collaboration entre </a:t>
            </a:r>
            <a:r>
              <a:rPr lang="fr-FR" dirty="0" err="1"/>
              <a:t>Cyberpark</a:t>
            </a:r>
            <a:r>
              <a:rPr lang="fr-FR" dirty="0"/>
              <a:t> Tozeur, ITQAN et ISET Tozeur, elle a pour objectif de faciliter la coopération et la synergie entre les startups, les investisseurs, les experts et les divers acteurs du domaine.</a:t>
            </a:r>
          </a:p>
        </p:txBody>
      </p:sp>
      <p:sp>
        <p:nvSpPr>
          <p:cNvPr id="5" name="Espace réservé du numéro de diapositive 4"/>
          <p:cNvSpPr>
            <a:spLocks noGrp="1"/>
          </p:cNvSpPr>
          <p:nvPr>
            <p:ph type="sldNum" sz="quarter" idx="12"/>
          </p:nvPr>
        </p:nvSpPr>
        <p:spPr/>
        <p:txBody>
          <a:bodyPr/>
          <a:lstStyle/>
          <a:p>
            <a:fld id="{6983841B-0DB4-4C99-B5E5-79625F01DBF7}" type="slidenum">
              <a:rPr lang="en-GB" smtClean="0"/>
              <a:t>3</a:t>
            </a:fld>
            <a:endParaRPr lang="en-GB"/>
          </a:p>
        </p:txBody>
      </p:sp>
    </p:spTree>
    <p:extLst>
      <p:ext uri="{BB962C8B-B14F-4D97-AF65-F5344CB8AC3E}">
        <p14:creationId xmlns:p14="http://schemas.microsoft.com/office/powerpoint/2010/main" val="920415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xmlns="" id="{EBA813EC-49F3-473F-9D12-2C1FE8E0327B}"/>
              </a:ext>
            </a:extLst>
          </p:cNvPr>
          <p:cNvGrpSpPr/>
          <p:nvPr/>
        </p:nvGrpSpPr>
        <p:grpSpPr>
          <a:xfrm>
            <a:off x="54732" y="558632"/>
            <a:ext cx="12082537" cy="5927614"/>
            <a:chOff x="4325" y="558632"/>
            <a:chExt cx="12082537" cy="5927614"/>
          </a:xfrm>
        </p:grpSpPr>
        <p:sp>
          <p:nvSpPr>
            <p:cNvPr id="52" name="Arrow: Right 51">
              <a:extLst>
                <a:ext uri="{FF2B5EF4-FFF2-40B4-BE49-F238E27FC236}">
                  <a16:creationId xmlns:a16="http://schemas.microsoft.com/office/drawing/2014/main" xmlns="" id="{E668A7AB-44C4-4983-9496-F83973F5EA6A}"/>
                </a:ext>
              </a:extLst>
            </p:cNvPr>
            <p:cNvSpPr/>
            <p:nvPr/>
          </p:nvSpPr>
          <p:spPr>
            <a:xfrm>
              <a:off x="7273657" y="4765704"/>
              <a:ext cx="2599284" cy="797948"/>
            </a:xfrm>
            <a:prstGeom prst="rightArrow">
              <a:avLst/>
            </a:prstGeom>
            <a:solidFill>
              <a:sysClr val="window" lastClr="FFFFFF">
                <a:lumMod val="75000"/>
              </a:sysClr>
            </a:soli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Georgia" panose="02040502050405020303" pitchFamily="18" charset="0"/>
              </a:endParaRPr>
            </a:p>
          </p:txBody>
        </p:sp>
        <p:sp>
          <p:nvSpPr>
            <p:cNvPr id="53" name="Flowchart: Connector 52">
              <a:extLst>
                <a:ext uri="{FF2B5EF4-FFF2-40B4-BE49-F238E27FC236}">
                  <a16:creationId xmlns:a16="http://schemas.microsoft.com/office/drawing/2014/main" xmlns="" id="{1AD7185F-3327-4726-BE50-87B5AC4F7A39}"/>
                </a:ext>
              </a:extLst>
            </p:cNvPr>
            <p:cNvSpPr/>
            <p:nvPr/>
          </p:nvSpPr>
          <p:spPr>
            <a:xfrm flipH="1">
              <a:off x="6371916" y="2739384"/>
              <a:ext cx="1920114" cy="1789240"/>
            </a:xfrm>
            <a:prstGeom prst="flowChartConnector">
              <a:avLst/>
            </a:prstGeom>
            <a:solidFill>
              <a:sysClr val="window" lastClr="FFFFFF"/>
            </a:solidFill>
            <a:ln w="12700" cap="flat" cmpd="sng" algn="ctr">
              <a:solidFill>
                <a:sysClr val="window" lastClr="FFFFFF"/>
              </a:solidFill>
              <a:prstDash val="solid"/>
              <a:miter lim="800000"/>
            </a:ln>
            <a:effectLst/>
            <a:scene3d>
              <a:camera prst="orthographicFront"/>
              <a:lightRig rig="threePt" dir="t"/>
            </a:scene3d>
            <a:sp3d>
              <a:bevelT h="381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sp>
          <p:nvSpPr>
            <p:cNvPr id="54" name="Flowchart: Connector 53">
              <a:extLst>
                <a:ext uri="{FF2B5EF4-FFF2-40B4-BE49-F238E27FC236}">
                  <a16:creationId xmlns:a16="http://schemas.microsoft.com/office/drawing/2014/main" xmlns="" id="{CD3A090D-710E-4023-BEEA-937E9244E2E3}"/>
                </a:ext>
              </a:extLst>
            </p:cNvPr>
            <p:cNvSpPr/>
            <p:nvPr/>
          </p:nvSpPr>
          <p:spPr>
            <a:xfrm>
              <a:off x="8770107" y="2091679"/>
              <a:ext cx="660494" cy="708139"/>
            </a:xfrm>
            <a:prstGeom prst="flowChartConnector">
              <a:avLst/>
            </a:prstGeom>
            <a:solidFill>
              <a:sysClr val="window" lastClr="FFFFFF"/>
            </a:solidFill>
            <a:ln w="12700" cap="flat" cmpd="sng" algn="ctr">
              <a:solidFill>
                <a:sysClr val="window" lastClr="FFFFFF"/>
              </a:solidFill>
              <a:prstDash val="solid"/>
              <a:miter lim="800000"/>
            </a:ln>
            <a:effectLst/>
            <a:scene3d>
              <a:camera prst="orthographicFront"/>
              <a:lightRig rig="threePt" dir="t"/>
            </a:scene3d>
            <a:sp3d>
              <a:bevelT h="381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sp>
          <p:nvSpPr>
            <p:cNvPr id="55" name="TextBox 11">
              <a:extLst>
                <a:ext uri="{FF2B5EF4-FFF2-40B4-BE49-F238E27FC236}">
                  <a16:creationId xmlns:a16="http://schemas.microsoft.com/office/drawing/2014/main" xmlns="" id="{D1972CC1-2582-4969-8566-20FD35C306EE}"/>
                </a:ext>
              </a:extLst>
            </p:cNvPr>
            <p:cNvSpPr txBox="1"/>
            <p:nvPr/>
          </p:nvSpPr>
          <p:spPr>
            <a:xfrm>
              <a:off x="8791596" y="2343089"/>
              <a:ext cx="609601" cy="2539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ysClr val="windowText" lastClr="000000"/>
                  </a:solidFill>
                  <a:effectLst/>
                  <a:uLnTx/>
                  <a:uFillTx/>
                  <a:latin typeface="Georgia Pro" panose="02040802050405020203" pitchFamily="18" charset="0"/>
                </a:rPr>
                <a:t>24 H</a:t>
              </a:r>
            </a:p>
          </p:txBody>
        </p:sp>
        <p:sp>
          <p:nvSpPr>
            <p:cNvPr id="56" name="Freeform: Shape 55">
              <a:extLst>
                <a:ext uri="{FF2B5EF4-FFF2-40B4-BE49-F238E27FC236}">
                  <a16:creationId xmlns:a16="http://schemas.microsoft.com/office/drawing/2014/main" xmlns="" id="{94BAE920-D734-4EDB-8E5D-DA66F80F8BE4}"/>
                </a:ext>
              </a:extLst>
            </p:cNvPr>
            <p:cNvSpPr/>
            <p:nvPr/>
          </p:nvSpPr>
          <p:spPr>
            <a:xfrm rot="1423356">
              <a:off x="5757386" y="1179107"/>
              <a:ext cx="3642761" cy="4200467"/>
            </a:xfrm>
            <a:custGeom>
              <a:avLst/>
              <a:gdLst>
                <a:gd name="connsiteX0" fmla="*/ 2589239 w 3642761"/>
                <a:gd name="connsiteY0" fmla="*/ 46822 h 4242472"/>
                <a:gd name="connsiteX1" fmla="*/ 3388460 w 3642761"/>
                <a:gd name="connsiteY1" fmla="*/ 199628 h 4242472"/>
                <a:gd name="connsiteX2" fmla="*/ 3564936 w 3642761"/>
                <a:gd name="connsiteY2" fmla="*/ 1107360 h 4242472"/>
                <a:gd name="connsiteX3" fmla="*/ 3373538 w 3642761"/>
                <a:gd name="connsiteY3" fmla="*/ 1020843 h 4242472"/>
                <a:gd name="connsiteX4" fmla="*/ 3245529 w 3642761"/>
                <a:gd name="connsiteY4" fmla="*/ 353503 h 4242472"/>
                <a:gd name="connsiteX5" fmla="*/ 2574558 w 3642761"/>
                <a:gd name="connsiteY5" fmla="*/ 282311 h 4242472"/>
                <a:gd name="connsiteX6" fmla="*/ 2267805 w 3642761"/>
                <a:gd name="connsiteY6" fmla="*/ 884670 h 4242472"/>
                <a:gd name="connsiteX7" fmla="*/ 2251046 w 3642761"/>
                <a:gd name="connsiteY7" fmla="*/ 887621 h 4242472"/>
                <a:gd name="connsiteX8" fmla="*/ 2322481 w 3642761"/>
                <a:gd name="connsiteY8" fmla="*/ 912772 h 4242472"/>
                <a:gd name="connsiteX9" fmla="*/ 3416098 w 3642761"/>
                <a:gd name="connsiteY9" fmla="*/ 2426254 h 4242472"/>
                <a:gd name="connsiteX10" fmla="*/ 2378531 w 3642761"/>
                <a:gd name="connsiteY10" fmla="*/ 4242472 h 4242472"/>
                <a:gd name="connsiteX11" fmla="*/ 2178434 w 3642761"/>
                <a:gd name="connsiteY11" fmla="*/ 3746526 h 4242472"/>
                <a:gd name="connsiteX12" fmla="*/ 2884055 w 3642761"/>
                <a:gd name="connsiteY12" fmla="*/ 2477212 h 4242472"/>
                <a:gd name="connsiteX13" fmla="*/ 1952121 w 3642761"/>
                <a:gd name="connsiteY13" fmla="*/ 1355722 h 4242472"/>
                <a:gd name="connsiteX14" fmla="*/ 653260 w 3642761"/>
                <a:gd name="connsiteY14" fmla="*/ 2037811 h 4242472"/>
                <a:gd name="connsiteX15" fmla="*/ 865008 w 3642761"/>
                <a:gd name="connsiteY15" fmla="*/ 3465181 h 4242472"/>
                <a:gd name="connsiteX16" fmla="*/ 493069 w 3642761"/>
                <a:gd name="connsiteY16" fmla="*/ 3849890 h 4242472"/>
                <a:gd name="connsiteX17" fmla="*/ 178962 w 3642761"/>
                <a:gd name="connsiteY17" fmla="*/ 1790573 h 4242472"/>
                <a:gd name="connsiteX18" fmla="*/ 1911839 w 3642761"/>
                <a:gd name="connsiteY18" fmla="*/ 806954 h 4242472"/>
                <a:gd name="connsiteX19" fmla="*/ 2053585 w 3642761"/>
                <a:gd name="connsiteY19" fmla="*/ 830904 h 4242472"/>
                <a:gd name="connsiteX20" fmla="*/ 2050854 w 3642761"/>
                <a:gd name="connsiteY20" fmla="*/ 797636 h 4242472"/>
                <a:gd name="connsiteX21" fmla="*/ 2474210 w 3642761"/>
                <a:gd name="connsiteY21" fmla="*/ 97858 h 4242472"/>
                <a:gd name="connsiteX22" fmla="*/ 2589239 w 3642761"/>
                <a:gd name="connsiteY22" fmla="*/ 46822 h 424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42761" h="4242472">
                  <a:moveTo>
                    <a:pt x="2589239" y="46822"/>
                  </a:moveTo>
                  <a:cubicBezTo>
                    <a:pt x="2863333" y="-50349"/>
                    <a:pt x="3171326" y="5215"/>
                    <a:pt x="3388460" y="199628"/>
                  </a:cubicBezTo>
                  <a:cubicBezTo>
                    <a:pt x="3643582" y="428053"/>
                    <a:pt x="3715073" y="795774"/>
                    <a:pt x="3564936" y="1107360"/>
                  </a:cubicBezTo>
                  <a:lnTo>
                    <a:pt x="3373538" y="1020843"/>
                  </a:lnTo>
                  <a:cubicBezTo>
                    <a:pt x="3486574" y="791456"/>
                    <a:pt x="3434597" y="520487"/>
                    <a:pt x="3245529" y="353503"/>
                  </a:cubicBezTo>
                  <a:cubicBezTo>
                    <a:pt x="3063463" y="192701"/>
                    <a:pt x="2794567" y="164171"/>
                    <a:pt x="2574558" y="282311"/>
                  </a:cubicBezTo>
                  <a:cubicBezTo>
                    <a:pt x="2352629" y="401482"/>
                    <a:pt x="2229333" y="643594"/>
                    <a:pt x="2267805" y="884670"/>
                  </a:cubicBezTo>
                  <a:lnTo>
                    <a:pt x="2251046" y="887621"/>
                  </a:lnTo>
                  <a:lnTo>
                    <a:pt x="2322481" y="912772"/>
                  </a:lnTo>
                  <a:cubicBezTo>
                    <a:pt x="2924895" y="1153842"/>
                    <a:pt x="3356007" y="1736325"/>
                    <a:pt x="3416098" y="2426254"/>
                  </a:cubicBezTo>
                  <a:cubicBezTo>
                    <a:pt x="3483828" y="3203885"/>
                    <a:pt x="3064325" y="3938208"/>
                    <a:pt x="2378531" y="4242472"/>
                  </a:cubicBezTo>
                  <a:lnTo>
                    <a:pt x="2178434" y="3746526"/>
                  </a:lnTo>
                  <a:cubicBezTo>
                    <a:pt x="2644821" y="3530798"/>
                    <a:pt x="2929319" y="3019026"/>
                    <a:pt x="2884055" y="2477212"/>
                  </a:cubicBezTo>
                  <a:cubicBezTo>
                    <a:pt x="2837878" y="1924470"/>
                    <a:pt x="2459481" y="1469107"/>
                    <a:pt x="1952121" y="1355722"/>
                  </a:cubicBezTo>
                  <a:cubicBezTo>
                    <a:pt x="1424371" y="1237781"/>
                    <a:pt x="889246" y="1518799"/>
                    <a:pt x="653260" y="2037811"/>
                  </a:cubicBezTo>
                  <a:cubicBezTo>
                    <a:pt x="436754" y="2513981"/>
                    <a:pt x="521356" y="3084279"/>
                    <a:pt x="865008" y="3465181"/>
                  </a:cubicBezTo>
                  <a:lnTo>
                    <a:pt x="493069" y="3849890"/>
                  </a:lnTo>
                  <a:cubicBezTo>
                    <a:pt x="-20210" y="3304200"/>
                    <a:pt x="-146394" y="2476927"/>
                    <a:pt x="178962" y="1790573"/>
                  </a:cubicBezTo>
                  <a:cubicBezTo>
                    <a:pt x="502800" y="1107422"/>
                    <a:pt x="1199548" y="718603"/>
                    <a:pt x="1911839" y="806954"/>
                  </a:cubicBezTo>
                  <a:lnTo>
                    <a:pt x="2053585" y="830904"/>
                  </a:lnTo>
                  <a:lnTo>
                    <a:pt x="2050854" y="797636"/>
                  </a:lnTo>
                  <a:cubicBezTo>
                    <a:pt x="2050518" y="511039"/>
                    <a:pt x="2210674" y="239853"/>
                    <a:pt x="2474210" y="97858"/>
                  </a:cubicBezTo>
                  <a:cubicBezTo>
                    <a:pt x="2511619" y="77702"/>
                    <a:pt x="2550083" y="60704"/>
                    <a:pt x="2589239" y="46822"/>
                  </a:cubicBezTo>
                  <a:close/>
                </a:path>
              </a:pathLst>
            </a:custGeom>
            <a:gradFill flip="none" rotWithShape="1">
              <a:gsLst>
                <a:gs pos="0">
                  <a:schemeClr val="accent3"/>
                </a:gs>
                <a:gs pos="100000">
                  <a:schemeClr val="accent1"/>
                </a:gs>
              </a:gsLst>
              <a:lin ang="0" scaled="1"/>
              <a:tileRect/>
            </a:gradFill>
            <a:ln w="12700" cap="flat" cmpd="sng" algn="ctr">
              <a:noFill/>
              <a:prstDash val="solid"/>
              <a:miter lim="800000"/>
            </a:ln>
            <a:effectLst/>
          </p:spPr>
          <p:txBody>
            <a:bodyPr wrap="square" rtlCol="0" anchor="ctr">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endParaRPr>
            </a:p>
          </p:txBody>
        </p:sp>
        <p:sp>
          <p:nvSpPr>
            <p:cNvPr id="57" name="Isosceles Triangle 56">
              <a:extLst>
                <a:ext uri="{FF2B5EF4-FFF2-40B4-BE49-F238E27FC236}">
                  <a16:creationId xmlns:a16="http://schemas.microsoft.com/office/drawing/2014/main" xmlns="" id="{0FE7A0E4-342E-405B-97F1-2E6F9B56FB33}"/>
                </a:ext>
              </a:extLst>
            </p:cNvPr>
            <p:cNvSpPr/>
            <p:nvPr/>
          </p:nvSpPr>
          <p:spPr>
            <a:xfrm rot="9169851">
              <a:off x="5516088" y="4160493"/>
              <a:ext cx="1022650" cy="691662"/>
            </a:xfrm>
            <a:prstGeom prst="triangle">
              <a:avLst/>
            </a:prstGeom>
            <a:solidFill>
              <a:schemeClr val="accent3"/>
            </a:soli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Georgia" panose="02040502050405020303" pitchFamily="18" charset="0"/>
              </a:endParaRPr>
            </a:p>
          </p:txBody>
        </p:sp>
        <p:sp>
          <p:nvSpPr>
            <p:cNvPr id="58" name="Isosceles Triangle 57">
              <a:extLst>
                <a:ext uri="{FF2B5EF4-FFF2-40B4-BE49-F238E27FC236}">
                  <a16:creationId xmlns:a16="http://schemas.microsoft.com/office/drawing/2014/main" xmlns="" id="{B6A54F8A-B4F9-4DA7-A7C3-66A04819586D}"/>
                </a:ext>
              </a:extLst>
            </p:cNvPr>
            <p:cNvSpPr/>
            <p:nvPr/>
          </p:nvSpPr>
          <p:spPr>
            <a:xfrm rot="13374056">
              <a:off x="9198863" y="2923777"/>
              <a:ext cx="519384" cy="288911"/>
            </a:xfrm>
            <a:prstGeom prst="triangle">
              <a:avLst>
                <a:gd name="adj" fmla="val 51165"/>
              </a:avLst>
            </a:prstGeom>
            <a:solidFill>
              <a:schemeClr val="accent1"/>
            </a:soli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sp>
          <p:nvSpPr>
            <p:cNvPr id="59" name="Arrow: Right 58">
              <a:extLst>
                <a:ext uri="{FF2B5EF4-FFF2-40B4-BE49-F238E27FC236}">
                  <a16:creationId xmlns:a16="http://schemas.microsoft.com/office/drawing/2014/main" xmlns="" id="{43005C78-0637-4E3B-94DD-4907341C661E}"/>
                </a:ext>
              </a:extLst>
            </p:cNvPr>
            <p:cNvSpPr/>
            <p:nvPr/>
          </p:nvSpPr>
          <p:spPr>
            <a:xfrm>
              <a:off x="529609" y="4715428"/>
              <a:ext cx="5341257" cy="813986"/>
            </a:xfrm>
            <a:prstGeom prst="rightArrow">
              <a:avLst/>
            </a:prstGeom>
            <a:solidFill>
              <a:sysClr val="window" lastClr="FFFFFF">
                <a:lumMod val="85000"/>
              </a:sysClr>
            </a:soli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Georgia" panose="02040502050405020303" pitchFamily="18" charset="0"/>
              </a:endParaRPr>
            </a:p>
          </p:txBody>
        </p:sp>
        <p:sp>
          <p:nvSpPr>
            <p:cNvPr id="60" name="Flowchart: Connector 59">
              <a:extLst>
                <a:ext uri="{FF2B5EF4-FFF2-40B4-BE49-F238E27FC236}">
                  <a16:creationId xmlns:a16="http://schemas.microsoft.com/office/drawing/2014/main" xmlns="" id="{73703173-9BFB-4E0D-875F-06D886ABFE4C}"/>
                </a:ext>
              </a:extLst>
            </p:cNvPr>
            <p:cNvSpPr/>
            <p:nvPr/>
          </p:nvSpPr>
          <p:spPr>
            <a:xfrm>
              <a:off x="105139" y="4518588"/>
              <a:ext cx="1305930" cy="1305930"/>
            </a:xfrm>
            <a:prstGeom prst="flowChartConnector">
              <a:avLst/>
            </a:prstGeom>
            <a:solidFill>
              <a:sysClr val="window" lastClr="FFFFFF"/>
            </a:soli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sp>
          <p:nvSpPr>
            <p:cNvPr id="61" name="Flowchart: Connector 60">
              <a:extLst>
                <a:ext uri="{FF2B5EF4-FFF2-40B4-BE49-F238E27FC236}">
                  <a16:creationId xmlns:a16="http://schemas.microsoft.com/office/drawing/2014/main" xmlns="" id="{E4EA985A-6AA8-4600-B76B-B3BC614C16A8}"/>
                </a:ext>
              </a:extLst>
            </p:cNvPr>
            <p:cNvSpPr/>
            <p:nvPr/>
          </p:nvSpPr>
          <p:spPr>
            <a:xfrm>
              <a:off x="1904217" y="4518588"/>
              <a:ext cx="1305930" cy="1305930"/>
            </a:xfrm>
            <a:prstGeom prst="flowChartConnector">
              <a:avLst/>
            </a:prstGeom>
            <a:solidFill>
              <a:sysClr val="window" lastClr="FFFFFF"/>
            </a:soli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sp>
          <p:nvSpPr>
            <p:cNvPr id="62" name="Flowchart: Connector 61">
              <a:extLst>
                <a:ext uri="{FF2B5EF4-FFF2-40B4-BE49-F238E27FC236}">
                  <a16:creationId xmlns:a16="http://schemas.microsoft.com/office/drawing/2014/main" xmlns="" id="{CBC56D6D-84CE-476D-9206-AEE2C4738A6E}"/>
                </a:ext>
              </a:extLst>
            </p:cNvPr>
            <p:cNvSpPr/>
            <p:nvPr/>
          </p:nvSpPr>
          <p:spPr>
            <a:xfrm>
              <a:off x="2035568" y="4649939"/>
              <a:ext cx="1043229" cy="1043229"/>
            </a:xfrm>
            <a:prstGeom prst="flowChartConnector">
              <a:avLst/>
            </a:prstGeom>
            <a:gradFill>
              <a:gsLst>
                <a:gs pos="95000">
                  <a:srgbClr val="7CCA62">
                    <a:lumMod val="75000"/>
                  </a:srgbClr>
                </a:gs>
                <a:gs pos="0">
                  <a:srgbClr val="A5C249">
                    <a:lumMod val="60000"/>
                    <a:lumOff val="40000"/>
                  </a:srgbClr>
                </a:gs>
              </a:gsLst>
              <a:lin ang="5400000" scaled="1"/>
            </a:gra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Georgia" panose="02040502050405020303" pitchFamily="18" charset="0"/>
              </a:endParaRPr>
            </a:p>
          </p:txBody>
        </p:sp>
        <p:sp>
          <p:nvSpPr>
            <p:cNvPr id="63" name="Flowchart: Connector 62">
              <a:extLst>
                <a:ext uri="{FF2B5EF4-FFF2-40B4-BE49-F238E27FC236}">
                  <a16:creationId xmlns:a16="http://schemas.microsoft.com/office/drawing/2014/main" xmlns="" id="{EC9D1C79-30CF-4122-90B1-FB4D8B3E89E3}"/>
                </a:ext>
              </a:extLst>
            </p:cNvPr>
            <p:cNvSpPr/>
            <p:nvPr/>
          </p:nvSpPr>
          <p:spPr>
            <a:xfrm flipH="1">
              <a:off x="2132722" y="4776024"/>
              <a:ext cx="848921" cy="791058"/>
            </a:xfrm>
            <a:prstGeom prst="flowChartConnector">
              <a:avLst/>
            </a:prstGeom>
            <a:solidFill>
              <a:sysClr val="window" lastClr="FFFFFF"/>
            </a:solidFill>
            <a:ln w="12700" cap="flat" cmpd="sng" algn="ctr">
              <a:solidFill>
                <a:sysClr val="window" lastClr="FFFFFF"/>
              </a:solidFill>
              <a:prstDash val="solid"/>
              <a:miter lim="800000"/>
            </a:ln>
            <a:effectLst/>
            <a:scene3d>
              <a:camera prst="orthographicFront"/>
              <a:lightRig rig="threePt" dir="t"/>
            </a:scene3d>
            <a:sp3d>
              <a:bevelT h="381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sp>
          <p:nvSpPr>
            <p:cNvPr id="64" name="Flowchart: Connector 63">
              <a:extLst>
                <a:ext uri="{FF2B5EF4-FFF2-40B4-BE49-F238E27FC236}">
                  <a16:creationId xmlns:a16="http://schemas.microsoft.com/office/drawing/2014/main" xmlns="" id="{B1ACDCA4-2D22-4266-8E6B-F61EAF703DEF}"/>
                </a:ext>
              </a:extLst>
            </p:cNvPr>
            <p:cNvSpPr/>
            <p:nvPr/>
          </p:nvSpPr>
          <p:spPr>
            <a:xfrm>
              <a:off x="3605825" y="4518588"/>
              <a:ext cx="1305930" cy="1305930"/>
            </a:xfrm>
            <a:prstGeom prst="flowChartConnector">
              <a:avLst/>
            </a:prstGeom>
            <a:solidFill>
              <a:sysClr val="window" lastClr="FFFFFF"/>
            </a:soli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sp>
          <p:nvSpPr>
            <p:cNvPr id="65" name="Flowchart: Connector 64">
              <a:extLst>
                <a:ext uri="{FF2B5EF4-FFF2-40B4-BE49-F238E27FC236}">
                  <a16:creationId xmlns:a16="http://schemas.microsoft.com/office/drawing/2014/main" xmlns="" id="{55324E1C-D78E-4FF2-BA06-D5B203C52307}"/>
                </a:ext>
              </a:extLst>
            </p:cNvPr>
            <p:cNvSpPr/>
            <p:nvPr/>
          </p:nvSpPr>
          <p:spPr>
            <a:xfrm>
              <a:off x="3737176" y="4649939"/>
              <a:ext cx="1043229" cy="1043229"/>
            </a:xfrm>
            <a:prstGeom prst="flowChartConnector">
              <a:avLst/>
            </a:prstGeom>
            <a:gradFill>
              <a:gsLst>
                <a:gs pos="88000">
                  <a:srgbClr val="0F6FC6">
                    <a:lumMod val="90000"/>
                    <a:lumOff val="10000"/>
                  </a:srgbClr>
                </a:gs>
                <a:gs pos="0">
                  <a:srgbClr val="0F6FC6">
                    <a:lumMod val="50000"/>
                    <a:lumOff val="50000"/>
                  </a:srgbClr>
                </a:gs>
              </a:gsLst>
              <a:lin ang="5400000" scaled="1"/>
            </a:gra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Georgia" panose="02040502050405020303" pitchFamily="18" charset="0"/>
              </a:endParaRPr>
            </a:p>
          </p:txBody>
        </p:sp>
        <p:sp>
          <p:nvSpPr>
            <p:cNvPr id="66" name="Flowchart: Connector 65">
              <a:extLst>
                <a:ext uri="{FF2B5EF4-FFF2-40B4-BE49-F238E27FC236}">
                  <a16:creationId xmlns:a16="http://schemas.microsoft.com/office/drawing/2014/main" xmlns="" id="{9819EC69-DD9E-43B6-9874-8EE3F1BF2B04}"/>
                </a:ext>
              </a:extLst>
            </p:cNvPr>
            <p:cNvSpPr/>
            <p:nvPr/>
          </p:nvSpPr>
          <p:spPr>
            <a:xfrm flipH="1">
              <a:off x="3834330" y="4776024"/>
              <a:ext cx="848921" cy="791058"/>
            </a:xfrm>
            <a:prstGeom prst="flowChartConnector">
              <a:avLst/>
            </a:prstGeom>
            <a:solidFill>
              <a:sysClr val="window" lastClr="FFFFFF"/>
            </a:solidFill>
            <a:ln w="12700" cap="flat" cmpd="sng" algn="ctr">
              <a:solidFill>
                <a:sysClr val="window" lastClr="FFFFFF"/>
              </a:solidFill>
              <a:prstDash val="solid"/>
              <a:miter lim="800000"/>
            </a:ln>
            <a:effectLst/>
            <a:scene3d>
              <a:camera prst="orthographicFront"/>
              <a:lightRig rig="threePt" dir="t"/>
            </a:scene3d>
            <a:sp3d>
              <a:bevelT h="381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sp>
          <p:nvSpPr>
            <p:cNvPr id="67" name="Flowchart: Connector 66">
              <a:extLst>
                <a:ext uri="{FF2B5EF4-FFF2-40B4-BE49-F238E27FC236}">
                  <a16:creationId xmlns:a16="http://schemas.microsoft.com/office/drawing/2014/main" xmlns="" id="{285023CF-0C0E-4C20-91F2-4D0C42BE96C8}"/>
                </a:ext>
              </a:extLst>
            </p:cNvPr>
            <p:cNvSpPr/>
            <p:nvPr/>
          </p:nvSpPr>
          <p:spPr>
            <a:xfrm>
              <a:off x="10264028" y="4469456"/>
              <a:ext cx="1305930" cy="1305930"/>
            </a:xfrm>
            <a:prstGeom prst="flowChartConnector">
              <a:avLst/>
            </a:prstGeom>
            <a:solidFill>
              <a:sysClr val="window" lastClr="FFFFFF"/>
            </a:soli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grpSp>
          <p:nvGrpSpPr>
            <p:cNvPr id="68" name="Group 67">
              <a:extLst>
                <a:ext uri="{FF2B5EF4-FFF2-40B4-BE49-F238E27FC236}">
                  <a16:creationId xmlns:a16="http://schemas.microsoft.com/office/drawing/2014/main" xmlns="" id="{93F51505-E00B-4A93-AD6E-B6E29B900E95}"/>
                </a:ext>
              </a:extLst>
            </p:cNvPr>
            <p:cNvGrpSpPr/>
            <p:nvPr/>
          </p:nvGrpSpPr>
          <p:grpSpPr>
            <a:xfrm>
              <a:off x="254351" y="3093563"/>
              <a:ext cx="1005630" cy="937088"/>
              <a:chOff x="324516" y="3132348"/>
              <a:chExt cx="1005630" cy="937088"/>
            </a:xfrm>
          </p:grpSpPr>
          <p:sp>
            <p:nvSpPr>
              <p:cNvPr id="97" name="Flowchart: Connector 96">
                <a:extLst>
                  <a:ext uri="{FF2B5EF4-FFF2-40B4-BE49-F238E27FC236}">
                    <a16:creationId xmlns:a16="http://schemas.microsoft.com/office/drawing/2014/main" xmlns="" id="{FE846977-7086-4501-AF0C-9E1D53421FFB}"/>
                  </a:ext>
                </a:extLst>
              </p:cNvPr>
              <p:cNvSpPr/>
              <p:nvPr/>
            </p:nvSpPr>
            <p:spPr>
              <a:xfrm flipH="1">
                <a:off x="324516" y="3132348"/>
                <a:ext cx="1005630" cy="937088"/>
              </a:xfrm>
              <a:prstGeom prst="flowChartConnector">
                <a:avLst/>
              </a:prstGeom>
              <a:solidFill>
                <a:sysClr val="window" lastClr="FFFFFF"/>
              </a:solidFill>
              <a:ln w="12700" cap="flat" cmpd="sng" algn="ctr">
                <a:solidFill>
                  <a:sysClr val="window" lastClr="FFFFFF"/>
                </a:solidFill>
                <a:prstDash val="solid"/>
                <a:miter lim="800000"/>
              </a:ln>
              <a:effectLst/>
              <a:scene3d>
                <a:camera prst="orthographicFront"/>
                <a:lightRig rig="threePt" dir="t"/>
              </a:scene3d>
              <a:sp3d>
                <a:bevelT h="381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pic>
            <p:nvPicPr>
              <p:cNvPr id="98" name="Picture 97" descr="Manager Svg Png Icon Free Download (#110816) - OnlineWebFonts.COM">
                <a:extLst>
                  <a:ext uri="{FF2B5EF4-FFF2-40B4-BE49-F238E27FC236}">
                    <a16:creationId xmlns:a16="http://schemas.microsoft.com/office/drawing/2014/main" xmlns="" id="{BE91396D-63BD-4409-92C9-EEBBAEA42E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220" y="3285781"/>
                <a:ext cx="630222" cy="6302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Group 69">
              <a:extLst>
                <a:ext uri="{FF2B5EF4-FFF2-40B4-BE49-F238E27FC236}">
                  <a16:creationId xmlns:a16="http://schemas.microsoft.com/office/drawing/2014/main" xmlns="" id="{91E44905-47EB-4631-8589-7ADC2FD510A8}"/>
                </a:ext>
              </a:extLst>
            </p:cNvPr>
            <p:cNvGrpSpPr/>
            <p:nvPr/>
          </p:nvGrpSpPr>
          <p:grpSpPr>
            <a:xfrm>
              <a:off x="236490" y="4649939"/>
              <a:ext cx="1043229" cy="1043229"/>
              <a:chOff x="341628" y="4702947"/>
              <a:chExt cx="1043229" cy="1043229"/>
            </a:xfrm>
          </p:grpSpPr>
          <p:grpSp>
            <p:nvGrpSpPr>
              <p:cNvPr id="91" name="Group 90">
                <a:extLst>
                  <a:ext uri="{FF2B5EF4-FFF2-40B4-BE49-F238E27FC236}">
                    <a16:creationId xmlns:a16="http://schemas.microsoft.com/office/drawing/2014/main" xmlns="" id="{608B4015-F22C-46D5-9557-02D0118978F7}"/>
                  </a:ext>
                </a:extLst>
              </p:cNvPr>
              <p:cNvGrpSpPr/>
              <p:nvPr/>
            </p:nvGrpSpPr>
            <p:grpSpPr>
              <a:xfrm>
                <a:off x="341628" y="4702947"/>
                <a:ext cx="1043229" cy="1043229"/>
                <a:chOff x="341628" y="4702947"/>
                <a:chExt cx="1043229" cy="1043229"/>
              </a:xfrm>
            </p:grpSpPr>
            <p:sp>
              <p:nvSpPr>
                <p:cNvPr id="93" name="Flowchart: Connector 92">
                  <a:extLst>
                    <a:ext uri="{FF2B5EF4-FFF2-40B4-BE49-F238E27FC236}">
                      <a16:creationId xmlns:a16="http://schemas.microsoft.com/office/drawing/2014/main" xmlns="" id="{F523EADD-42E6-40CF-95D9-FC4E4872B751}"/>
                    </a:ext>
                  </a:extLst>
                </p:cNvPr>
                <p:cNvSpPr/>
                <p:nvPr/>
              </p:nvSpPr>
              <p:spPr>
                <a:xfrm>
                  <a:off x="341628" y="4702947"/>
                  <a:ext cx="1043229" cy="1043229"/>
                </a:xfrm>
                <a:prstGeom prst="flowChartConnector">
                  <a:avLst/>
                </a:prstGeom>
                <a:gradFill>
                  <a:gsLst>
                    <a:gs pos="88000">
                      <a:srgbClr val="00B050"/>
                    </a:gs>
                    <a:gs pos="0">
                      <a:srgbClr val="92D050"/>
                    </a:gs>
                  </a:gsLst>
                  <a:lin ang="5400000" scaled="1"/>
                </a:gra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Georgia" panose="02040502050405020303" pitchFamily="18" charset="0"/>
                  </a:endParaRPr>
                </a:p>
              </p:txBody>
            </p:sp>
            <p:sp>
              <p:nvSpPr>
                <p:cNvPr id="94" name="Flowchart: Connector 93">
                  <a:extLst>
                    <a:ext uri="{FF2B5EF4-FFF2-40B4-BE49-F238E27FC236}">
                      <a16:creationId xmlns:a16="http://schemas.microsoft.com/office/drawing/2014/main" xmlns="" id="{2BB6C1E5-399E-4713-825A-235F383657D9}"/>
                    </a:ext>
                  </a:extLst>
                </p:cNvPr>
                <p:cNvSpPr/>
                <p:nvPr/>
              </p:nvSpPr>
              <p:spPr>
                <a:xfrm flipH="1">
                  <a:off x="438782" y="4829032"/>
                  <a:ext cx="848921" cy="791058"/>
                </a:xfrm>
                <a:prstGeom prst="flowChartConnector">
                  <a:avLst/>
                </a:prstGeom>
                <a:solidFill>
                  <a:sysClr val="window" lastClr="FFFFFF"/>
                </a:solidFill>
                <a:ln w="12700" cap="flat" cmpd="sng" algn="ctr">
                  <a:solidFill>
                    <a:sysClr val="window" lastClr="FFFFFF"/>
                  </a:solidFill>
                  <a:prstDash val="solid"/>
                  <a:miter lim="800000"/>
                </a:ln>
                <a:effectLst/>
                <a:scene3d>
                  <a:camera prst="orthographicFront"/>
                  <a:lightRig rig="threePt" dir="t"/>
                </a:scene3d>
                <a:sp3d>
                  <a:bevelT h="381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grpSp>
          <p:pic>
            <p:nvPicPr>
              <p:cNvPr id="92" name="Graphic 93" descr="Clipboard">
                <a:extLst>
                  <a:ext uri="{FF2B5EF4-FFF2-40B4-BE49-F238E27FC236}">
                    <a16:creationId xmlns:a16="http://schemas.microsoft.com/office/drawing/2014/main" xmlns="" id="{89FD9E10-6BC5-439F-99C5-E2DBAEFF33C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flipH="1">
                <a:off x="625836" y="4987155"/>
                <a:ext cx="474812" cy="474812"/>
              </a:xfrm>
              <a:prstGeom prst="rect">
                <a:avLst/>
              </a:prstGeom>
            </p:spPr>
          </p:pic>
        </p:grpSp>
        <p:grpSp>
          <p:nvGrpSpPr>
            <p:cNvPr id="73" name="Group 72">
              <a:extLst>
                <a:ext uri="{FF2B5EF4-FFF2-40B4-BE49-F238E27FC236}">
                  <a16:creationId xmlns:a16="http://schemas.microsoft.com/office/drawing/2014/main" xmlns="" id="{750E34F5-1591-4C72-810E-01F2CA9E80B2}"/>
                </a:ext>
              </a:extLst>
            </p:cNvPr>
            <p:cNvGrpSpPr/>
            <p:nvPr/>
          </p:nvGrpSpPr>
          <p:grpSpPr>
            <a:xfrm>
              <a:off x="3026643" y="3093563"/>
              <a:ext cx="1005630" cy="937088"/>
              <a:chOff x="2995978" y="3160795"/>
              <a:chExt cx="1005630" cy="937088"/>
            </a:xfrm>
          </p:grpSpPr>
          <p:sp>
            <p:nvSpPr>
              <p:cNvPr id="89" name="Flowchart: Connector 88">
                <a:extLst>
                  <a:ext uri="{FF2B5EF4-FFF2-40B4-BE49-F238E27FC236}">
                    <a16:creationId xmlns:a16="http://schemas.microsoft.com/office/drawing/2014/main" xmlns="" id="{1AB2E400-D8A6-4338-B639-DD18AA5290A4}"/>
                  </a:ext>
                </a:extLst>
              </p:cNvPr>
              <p:cNvSpPr/>
              <p:nvPr/>
            </p:nvSpPr>
            <p:spPr>
              <a:xfrm flipH="1">
                <a:off x="2995978" y="3160795"/>
                <a:ext cx="1005630" cy="937088"/>
              </a:xfrm>
              <a:prstGeom prst="flowChartConnector">
                <a:avLst/>
              </a:prstGeom>
              <a:solidFill>
                <a:sysClr val="window" lastClr="FFFFFF"/>
              </a:solidFill>
              <a:ln w="12700" cap="flat" cmpd="sng" algn="ctr">
                <a:solidFill>
                  <a:sysClr val="window" lastClr="FFFFFF"/>
                </a:solidFill>
                <a:prstDash val="solid"/>
                <a:miter lim="800000"/>
              </a:ln>
              <a:effectLst/>
              <a:scene3d>
                <a:camera prst="orthographicFront"/>
                <a:lightRig rig="threePt" dir="t"/>
              </a:scene3d>
              <a:sp3d>
                <a:bevelT h="381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pic>
            <p:nvPicPr>
              <p:cNvPr id="90" name="Graphic 101" descr="Users">
                <a:extLst>
                  <a:ext uri="{FF2B5EF4-FFF2-40B4-BE49-F238E27FC236}">
                    <a16:creationId xmlns:a16="http://schemas.microsoft.com/office/drawing/2014/main" xmlns="" id="{F5E248BE-5286-48A3-AA3B-5607FE6D93E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080757" y="3211303"/>
                <a:ext cx="836073" cy="836073"/>
              </a:xfrm>
              <a:prstGeom prst="rect">
                <a:avLst/>
              </a:prstGeom>
            </p:spPr>
          </p:pic>
        </p:grpSp>
        <p:sp>
          <p:nvSpPr>
            <p:cNvPr id="74" name="TextBox 106">
              <a:extLst>
                <a:ext uri="{FF2B5EF4-FFF2-40B4-BE49-F238E27FC236}">
                  <a16:creationId xmlns:a16="http://schemas.microsoft.com/office/drawing/2014/main" xmlns="" id="{B1D5CFE0-8850-43B1-B578-9A54E3FF24E6}"/>
                </a:ext>
              </a:extLst>
            </p:cNvPr>
            <p:cNvSpPr txBox="1"/>
            <p:nvPr/>
          </p:nvSpPr>
          <p:spPr>
            <a:xfrm>
              <a:off x="6771715" y="3140910"/>
              <a:ext cx="1120516"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Georgia" panose="02040502050405020303" pitchFamily="18" charset="0"/>
                </a:rPr>
                <a:t>Sprint</a:t>
              </a:r>
            </a:p>
          </p:txBody>
        </p:sp>
        <p:sp>
          <p:nvSpPr>
            <p:cNvPr id="75" name="TextBox 107">
              <a:extLst>
                <a:ext uri="{FF2B5EF4-FFF2-40B4-BE49-F238E27FC236}">
                  <a16:creationId xmlns:a16="http://schemas.microsoft.com/office/drawing/2014/main" xmlns="" id="{A174391A-6FE7-49A7-A973-C2BD05EBB38E}"/>
                </a:ext>
              </a:extLst>
            </p:cNvPr>
            <p:cNvSpPr txBox="1"/>
            <p:nvPr/>
          </p:nvSpPr>
          <p:spPr>
            <a:xfrm>
              <a:off x="6597728" y="3608995"/>
              <a:ext cx="146849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rPr>
                <a:t>1-4 weeks</a:t>
              </a:r>
            </a:p>
          </p:txBody>
        </p:sp>
        <p:sp>
          <p:nvSpPr>
            <p:cNvPr id="76" name="TextBox 108">
              <a:extLst>
                <a:ext uri="{FF2B5EF4-FFF2-40B4-BE49-F238E27FC236}">
                  <a16:creationId xmlns:a16="http://schemas.microsoft.com/office/drawing/2014/main" xmlns="" id="{21E7290D-E047-402F-BDB7-E468AC11F64B}"/>
                </a:ext>
              </a:extLst>
            </p:cNvPr>
            <p:cNvSpPr txBox="1"/>
            <p:nvPr/>
          </p:nvSpPr>
          <p:spPr>
            <a:xfrm>
              <a:off x="162259" y="5838216"/>
              <a:ext cx="119169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a:defRPr/>
              </a:pPr>
              <a:r>
                <a:rPr lang="fr-FR" sz="1600" dirty="0" err="1"/>
                <a:t>Cyberpark</a:t>
              </a:r>
              <a:endPar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endParaRPr>
            </a:p>
          </p:txBody>
        </p:sp>
        <p:sp>
          <p:nvSpPr>
            <p:cNvPr id="77" name="TextBox 109">
              <a:extLst>
                <a:ext uri="{FF2B5EF4-FFF2-40B4-BE49-F238E27FC236}">
                  <a16:creationId xmlns:a16="http://schemas.microsoft.com/office/drawing/2014/main" xmlns="" id="{8A1CF042-FA27-4C5A-9A43-1B6E4F9389AF}"/>
                </a:ext>
              </a:extLst>
            </p:cNvPr>
            <p:cNvSpPr txBox="1"/>
            <p:nvPr/>
          </p:nvSpPr>
          <p:spPr>
            <a:xfrm>
              <a:off x="2376258" y="5856804"/>
              <a:ext cx="2004076"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noProof="0" dirty="0" smtClean="0">
                  <a:solidFill>
                    <a:sysClr val="windowText" lastClr="000000"/>
                  </a:solidFill>
                  <a:latin typeface="Georgia" panose="02040502050405020303" pitchFamily="18" charset="0"/>
                </a:rPr>
                <a:t>Master </a:t>
              </a:r>
              <a:r>
                <a:rPr lang="en-US" sz="1600" noProof="0" dirty="0" err="1" smtClean="0">
                  <a:solidFill>
                    <a:sysClr val="windowText" lastClr="000000"/>
                  </a:solidFill>
                  <a:latin typeface="Georgia" panose="02040502050405020303" pitchFamily="18" charset="0"/>
                </a:rPr>
                <a:t>DevOps&amp;Cloud</a:t>
              </a:r>
              <a:endPar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endParaRPr>
            </a:p>
          </p:txBody>
        </p:sp>
        <p:sp>
          <p:nvSpPr>
            <p:cNvPr id="79" name="TextBox 111">
              <a:extLst>
                <a:ext uri="{FF2B5EF4-FFF2-40B4-BE49-F238E27FC236}">
                  <a16:creationId xmlns:a16="http://schemas.microsoft.com/office/drawing/2014/main" xmlns="" id="{889A5EA9-A040-4431-8253-F5A0FF98A13F}"/>
                </a:ext>
              </a:extLst>
            </p:cNvPr>
            <p:cNvSpPr txBox="1"/>
            <p:nvPr/>
          </p:nvSpPr>
          <p:spPr>
            <a:xfrm>
              <a:off x="10064355" y="5901471"/>
              <a:ext cx="1433490"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rPr>
                <a:t>Finished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rPr>
                <a:t>Work</a:t>
              </a:r>
            </a:p>
          </p:txBody>
        </p:sp>
        <p:grpSp>
          <p:nvGrpSpPr>
            <p:cNvPr id="85" name="Group 84">
              <a:extLst>
                <a:ext uri="{FF2B5EF4-FFF2-40B4-BE49-F238E27FC236}">
                  <a16:creationId xmlns:a16="http://schemas.microsoft.com/office/drawing/2014/main" xmlns="" id="{54066296-87F5-4588-9FCC-660F9E62A15D}"/>
                </a:ext>
              </a:extLst>
            </p:cNvPr>
            <p:cNvGrpSpPr/>
            <p:nvPr/>
          </p:nvGrpSpPr>
          <p:grpSpPr>
            <a:xfrm>
              <a:off x="10259486" y="4600807"/>
              <a:ext cx="1043229" cy="1043229"/>
              <a:chOff x="10500517" y="4653815"/>
              <a:chExt cx="1043229" cy="1043229"/>
            </a:xfrm>
          </p:grpSpPr>
          <p:sp>
            <p:nvSpPr>
              <p:cNvPr id="87" name="Flowchart: Connector 86">
                <a:extLst>
                  <a:ext uri="{FF2B5EF4-FFF2-40B4-BE49-F238E27FC236}">
                    <a16:creationId xmlns:a16="http://schemas.microsoft.com/office/drawing/2014/main" xmlns="" id="{3A8FA4F9-90D2-4E3E-8DF7-D64D23370D76}"/>
                  </a:ext>
                </a:extLst>
              </p:cNvPr>
              <p:cNvSpPr/>
              <p:nvPr/>
            </p:nvSpPr>
            <p:spPr>
              <a:xfrm>
                <a:off x="10500517" y="4653815"/>
                <a:ext cx="1043229" cy="1043229"/>
              </a:xfrm>
              <a:prstGeom prst="flowChartConnector">
                <a:avLst/>
              </a:prstGeom>
              <a:gradFill>
                <a:gsLst>
                  <a:gs pos="88000">
                    <a:srgbClr val="0F6FC6">
                      <a:lumMod val="90000"/>
                      <a:lumOff val="10000"/>
                    </a:srgbClr>
                  </a:gs>
                  <a:gs pos="0">
                    <a:srgbClr val="0F6FC6">
                      <a:lumMod val="50000"/>
                      <a:lumOff val="50000"/>
                    </a:srgbClr>
                  </a:gs>
                </a:gsLst>
                <a:lin ang="5400000" scaled="1"/>
              </a:gradFill>
              <a:ln w="12700" cap="flat" cmpd="sng" algn="ctr">
                <a:noFill/>
                <a:prstDash val="solid"/>
                <a:miter lim="800000"/>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ysClr val="window" lastClr="FFFFFF"/>
                  </a:solidFill>
                  <a:effectLst/>
                  <a:uLnTx/>
                  <a:uFillTx/>
                  <a:latin typeface="Georgia" panose="02040502050405020303" pitchFamily="18" charset="0"/>
                </a:endParaRPr>
              </a:p>
            </p:txBody>
          </p:sp>
          <p:sp>
            <p:nvSpPr>
              <p:cNvPr id="88" name="Flowchart: Connector 87">
                <a:extLst>
                  <a:ext uri="{FF2B5EF4-FFF2-40B4-BE49-F238E27FC236}">
                    <a16:creationId xmlns:a16="http://schemas.microsoft.com/office/drawing/2014/main" xmlns="" id="{7CC8015B-466E-4930-AADE-EAA198EEE589}"/>
                  </a:ext>
                </a:extLst>
              </p:cNvPr>
              <p:cNvSpPr/>
              <p:nvPr/>
            </p:nvSpPr>
            <p:spPr>
              <a:xfrm flipH="1">
                <a:off x="10597671" y="4779900"/>
                <a:ext cx="848921" cy="791058"/>
              </a:xfrm>
              <a:prstGeom prst="flowChartConnector">
                <a:avLst/>
              </a:prstGeom>
              <a:solidFill>
                <a:sysClr val="window" lastClr="FFFFFF"/>
              </a:solidFill>
              <a:ln w="12700" cap="flat" cmpd="sng" algn="ctr">
                <a:solidFill>
                  <a:sysClr val="window" lastClr="FFFFFF"/>
                </a:solidFill>
                <a:prstDash val="solid"/>
                <a:miter lim="800000"/>
              </a:ln>
              <a:effectLst/>
              <a:scene3d>
                <a:camera prst="orthographicFront"/>
                <a:lightRig rig="threePt" dir="t"/>
              </a:scene3d>
              <a:sp3d>
                <a:bevelT h="381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grpSp>
        <p:sp>
          <p:nvSpPr>
            <p:cNvPr id="81" name="TextBox 112">
              <a:extLst>
                <a:ext uri="{FF2B5EF4-FFF2-40B4-BE49-F238E27FC236}">
                  <a16:creationId xmlns:a16="http://schemas.microsoft.com/office/drawing/2014/main" xmlns="" id="{87952D46-9ED7-4FF8-9084-5820ECDC3579}"/>
                </a:ext>
              </a:extLst>
            </p:cNvPr>
            <p:cNvSpPr txBox="1"/>
            <p:nvPr/>
          </p:nvSpPr>
          <p:spPr>
            <a:xfrm>
              <a:off x="9475339" y="3510242"/>
              <a:ext cx="2611523" cy="107721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rPr>
                <a:t>Spirt Review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rPr>
                <a:t>&amp;</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rPr>
                <a:t>Spirt Retrospective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endParaRPr>
            </a:p>
          </p:txBody>
        </p:sp>
        <p:sp>
          <p:nvSpPr>
            <p:cNvPr id="82" name="TextBox 118">
              <a:extLst>
                <a:ext uri="{FF2B5EF4-FFF2-40B4-BE49-F238E27FC236}">
                  <a16:creationId xmlns:a16="http://schemas.microsoft.com/office/drawing/2014/main" xmlns="" id="{66D99569-1E4A-40CC-88D4-B793B860A5F1}"/>
                </a:ext>
              </a:extLst>
            </p:cNvPr>
            <p:cNvSpPr txBox="1"/>
            <p:nvPr/>
          </p:nvSpPr>
          <p:spPr>
            <a:xfrm>
              <a:off x="9951491" y="2280315"/>
              <a:ext cx="154254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rPr>
                <a:t>Daily Scrum</a:t>
              </a:r>
            </a:p>
          </p:txBody>
        </p:sp>
        <p:grpSp>
          <p:nvGrpSpPr>
            <p:cNvPr id="113" name="Group 112">
              <a:extLst>
                <a:ext uri="{FF2B5EF4-FFF2-40B4-BE49-F238E27FC236}">
                  <a16:creationId xmlns:a16="http://schemas.microsoft.com/office/drawing/2014/main" xmlns="" id="{A24E36E2-3E26-4824-BB2F-D9C34DD175D5}"/>
                </a:ext>
              </a:extLst>
            </p:cNvPr>
            <p:cNvGrpSpPr/>
            <p:nvPr/>
          </p:nvGrpSpPr>
          <p:grpSpPr>
            <a:xfrm>
              <a:off x="4954482" y="558632"/>
              <a:ext cx="2738040" cy="937088"/>
              <a:chOff x="5343541" y="310198"/>
              <a:chExt cx="2738040" cy="937088"/>
            </a:xfrm>
          </p:grpSpPr>
          <p:grpSp>
            <p:nvGrpSpPr>
              <p:cNvPr id="69" name="Group 68">
                <a:extLst>
                  <a:ext uri="{FF2B5EF4-FFF2-40B4-BE49-F238E27FC236}">
                    <a16:creationId xmlns:a16="http://schemas.microsoft.com/office/drawing/2014/main" xmlns="" id="{9470D333-BC8D-4263-ABEA-26D6E8E8D34D}"/>
                  </a:ext>
                </a:extLst>
              </p:cNvPr>
              <p:cNvGrpSpPr/>
              <p:nvPr/>
            </p:nvGrpSpPr>
            <p:grpSpPr>
              <a:xfrm>
                <a:off x="7075951" y="310198"/>
                <a:ext cx="1005630" cy="937088"/>
                <a:chOff x="324516" y="2878348"/>
                <a:chExt cx="1005630" cy="937088"/>
              </a:xfrm>
            </p:grpSpPr>
            <p:sp>
              <p:nvSpPr>
                <p:cNvPr id="95" name="Flowchart: Connector 94">
                  <a:extLst>
                    <a:ext uri="{FF2B5EF4-FFF2-40B4-BE49-F238E27FC236}">
                      <a16:creationId xmlns:a16="http://schemas.microsoft.com/office/drawing/2014/main" xmlns="" id="{FD5630A8-B62B-43C6-B6C1-9966E3B91FFD}"/>
                    </a:ext>
                  </a:extLst>
                </p:cNvPr>
                <p:cNvSpPr/>
                <p:nvPr/>
              </p:nvSpPr>
              <p:spPr>
                <a:xfrm flipH="1">
                  <a:off x="324516" y="2878348"/>
                  <a:ext cx="1005630" cy="937088"/>
                </a:xfrm>
                <a:prstGeom prst="flowChartConnector">
                  <a:avLst/>
                </a:prstGeom>
                <a:solidFill>
                  <a:sysClr val="window" lastClr="FFFFFF"/>
                </a:solidFill>
                <a:ln w="12700" cap="flat" cmpd="sng" algn="ctr">
                  <a:solidFill>
                    <a:sysClr val="window" lastClr="FFFFFF"/>
                  </a:solidFill>
                  <a:prstDash val="solid"/>
                  <a:miter lim="800000"/>
                </a:ln>
                <a:effectLst/>
                <a:scene3d>
                  <a:camera prst="orthographicFront"/>
                  <a:lightRig rig="threePt" dir="t"/>
                </a:scene3d>
                <a:sp3d>
                  <a:bevelT h="38100"/>
                </a:sp3d>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 lastClr="FFFFFF"/>
                    </a:solidFill>
                    <a:effectLst/>
                    <a:uLnTx/>
                    <a:uFillTx/>
                    <a:latin typeface="Georgia" panose="02040502050405020303" pitchFamily="18" charset="0"/>
                  </a:endParaRPr>
                </a:p>
              </p:txBody>
            </p:sp>
            <p:pic>
              <p:nvPicPr>
                <p:cNvPr id="96" name="Picture 95" descr="Manager Svg Png Icon Free Download (#110816) - OnlineWebFonts.COM">
                  <a:extLst>
                    <a:ext uri="{FF2B5EF4-FFF2-40B4-BE49-F238E27FC236}">
                      <a16:creationId xmlns:a16="http://schemas.microsoft.com/office/drawing/2014/main" xmlns="" id="{3FFF5B06-E180-41EF-BD9D-26AC0D625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220" y="3031781"/>
                  <a:ext cx="630222" cy="630222"/>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TextBox 119">
                <a:extLst>
                  <a:ext uri="{FF2B5EF4-FFF2-40B4-BE49-F238E27FC236}">
                    <a16:creationId xmlns:a16="http://schemas.microsoft.com/office/drawing/2014/main" xmlns="" id="{3A10D973-A013-466E-AE20-A8B59964F6DD}"/>
                  </a:ext>
                </a:extLst>
              </p:cNvPr>
              <p:cNvSpPr txBox="1"/>
              <p:nvPr/>
            </p:nvSpPr>
            <p:spPr>
              <a:xfrm>
                <a:off x="5343541" y="570596"/>
                <a:ext cx="192011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rPr>
                  <a:t>Scrum Master</a:t>
                </a:r>
              </a:p>
            </p:txBody>
          </p:sp>
        </p:grpSp>
        <p:sp>
          <p:nvSpPr>
            <p:cNvPr id="84" name="TextBox 121">
              <a:extLst>
                <a:ext uri="{FF2B5EF4-FFF2-40B4-BE49-F238E27FC236}">
                  <a16:creationId xmlns:a16="http://schemas.microsoft.com/office/drawing/2014/main" xmlns="" id="{02F51E22-BAB7-4862-8E5D-93D0BF39AC91}"/>
                </a:ext>
              </a:extLst>
            </p:cNvPr>
            <p:cNvSpPr txBox="1"/>
            <p:nvPr/>
          </p:nvSpPr>
          <p:spPr>
            <a:xfrm>
              <a:off x="2565555" y="4142513"/>
              <a:ext cx="192780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rPr>
                <a:t>Department Team</a:t>
              </a:r>
            </a:p>
          </p:txBody>
        </p:sp>
        <p:sp>
          <p:nvSpPr>
            <p:cNvPr id="99" name="TextBox 121">
              <a:extLst>
                <a:ext uri="{FF2B5EF4-FFF2-40B4-BE49-F238E27FC236}">
                  <a16:creationId xmlns:a16="http://schemas.microsoft.com/office/drawing/2014/main" xmlns="" id="{E0077098-9BD1-4C5D-8AD8-9018E96EDE03}"/>
                </a:ext>
              </a:extLst>
            </p:cNvPr>
            <p:cNvSpPr txBox="1"/>
            <p:nvPr/>
          </p:nvSpPr>
          <p:spPr>
            <a:xfrm>
              <a:off x="4325" y="4142513"/>
              <a:ext cx="192780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Georgia" panose="02040502050405020303" pitchFamily="18" charset="0"/>
                </a:rPr>
                <a:t>Product Owner</a:t>
              </a:r>
            </a:p>
          </p:txBody>
        </p:sp>
        <p:pic>
          <p:nvPicPr>
            <p:cNvPr id="100" name="Graphic 98" descr="Checklist">
              <a:extLst>
                <a:ext uri="{FF2B5EF4-FFF2-40B4-BE49-F238E27FC236}">
                  <a16:creationId xmlns:a16="http://schemas.microsoft.com/office/drawing/2014/main" xmlns="" id="{35A5546B-DBEF-49E7-B4C2-B1423B406EA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2247020" y="4879920"/>
              <a:ext cx="583267" cy="583267"/>
            </a:xfrm>
            <a:prstGeom prst="rect">
              <a:avLst/>
            </a:prstGeom>
          </p:spPr>
        </p:pic>
        <p:grpSp>
          <p:nvGrpSpPr>
            <p:cNvPr id="101" name="Google Shape;11173;p85">
              <a:extLst>
                <a:ext uri="{FF2B5EF4-FFF2-40B4-BE49-F238E27FC236}">
                  <a16:creationId xmlns:a16="http://schemas.microsoft.com/office/drawing/2014/main" xmlns="" id="{18E9993A-D563-4D32-99BB-B7444FEC8290}"/>
                </a:ext>
              </a:extLst>
            </p:cNvPr>
            <p:cNvGrpSpPr/>
            <p:nvPr/>
          </p:nvGrpSpPr>
          <p:grpSpPr>
            <a:xfrm>
              <a:off x="4011802" y="4929083"/>
              <a:ext cx="488359" cy="479876"/>
              <a:chOff x="-60988625" y="2310475"/>
              <a:chExt cx="316650" cy="311150"/>
            </a:xfrm>
            <a:solidFill>
              <a:schemeClr val="tx1"/>
            </a:solidFill>
          </p:grpSpPr>
          <p:sp>
            <p:nvSpPr>
              <p:cNvPr id="102" name="Google Shape;11174;p85">
                <a:extLst>
                  <a:ext uri="{FF2B5EF4-FFF2-40B4-BE49-F238E27FC236}">
                    <a16:creationId xmlns:a16="http://schemas.microsoft.com/office/drawing/2014/main" xmlns="" id="{539C7E24-7AD1-4267-ACA2-17455C9A5448}"/>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03" name="Google Shape;11175;p85">
                <a:extLst>
                  <a:ext uri="{FF2B5EF4-FFF2-40B4-BE49-F238E27FC236}">
                    <a16:creationId xmlns:a16="http://schemas.microsoft.com/office/drawing/2014/main" xmlns="" id="{3B5EC3E2-6C27-448D-B5F2-A7B433EDDFD2}"/>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04" name="Google Shape;11176;p85">
                <a:extLst>
                  <a:ext uri="{FF2B5EF4-FFF2-40B4-BE49-F238E27FC236}">
                    <a16:creationId xmlns:a16="http://schemas.microsoft.com/office/drawing/2014/main" xmlns="" id="{CE0D0058-9C17-4791-BEB6-42227A100620}"/>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05" name="Google Shape;11177;p85">
                <a:extLst>
                  <a:ext uri="{FF2B5EF4-FFF2-40B4-BE49-F238E27FC236}">
                    <a16:creationId xmlns:a16="http://schemas.microsoft.com/office/drawing/2014/main" xmlns="" id="{490FDE9B-1F67-472B-9F1E-3A8775870789}"/>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06" name="Google Shape;11178;p85">
                <a:extLst>
                  <a:ext uri="{FF2B5EF4-FFF2-40B4-BE49-F238E27FC236}">
                    <a16:creationId xmlns:a16="http://schemas.microsoft.com/office/drawing/2014/main" xmlns="" id="{1B9A8E90-1337-41D9-B51E-105CA37F28E2}"/>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07" name="Google Shape;11179;p85">
                <a:extLst>
                  <a:ext uri="{FF2B5EF4-FFF2-40B4-BE49-F238E27FC236}">
                    <a16:creationId xmlns:a16="http://schemas.microsoft.com/office/drawing/2014/main" xmlns="" id="{1BD16F3C-4352-4972-8E91-B12FF8174B73}"/>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08" name="Google Shape;11333;p85">
              <a:extLst>
                <a:ext uri="{FF2B5EF4-FFF2-40B4-BE49-F238E27FC236}">
                  <a16:creationId xmlns:a16="http://schemas.microsoft.com/office/drawing/2014/main" xmlns="" id="{7EDE3FFE-D671-4C4F-9A65-4490F6E68E3D}"/>
                </a:ext>
              </a:extLst>
            </p:cNvPr>
            <p:cNvGrpSpPr/>
            <p:nvPr/>
          </p:nvGrpSpPr>
          <p:grpSpPr>
            <a:xfrm>
              <a:off x="10549678" y="4889928"/>
              <a:ext cx="469640" cy="464723"/>
              <a:chOff x="1049375" y="2318350"/>
              <a:chExt cx="298525" cy="295400"/>
            </a:xfrm>
            <a:solidFill>
              <a:schemeClr val="tx1"/>
            </a:solidFill>
          </p:grpSpPr>
          <p:sp>
            <p:nvSpPr>
              <p:cNvPr id="109" name="Google Shape;11334;p85">
                <a:extLst>
                  <a:ext uri="{FF2B5EF4-FFF2-40B4-BE49-F238E27FC236}">
                    <a16:creationId xmlns:a16="http://schemas.microsoft.com/office/drawing/2014/main" xmlns="" id="{9B871977-C215-4BB5-8FEE-A9E45AD0CB8C}"/>
                  </a:ext>
                </a:extLst>
              </p:cNvPr>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10" name="Google Shape;11335;p85">
                <a:extLst>
                  <a:ext uri="{FF2B5EF4-FFF2-40B4-BE49-F238E27FC236}">
                    <a16:creationId xmlns:a16="http://schemas.microsoft.com/office/drawing/2014/main" xmlns="" id="{A076C838-8F40-4DE3-971D-406C3567FFD5}"/>
                  </a:ext>
                </a:extLst>
              </p:cNvPr>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11" name="Google Shape;11336;p85">
                <a:extLst>
                  <a:ext uri="{FF2B5EF4-FFF2-40B4-BE49-F238E27FC236}">
                    <a16:creationId xmlns:a16="http://schemas.microsoft.com/office/drawing/2014/main" xmlns="" id="{FBA45877-37A7-4AAE-A3ED-58C61F4EFCAA}"/>
                  </a:ext>
                </a:extLst>
              </p:cNvPr>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12" name="Google Shape;11337;p85">
                <a:extLst>
                  <a:ext uri="{FF2B5EF4-FFF2-40B4-BE49-F238E27FC236}">
                    <a16:creationId xmlns:a16="http://schemas.microsoft.com/office/drawing/2014/main" xmlns="" id="{8DEDBA9C-8005-4B2D-AFA3-A53AA5B0D614}"/>
                  </a:ext>
                </a:extLst>
              </p:cNvPr>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grp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grpSp>
      </p:grpSp>
      <p:sp>
        <p:nvSpPr>
          <p:cNvPr id="114" name="TextBox 113">
            <a:extLst>
              <a:ext uri="{FF2B5EF4-FFF2-40B4-BE49-F238E27FC236}">
                <a16:creationId xmlns:a16="http://schemas.microsoft.com/office/drawing/2014/main" xmlns="" id="{8536EC2F-575A-4EC3-B347-7F661608938B}"/>
              </a:ext>
            </a:extLst>
          </p:cNvPr>
          <p:cNvSpPr txBox="1"/>
          <p:nvPr/>
        </p:nvSpPr>
        <p:spPr>
          <a:xfrm>
            <a:off x="248323" y="369131"/>
            <a:ext cx="5762356" cy="55399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000" dirty="0">
                <a:latin typeface="Georgia" panose="02040502050405020303" pitchFamily="18" charset="0"/>
                <a:ea typeface="Cambria" panose="02040503050406030204" pitchFamily="18" charset="0"/>
                <a:cs typeface="+mj-cs"/>
              </a:rPr>
              <a:t>Scrum </a:t>
            </a:r>
            <a:r>
              <a:rPr lang="en-US" altLang="en-US" sz="3000" dirty="0" smtClean="0">
                <a:latin typeface="Georgia" panose="02040502050405020303" pitchFamily="18" charset="0"/>
                <a:ea typeface="Cambria" panose="02040503050406030204" pitchFamily="18" charset="0"/>
                <a:cs typeface="+mj-cs"/>
              </a:rPr>
              <a:t>Process</a:t>
            </a:r>
            <a:endParaRPr lang="en-US" altLang="en-US" sz="3000" dirty="0">
              <a:latin typeface="Georgia" panose="02040502050405020303" pitchFamily="18" charset="0"/>
              <a:ea typeface="Cambria" panose="02040503050406030204" pitchFamily="18" charset="0"/>
              <a:cs typeface="+mj-cs"/>
            </a:endParaRPr>
          </a:p>
        </p:txBody>
      </p:sp>
      <p:grpSp>
        <p:nvGrpSpPr>
          <p:cNvPr id="116" name="Group 115">
            <a:extLst>
              <a:ext uri="{FF2B5EF4-FFF2-40B4-BE49-F238E27FC236}">
                <a16:creationId xmlns:a16="http://schemas.microsoft.com/office/drawing/2014/main" xmlns="" id="{F9C0F7CE-210A-4A5F-A3F4-364D53EB528B}"/>
              </a:ext>
            </a:extLst>
          </p:cNvPr>
          <p:cNvGrpSpPr/>
          <p:nvPr/>
        </p:nvGrpSpPr>
        <p:grpSpPr>
          <a:xfrm>
            <a:off x="426347" y="1039475"/>
            <a:ext cx="1217817" cy="91440"/>
            <a:chOff x="5427183" y="111278"/>
            <a:chExt cx="1217817" cy="91440"/>
          </a:xfrm>
        </p:grpSpPr>
        <p:sp>
          <p:nvSpPr>
            <p:cNvPr id="117" name="Rectangle 116">
              <a:extLst>
                <a:ext uri="{FF2B5EF4-FFF2-40B4-BE49-F238E27FC236}">
                  <a16:creationId xmlns:a16="http://schemas.microsoft.com/office/drawing/2014/main" xmlns="" id="{22E4BBEE-12C2-493A-9075-65C2523DDF19}"/>
                </a:ext>
              </a:extLst>
            </p:cNvPr>
            <p:cNvSpPr/>
            <p:nvPr/>
          </p:nvSpPr>
          <p:spPr>
            <a:xfrm flipV="1">
              <a:off x="5427183" y="111278"/>
              <a:ext cx="91440"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xmlns="" id="{C2E4CC83-7066-4CA5-B599-9B7AC9EB9173}"/>
                </a:ext>
              </a:extLst>
            </p:cNvPr>
            <p:cNvSpPr/>
            <p:nvPr/>
          </p:nvSpPr>
          <p:spPr>
            <a:xfrm flipV="1">
              <a:off x="5588094" y="111278"/>
              <a:ext cx="9144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xmlns="" id="{7154EA67-70BB-4132-A95A-6332A1BF0AB0}"/>
                </a:ext>
              </a:extLst>
            </p:cNvPr>
            <p:cNvSpPr/>
            <p:nvPr/>
          </p:nvSpPr>
          <p:spPr>
            <a:xfrm flipV="1">
              <a:off x="5749005" y="111278"/>
              <a:ext cx="91440"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xmlns="" id="{A15BA3AF-300B-4BC2-85B8-D295F5733FFB}"/>
                </a:ext>
              </a:extLst>
            </p:cNvPr>
            <p:cNvSpPr/>
            <p:nvPr/>
          </p:nvSpPr>
          <p:spPr>
            <a:xfrm flipV="1">
              <a:off x="5909916" y="111278"/>
              <a:ext cx="9144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xmlns="" id="{98C04446-9D91-4568-BFB1-E8BD9AD31CCF}"/>
                </a:ext>
              </a:extLst>
            </p:cNvPr>
            <p:cNvSpPr/>
            <p:nvPr/>
          </p:nvSpPr>
          <p:spPr>
            <a:xfrm flipV="1">
              <a:off x="6070827" y="111278"/>
              <a:ext cx="91440"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xmlns="" id="{E3E47D49-ADEE-4F24-95ED-9A042013C3E2}"/>
                </a:ext>
              </a:extLst>
            </p:cNvPr>
            <p:cNvSpPr/>
            <p:nvPr/>
          </p:nvSpPr>
          <p:spPr>
            <a:xfrm flipV="1">
              <a:off x="6231738" y="111278"/>
              <a:ext cx="91440" cy="914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xmlns="" id="{2A8519AD-E49F-4B7E-BEC9-19AEADF0C32B}"/>
                </a:ext>
              </a:extLst>
            </p:cNvPr>
            <p:cNvSpPr/>
            <p:nvPr/>
          </p:nvSpPr>
          <p:spPr>
            <a:xfrm flipV="1">
              <a:off x="6392649" y="111278"/>
              <a:ext cx="91440" cy="914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xmlns="" id="{AA85C729-9791-4FB3-B34A-CB74847F4C15}"/>
                </a:ext>
              </a:extLst>
            </p:cNvPr>
            <p:cNvSpPr/>
            <p:nvPr/>
          </p:nvSpPr>
          <p:spPr>
            <a:xfrm flipV="1">
              <a:off x="6553560" y="111278"/>
              <a:ext cx="91440"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p:cNvSpPr txBox="1"/>
          <p:nvPr/>
        </p:nvSpPr>
        <p:spPr>
          <a:xfrm>
            <a:off x="6648135" y="1637211"/>
            <a:ext cx="1625008" cy="369332"/>
          </a:xfrm>
          <a:prstGeom prst="rect">
            <a:avLst/>
          </a:prstGeom>
          <a:noFill/>
        </p:spPr>
        <p:txBody>
          <a:bodyPr wrap="square" rtlCol="0">
            <a:spAutoFit/>
          </a:bodyPr>
          <a:lstStyle/>
          <a:p>
            <a:r>
              <a:rPr lang="fr-FR" dirty="0"/>
              <a:t>ITQAN </a:t>
            </a:r>
            <a:r>
              <a:rPr lang="fr-FR" dirty="0" err="1"/>
              <a:t>Labs</a:t>
            </a:r>
            <a:r>
              <a:rPr lang="fr-FR" dirty="0"/>
              <a:t> </a:t>
            </a:r>
          </a:p>
        </p:txBody>
      </p:sp>
    </p:spTree>
    <p:extLst>
      <p:ext uri="{BB962C8B-B14F-4D97-AF65-F5344CB8AC3E}">
        <p14:creationId xmlns:p14="http://schemas.microsoft.com/office/powerpoint/2010/main" val="302416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a:solidFill>
                  <a:schemeClr val="tx1"/>
                </a:solidFill>
                <a:latin typeface="Arial Black" panose="020B0A04020102020204" pitchFamily="34" charset="0"/>
              </a:rPr>
              <a:t>Espace </a:t>
            </a:r>
            <a:r>
              <a:rPr lang="fr-FR" b="1" dirty="0">
                <a:solidFill>
                  <a:schemeClr val="tx1"/>
                </a:solidFill>
                <a:latin typeface="Arial Black" panose="020B0A04020102020204" pitchFamily="34" charset="0"/>
              </a:rPr>
              <a:t>Networking / Réseautage </a:t>
            </a:r>
          </a:p>
        </p:txBody>
      </p:sp>
      <p:sp>
        <p:nvSpPr>
          <p:cNvPr id="3" name="Espace réservé du contenu 2"/>
          <p:cNvSpPr>
            <a:spLocks noGrp="1"/>
          </p:cNvSpPr>
          <p:nvPr>
            <p:ph idx="1"/>
          </p:nvPr>
        </p:nvSpPr>
        <p:spPr/>
        <p:txBody>
          <a:bodyPr/>
          <a:lstStyle/>
          <a:p>
            <a:r>
              <a:rPr lang="fr-FR" dirty="0"/>
              <a:t>Cette section offre une vaste plateforme pour les startups de toutes les régions et de tous les secteurs. </a:t>
            </a:r>
          </a:p>
        </p:txBody>
      </p:sp>
      <p:sp>
        <p:nvSpPr>
          <p:cNvPr id="5" name="Espace réservé du numéro de diapositive 4"/>
          <p:cNvSpPr>
            <a:spLocks noGrp="1"/>
          </p:cNvSpPr>
          <p:nvPr>
            <p:ph type="sldNum" sz="quarter" idx="12"/>
          </p:nvPr>
        </p:nvSpPr>
        <p:spPr/>
        <p:txBody>
          <a:bodyPr/>
          <a:lstStyle/>
          <a:p>
            <a:fld id="{6983841B-0DB4-4C99-B5E5-79625F01DBF7}" type="slidenum">
              <a:rPr lang="en-GB" smtClean="0"/>
              <a:t>5</a:t>
            </a:fld>
            <a:endParaRPr lang="en-GB"/>
          </a:p>
        </p:txBody>
      </p:sp>
    </p:spTree>
    <p:extLst>
      <p:ext uri="{BB962C8B-B14F-4D97-AF65-F5344CB8AC3E}">
        <p14:creationId xmlns:p14="http://schemas.microsoft.com/office/powerpoint/2010/main" val="1607656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699AC3C-FE44-4341-B799-F20DE8937C2B}"/>
              </a:ext>
            </a:extLst>
          </p:cNvPr>
          <p:cNvSpPr txBox="1"/>
          <p:nvPr/>
        </p:nvSpPr>
        <p:spPr>
          <a:xfrm>
            <a:off x="918099" y="272128"/>
            <a:ext cx="9673702" cy="830997"/>
          </a:xfrm>
          <a:prstGeom prst="rect">
            <a:avLst/>
          </a:prstGeom>
          <a:noFill/>
        </p:spPr>
        <p:txBody>
          <a:bodyPr wrap="square" rtlCol="0">
            <a:spAutoFit/>
          </a:bodyPr>
          <a:lstStyle/>
          <a:p>
            <a:pPr lvl="0" algn="ctr">
              <a:defRPr/>
            </a:pPr>
            <a:r>
              <a:rPr lang="fr-FR" sz="4800" dirty="0"/>
              <a:t>Espace Networking / Réseautage </a:t>
            </a:r>
            <a:r>
              <a:rPr kumimoji="0" lang="en-US" sz="4800" b="1" i="0" u="none" strike="noStrike" kern="1200" cap="none" spc="0" normalizeH="0" baseline="0" noProof="0" dirty="0" smtClean="0">
                <a:ln>
                  <a:noFill/>
                </a:ln>
                <a:effectLst/>
                <a:uLnTx/>
                <a:uFillTx/>
                <a:latin typeface="Noto Sans" panose="020B0502040504020204" pitchFamily="34"/>
                <a:ea typeface="Noto Sans" panose="020B0502040504020204" pitchFamily="34"/>
                <a:cs typeface="Noto Sans" panose="020B0502040504020204" pitchFamily="34"/>
              </a:rPr>
              <a:t> </a:t>
            </a:r>
            <a:endParaRPr kumimoji="0" lang="en-US" sz="4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6" name="TextBox 5">
            <a:extLst>
              <a:ext uri="{FF2B5EF4-FFF2-40B4-BE49-F238E27FC236}">
                <a16:creationId xmlns:a16="http://schemas.microsoft.com/office/drawing/2014/main" xmlns="" id="{B2CFBB0F-B19C-4449-9ECB-2E5E6A8D7FB5}"/>
              </a:ext>
            </a:extLst>
          </p:cNvPr>
          <p:cNvSpPr txBox="1"/>
          <p:nvPr/>
        </p:nvSpPr>
        <p:spPr>
          <a:xfrm>
            <a:off x="3006253" y="1589299"/>
            <a:ext cx="2768834" cy="830997"/>
          </a:xfrm>
          <a:prstGeom prst="rect">
            <a:avLst/>
          </a:prstGeom>
          <a:noFill/>
        </p:spPr>
        <p:txBody>
          <a:bodyPr wrap="square" rtlCol="0">
            <a:spAutoFit/>
          </a:bodyPr>
          <a:lstStyle/>
          <a:p>
            <a:pPr lvl="0" algn="just">
              <a:defRPr/>
            </a:pPr>
            <a:r>
              <a:rPr lang="fr-FR" sz="1600" dirty="0" smtClean="0"/>
              <a:t>Liste des </a:t>
            </a:r>
            <a:r>
              <a:rPr lang="fr-FR" sz="1600" dirty="0"/>
              <a:t>startups (régional/national/international)</a:t>
            </a:r>
            <a:endParaRPr kumimoji="0" lang="en-GB" sz="16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7" name="TextBox 6">
            <a:extLst>
              <a:ext uri="{FF2B5EF4-FFF2-40B4-BE49-F238E27FC236}">
                <a16:creationId xmlns:a16="http://schemas.microsoft.com/office/drawing/2014/main" xmlns="" id="{6C3E303F-D53B-40C2-A2C5-D4F760D7D3F6}"/>
              </a:ext>
            </a:extLst>
          </p:cNvPr>
          <p:cNvSpPr txBox="1"/>
          <p:nvPr/>
        </p:nvSpPr>
        <p:spPr>
          <a:xfrm>
            <a:off x="1946027" y="1420023"/>
            <a:ext cx="793526"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0" b="1" dirty="0">
                <a:solidFill>
                  <a:srgbClr val="C2C923"/>
                </a:solidFill>
                <a:latin typeface="Open Sans" panose="020B0606030504020204" pitchFamily="34" charset="0"/>
              </a:rPr>
              <a:t>1</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 name="TextBox 7">
            <a:extLst>
              <a:ext uri="{FF2B5EF4-FFF2-40B4-BE49-F238E27FC236}">
                <a16:creationId xmlns:a16="http://schemas.microsoft.com/office/drawing/2014/main" xmlns="" id="{CAFFFE34-1020-41E9-96B3-C7D7E08F0284}"/>
              </a:ext>
            </a:extLst>
          </p:cNvPr>
          <p:cNvSpPr txBox="1"/>
          <p:nvPr/>
        </p:nvSpPr>
        <p:spPr>
          <a:xfrm>
            <a:off x="3006253" y="2751349"/>
            <a:ext cx="2768834" cy="584775"/>
          </a:xfrm>
          <a:prstGeom prst="rect">
            <a:avLst/>
          </a:prstGeom>
          <a:noFill/>
        </p:spPr>
        <p:txBody>
          <a:bodyPr wrap="square" rtlCol="0">
            <a:spAutoFit/>
          </a:bodyPr>
          <a:lstStyle/>
          <a:p>
            <a:pPr lvl="0" algn="just">
              <a:defRPr/>
            </a:pPr>
            <a:r>
              <a:rPr lang="fr-FR" sz="1600" dirty="0"/>
              <a:t>Marketplace pour les </a:t>
            </a:r>
            <a:r>
              <a:rPr lang="fr-FR" sz="1600" dirty="0" smtClean="0"/>
              <a:t>startups</a:t>
            </a:r>
            <a:r>
              <a:rPr kumimoji="0" lang="en-US" sz="1600" b="0" i="0" u="none" strike="noStrike" kern="1200" cap="none" spc="0" normalizeH="0" baseline="0" noProof="0" dirty="0" smtClean="0">
                <a:ln>
                  <a:noFill/>
                </a:ln>
                <a:effectLst/>
                <a:uLnTx/>
                <a:uFillTx/>
                <a:latin typeface="Open Sans" panose="020B0606030504020204" pitchFamily="34" charset="0"/>
              </a:rPr>
              <a:t> </a:t>
            </a:r>
            <a:endParaRPr kumimoji="0" lang="en-GB" sz="16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9" name="TextBox 8">
            <a:extLst>
              <a:ext uri="{FF2B5EF4-FFF2-40B4-BE49-F238E27FC236}">
                <a16:creationId xmlns:a16="http://schemas.microsoft.com/office/drawing/2014/main" xmlns="" id="{748C24D6-2D92-44FF-9AFE-8D1E71164E4A}"/>
              </a:ext>
            </a:extLst>
          </p:cNvPr>
          <p:cNvSpPr txBox="1"/>
          <p:nvPr/>
        </p:nvSpPr>
        <p:spPr>
          <a:xfrm>
            <a:off x="1946027" y="2582073"/>
            <a:ext cx="793526"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0" b="1" dirty="0">
                <a:solidFill>
                  <a:srgbClr val="42AFB6"/>
                </a:solidFill>
                <a:latin typeface="Open Sans" panose="020B0606030504020204" pitchFamily="34" charset="0"/>
              </a:rPr>
              <a:t>2</a:t>
            </a:r>
            <a:endParaRPr kumimoji="0" lang="en-GB" sz="70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0" name="TextBox 9">
            <a:extLst>
              <a:ext uri="{FF2B5EF4-FFF2-40B4-BE49-F238E27FC236}">
                <a16:creationId xmlns:a16="http://schemas.microsoft.com/office/drawing/2014/main" xmlns="" id="{F49AB5D9-E3E7-47D6-A13D-2571EFEEF79F}"/>
              </a:ext>
            </a:extLst>
          </p:cNvPr>
          <p:cNvSpPr txBox="1"/>
          <p:nvPr/>
        </p:nvSpPr>
        <p:spPr>
          <a:xfrm>
            <a:off x="3006253" y="3856249"/>
            <a:ext cx="2768834" cy="338554"/>
          </a:xfrm>
          <a:prstGeom prst="rect">
            <a:avLst/>
          </a:prstGeom>
          <a:noFill/>
        </p:spPr>
        <p:txBody>
          <a:bodyPr wrap="square" rtlCol="0">
            <a:spAutoFit/>
          </a:bodyPr>
          <a:lstStyle/>
          <a:p>
            <a:pPr lvl="0" algn="just">
              <a:defRPr/>
            </a:pPr>
            <a:r>
              <a:rPr lang="fr-FR" sz="1600" dirty="0" smtClean="0"/>
              <a:t>Synergie</a:t>
            </a:r>
            <a:r>
              <a:rPr kumimoji="0" lang="en-US" sz="1600" b="0" i="0" u="none" strike="noStrike" kern="1200" cap="none" spc="0" normalizeH="0" baseline="0" noProof="0" dirty="0" smtClean="0">
                <a:ln>
                  <a:noFill/>
                </a:ln>
                <a:effectLst/>
                <a:uLnTx/>
                <a:uFillTx/>
                <a:latin typeface="Open Sans" panose="020B0606030504020204" pitchFamily="34" charset="0"/>
              </a:rPr>
              <a:t> </a:t>
            </a:r>
            <a:endParaRPr kumimoji="0" lang="en-GB" sz="16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1" name="TextBox 10">
            <a:extLst>
              <a:ext uri="{FF2B5EF4-FFF2-40B4-BE49-F238E27FC236}">
                <a16:creationId xmlns:a16="http://schemas.microsoft.com/office/drawing/2014/main" xmlns="" id="{F2856EAE-85DA-4279-80E6-4D5D133B341F}"/>
              </a:ext>
            </a:extLst>
          </p:cNvPr>
          <p:cNvSpPr txBox="1"/>
          <p:nvPr/>
        </p:nvSpPr>
        <p:spPr>
          <a:xfrm>
            <a:off x="1946027" y="3686973"/>
            <a:ext cx="793526"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0" b="1" dirty="0">
                <a:solidFill>
                  <a:srgbClr val="CB1B4A"/>
                </a:solidFill>
                <a:latin typeface="Open Sans" panose="020B0606030504020204" pitchFamily="34" charset="0"/>
              </a:rPr>
              <a:t>3</a:t>
            </a:r>
            <a:endParaRPr kumimoji="0" lang="en-GB" sz="70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a:extLst>
              <a:ext uri="{FF2B5EF4-FFF2-40B4-BE49-F238E27FC236}">
                <a16:creationId xmlns:a16="http://schemas.microsoft.com/office/drawing/2014/main" xmlns="" id="{E5A8F11E-92F5-4741-AF93-DD2D5737E096}"/>
              </a:ext>
            </a:extLst>
          </p:cNvPr>
          <p:cNvSpPr txBox="1"/>
          <p:nvPr/>
        </p:nvSpPr>
        <p:spPr>
          <a:xfrm>
            <a:off x="3006253" y="4923049"/>
            <a:ext cx="2768834" cy="338554"/>
          </a:xfrm>
          <a:prstGeom prst="rect">
            <a:avLst/>
          </a:prstGeom>
          <a:noFill/>
        </p:spPr>
        <p:txBody>
          <a:bodyPr wrap="square" rtlCol="0">
            <a:spAutoFit/>
          </a:bodyPr>
          <a:lstStyle/>
          <a:p>
            <a:pPr lvl="0" algn="just">
              <a:defRPr/>
            </a:pPr>
            <a:r>
              <a:rPr lang="fr-FR" sz="1600" dirty="0"/>
              <a:t>Facilité les coopérations</a:t>
            </a:r>
            <a:r>
              <a:rPr kumimoji="0" lang="en-US" sz="1600" b="0" i="0" u="none" strike="noStrike" kern="1200" cap="none" spc="0" normalizeH="0" baseline="0" noProof="0" dirty="0" smtClean="0">
                <a:ln>
                  <a:noFill/>
                </a:ln>
                <a:effectLst/>
                <a:uLnTx/>
                <a:uFillTx/>
                <a:latin typeface="Open Sans" panose="020B0606030504020204" pitchFamily="34" charset="0"/>
              </a:rPr>
              <a:t> </a:t>
            </a:r>
            <a:endParaRPr kumimoji="0" lang="en-GB" sz="16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3" name="TextBox 12">
            <a:extLst>
              <a:ext uri="{FF2B5EF4-FFF2-40B4-BE49-F238E27FC236}">
                <a16:creationId xmlns:a16="http://schemas.microsoft.com/office/drawing/2014/main" xmlns="" id="{7C16F881-4ECB-40B4-AD14-448143F1E29D}"/>
              </a:ext>
            </a:extLst>
          </p:cNvPr>
          <p:cNvSpPr txBox="1"/>
          <p:nvPr/>
        </p:nvSpPr>
        <p:spPr>
          <a:xfrm>
            <a:off x="1946027" y="4753773"/>
            <a:ext cx="793526"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0" b="1" dirty="0">
                <a:solidFill>
                  <a:srgbClr val="FCB414"/>
                </a:solidFill>
                <a:latin typeface="Open Sans" panose="020B0606030504020204" pitchFamily="34" charset="0"/>
              </a:rPr>
              <a:t>4</a:t>
            </a:r>
            <a:endParaRPr kumimoji="0" lang="en-GB" sz="7000" b="1" i="0" u="none" strike="noStrike" kern="1200" cap="none" spc="0" normalizeH="0" baseline="0" noProof="0" dirty="0">
              <a:ln>
                <a:noFill/>
              </a:ln>
              <a:solidFill>
                <a:srgbClr val="FCB414"/>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21">
            <a:extLst>
              <a:ext uri="{FF2B5EF4-FFF2-40B4-BE49-F238E27FC236}">
                <a16:creationId xmlns:a16="http://schemas.microsoft.com/office/drawing/2014/main" xmlns="" id="{BF14B61B-F7C0-49DB-B807-05D6C5E31B8E}"/>
              </a:ext>
            </a:extLst>
          </p:cNvPr>
          <p:cNvSpPr txBox="1"/>
          <p:nvPr/>
        </p:nvSpPr>
        <p:spPr>
          <a:xfrm>
            <a:off x="7822967" y="1589299"/>
            <a:ext cx="2768834" cy="338554"/>
          </a:xfrm>
          <a:prstGeom prst="rect">
            <a:avLst/>
          </a:prstGeom>
          <a:noFill/>
        </p:spPr>
        <p:txBody>
          <a:bodyPr wrap="square" rtlCol="0">
            <a:spAutoFit/>
          </a:bodyPr>
          <a:lstStyle/>
          <a:p>
            <a:pPr lvl="0" algn="just">
              <a:defRPr/>
            </a:pPr>
            <a:r>
              <a:rPr lang="fr-FR" sz="1600" dirty="0"/>
              <a:t>Échange d'informations</a:t>
            </a:r>
            <a:endParaRPr kumimoji="0" lang="en-GB" sz="16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22">
            <a:extLst>
              <a:ext uri="{FF2B5EF4-FFF2-40B4-BE49-F238E27FC236}">
                <a16:creationId xmlns:a16="http://schemas.microsoft.com/office/drawing/2014/main" xmlns="" id="{2A28FC97-0177-4E71-911B-322AD546FC88}"/>
              </a:ext>
            </a:extLst>
          </p:cNvPr>
          <p:cNvSpPr txBox="1"/>
          <p:nvPr/>
        </p:nvSpPr>
        <p:spPr>
          <a:xfrm>
            <a:off x="6762741" y="1420023"/>
            <a:ext cx="793526"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0" b="1" dirty="0">
                <a:solidFill>
                  <a:srgbClr val="007A7D"/>
                </a:solidFill>
                <a:latin typeface="Open Sans" panose="020B0606030504020204" pitchFamily="34" charset="0"/>
              </a:rPr>
              <a:t>5</a:t>
            </a:r>
            <a:endParaRPr kumimoji="0" lang="en-GB" sz="7000" b="1" i="0" u="none" strike="noStrike" kern="1200" cap="none" spc="0" normalizeH="0" baseline="0" noProof="0" dirty="0">
              <a:ln>
                <a:noFill/>
              </a:ln>
              <a:solidFill>
                <a:srgbClr val="007A7D"/>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4" name="TextBox 23">
            <a:extLst>
              <a:ext uri="{FF2B5EF4-FFF2-40B4-BE49-F238E27FC236}">
                <a16:creationId xmlns:a16="http://schemas.microsoft.com/office/drawing/2014/main" xmlns="" id="{3CEB5677-386F-475C-8A9A-A881CE08F3FA}"/>
              </a:ext>
            </a:extLst>
          </p:cNvPr>
          <p:cNvSpPr txBox="1"/>
          <p:nvPr/>
        </p:nvSpPr>
        <p:spPr>
          <a:xfrm>
            <a:off x="7822967" y="2751349"/>
            <a:ext cx="2768834" cy="584775"/>
          </a:xfrm>
          <a:prstGeom prst="rect">
            <a:avLst/>
          </a:prstGeom>
          <a:noFill/>
        </p:spPr>
        <p:txBody>
          <a:bodyPr wrap="square" rtlCol="0">
            <a:spAutoFit/>
          </a:bodyPr>
          <a:lstStyle/>
          <a:p>
            <a:pPr lvl="0" algn="just">
              <a:defRPr/>
            </a:pPr>
            <a:r>
              <a:rPr lang="fr-FR" sz="1600" dirty="0"/>
              <a:t>Les startups du réseau </a:t>
            </a:r>
            <a:r>
              <a:rPr lang="fr-FR" sz="1600" dirty="0" err="1"/>
              <a:t>Cyberpark</a:t>
            </a:r>
            <a:r>
              <a:rPr kumimoji="0" lang="en-US" sz="1600" b="0" i="0" u="none" strike="noStrike" kern="1200" cap="none" spc="0" normalizeH="0" baseline="0" noProof="0" dirty="0" smtClean="0">
                <a:ln>
                  <a:noFill/>
                </a:ln>
                <a:effectLst/>
                <a:uLnTx/>
                <a:uFillTx/>
                <a:latin typeface="Open Sans" panose="020B0606030504020204" pitchFamily="34" charset="0"/>
              </a:rPr>
              <a:t> </a:t>
            </a:r>
            <a:endParaRPr kumimoji="0" lang="en-GB" sz="16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5" name="TextBox 24">
            <a:extLst>
              <a:ext uri="{FF2B5EF4-FFF2-40B4-BE49-F238E27FC236}">
                <a16:creationId xmlns:a16="http://schemas.microsoft.com/office/drawing/2014/main" xmlns="" id="{BB828115-3E1A-491B-AB0D-8486FE811AB6}"/>
              </a:ext>
            </a:extLst>
          </p:cNvPr>
          <p:cNvSpPr txBox="1"/>
          <p:nvPr/>
        </p:nvSpPr>
        <p:spPr>
          <a:xfrm>
            <a:off x="6762741" y="2582073"/>
            <a:ext cx="793526"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0" b="1" dirty="0">
                <a:solidFill>
                  <a:srgbClr val="CB1B4A"/>
                </a:solidFill>
                <a:latin typeface="Open Sans" panose="020B0606030504020204" pitchFamily="34" charset="0"/>
              </a:rPr>
              <a:t>6</a:t>
            </a:r>
            <a:endParaRPr kumimoji="0" lang="en-GB" sz="70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TextBox 25">
            <a:extLst>
              <a:ext uri="{FF2B5EF4-FFF2-40B4-BE49-F238E27FC236}">
                <a16:creationId xmlns:a16="http://schemas.microsoft.com/office/drawing/2014/main" xmlns="" id="{F9EB6870-A74D-4A81-9C41-83B5671D7FD5}"/>
              </a:ext>
            </a:extLst>
          </p:cNvPr>
          <p:cNvSpPr txBox="1"/>
          <p:nvPr/>
        </p:nvSpPr>
        <p:spPr>
          <a:xfrm>
            <a:off x="7822967" y="3856249"/>
            <a:ext cx="2768834" cy="338554"/>
          </a:xfrm>
          <a:prstGeom prst="rect">
            <a:avLst/>
          </a:prstGeom>
          <a:noFill/>
        </p:spPr>
        <p:txBody>
          <a:bodyPr wrap="square" rtlCol="0">
            <a:spAutoFit/>
          </a:bodyPr>
          <a:lstStyle/>
          <a:p>
            <a:pPr lvl="0" algn="just">
              <a:defRPr/>
            </a:pPr>
            <a:r>
              <a:rPr lang="fr-FR" sz="1600" dirty="0"/>
              <a:t>Les opportunités d'affaires</a:t>
            </a:r>
            <a:endParaRPr kumimoji="0" lang="en-GB" sz="16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7" name="TextBox 26">
            <a:extLst>
              <a:ext uri="{FF2B5EF4-FFF2-40B4-BE49-F238E27FC236}">
                <a16:creationId xmlns:a16="http://schemas.microsoft.com/office/drawing/2014/main" xmlns="" id="{FE83FF8F-63FA-47BD-B37E-860D7C145205}"/>
              </a:ext>
            </a:extLst>
          </p:cNvPr>
          <p:cNvSpPr txBox="1"/>
          <p:nvPr/>
        </p:nvSpPr>
        <p:spPr>
          <a:xfrm>
            <a:off x="6762741" y="3686973"/>
            <a:ext cx="793526"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0" b="1" dirty="0">
                <a:solidFill>
                  <a:srgbClr val="C2C923"/>
                </a:solidFill>
                <a:latin typeface="Open Sans" panose="020B0606030504020204" pitchFamily="34" charset="0"/>
              </a:rPr>
              <a:t>7</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xmlns="" id="{68F9073A-C5D9-45FF-8FFA-9F248D5B8E48}"/>
              </a:ext>
            </a:extLst>
          </p:cNvPr>
          <p:cNvSpPr txBox="1"/>
          <p:nvPr/>
        </p:nvSpPr>
        <p:spPr>
          <a:xfrm>
            <a:off x="7822967" y="5665975"/>
            <a:ext cx="2768834" cy="584775"/>
          </a:xfrm>
          <a:prstGeom prst="rect">
            <a:avLst/>
          </a:prstGeom>
          <a:noFill/>
        </p:spPr>
        <p:txBody>
          <a:bodyPr wrap="square" rtlCol="0">
            <a:spAutoFit/>
          </a:bodyPr>
          <a:lstStyle/>
          <a:p>
            <a:pPr lvl="0" algn="just">
              <a:defRPr/>
            </a:pPr>
            <a:r>
              <a:rPr lang="fr-FR" sz="1600" dirty="0"/>
              <a:t>L'écosystème d'entrepreneuriat interactif</a:t>
            </a:r>
            <a:endParaRPr kumimoji="0" lang="en-GB" sz="16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xmlns="" id="{D36E67FE-B85B-40CE-A18D-BB58419A4DB8}"/>
              </a:ext>
            </a:extLst>
          </p:cNvPr>
          <p:cNvSpPr txBox="1"/>
          <p:nvPr/>
        </p:nvSpPr>
        <p:spPr>
          <a:xfrm>
            <a:off x="6762741" y="4753773"/>
            <a:ext cx="793526"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0" b="1" dirty="0">
                <a:solidFill>
                  <a:srgbClr val="074D67"/>
                </a:solidFill>
                <a:latin typeface="Open Sans" panose="020B0606030504020204" pitchFamily="34" charset="0"/>
              </a:rPr>
              <a:t>8</a:t>
            </a:r>
            <a:endParaRPr kumimoji="0" lang="en-GB" sz="7000" b="1" i="0" u="none" strike="noStrike" kern="1200" cap="none" spc="0" normalizeH="0" baseline="0" noProof="0" dirty="0">
              <a:ln>
                <a:noFill/>
              </a:ln>
              <a:solidFill>
                <a:srgbClr val="074D67"/>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28">
            <a:extLst>
              <a:ext uri="{FF2B5EF4-FFF2-40B4-BE49-F238E27FC236}">
                <a16:creationId xmlns:a16="http://schemas.microsoft.com/office/drawing/2014/main" xmlns="" id="{D36E67FE-B85B-40CE-A18D-BB58419A4DB8}"/>
              </a:ext>
            </a:extLst>
          </p:cNvPr>
          <p:cNvSpPr txBox="1"/>
          <p:nvPr/>
        </p:nvSpPr>
        <p:spPr>
          <a:xfrm>
            <a:off x="6762741" y="5537109"/>
            <a:ext cx="793526" cy="116955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7000" b="1" noProof="0" dirty="0">
                <a:solidFill>
                  <a:srgbClr val="CB1B4A"/>
                </a:solidFill>
                <a:latin typeface="Open Sans" panose="020B0606030504020204" pitchFamily="34" charset="0"/>
              </a:rPr>
              <a:t>9</a:t>
            </a:r>
            <a:endParaRPr kumimoji="0" lang="en-GB" sz="70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0" name="TextBox 27">
            <a:extLst>
              <a:ext uri="{FF2B5EF4-FFF2-40B4-BE49-F238E27FC236}">
                <a16:creationId xmlns:a16="http://schemas.microsoft.com/office/drawing/2014/main" xmlns="" id="{68F9073A-C5D9-45FF-8FFA-9F248D5B8E48}"/>
              </a:ext>
            </a:extLst>
          </p:cNvPr>
          <p:cNvSpPr txBox="1"/>
          <p:nvPr/>
        </p:nvSpPr>
        <p:spPr>
          <a:xfrm>
            <a:off x="7975367" y="5075449"/>
            <a:ext cx="2768834" cy="584775"/>
          </a:xfrm>
          <a:prstGeom prst="rect">
            <a:avLst/>
          </a:prstGeom>
          <a:noFill/>
        </p:spPr>
        <p:txBody>
          <a:bodyPr wrap="square" rtlCol="0">
            <a:spAutoFit/>
          </a:bodyPr>
          <a:lstStyle/>
          <a:p>
            <a:pPr lvl="0" algn="just">
              <a:defRPr/>
            </a:pPr>
            <a:r>
              <a:rPr lang="fr-FR" sz="1600" dirty="0"/>
              <a:t>Partenaires stratégiques (ISET Tozeur)</a:t>
            </a:r>
            <a:endParaRPr kumimoji="0" lang="en-GB" sz="16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211393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chemeClr val="tx1"/>
                </a:solidFill>
                <a:latin typeface="Arial Black" panose="020B0A04020102020204" pitchFamily="34" charset="0"/>
              </a:rPr>
              <a:t>Salles Virtuelles</a:t>
            </a:r>
          </a:p>
        </p:txBody>
      </p:sp>
      <p:sp>
        <p:nvSpPr>
          <p:cNvPr id="5" name="Espace réservé du numéro de diapositive 4"/>
          <p:cNvSpPr>
            <a:spLocks noGrp="1"/>
          </p:cNvSpPr>
          <p:nvPr>
            <p:ph type="sldNum" sz="quarter" idx="12"/>
          </p:nvPr>
        </p:nvSpPr>
        <p:spPr/>
        <p:txBody>
          <a:bodyPr/>
          <a:lstStyle/>
          <a:p>
            <a:fld id="{6983841B-0DB4-4C99-B5E5-79625F01DBF7}" type="slidenum">
              <a:rPr lang="en-GB" smtClean="0"/>
              <a:t>7</a:t>
            </a:fld>
            <a:endParaRPr lang="en-GB" dirty="0"/>
          </a:p>
        </p:txBody>
      </p:sp>
      <p:sp>
        <p:nvSpPr>
          <p:cNvPr id="7" name="ZoneTexte 6"/>
          <p:cNvSpPr txBox="1"/>
          <p:nvPr/>
        </p:nvSpPr>
        <p:spPr>
          <a:xfrm>
            <a:off x="804672" y="1527048"/>
            <a:ext cx="7324344" cy="4616648"/>
          </a:xfrm>
          <a:prstGeom prst="rect">
            <a:avLst/>
          </a:prstGeom>
          <a:noFill/>
        </p:spPr>
        <p:txBody>
          <a:bodyPr wrap="square" rtlCol="0">
            <a:spAutoFit/>
          </a:bodyPr>
          <a:lstStyle/>
          <a:p>
            <a:r>
              <a:rPr lang="fr-FR" dirty="0"/>
              <a:t>Le terme "Salles Virtuelles" fait référence à un environnement en ligne qui permet à plusieurs personnes de se réunir, de collaborer et d'interagir comme si elles étaient physiquement présentes dans une même </a:t>
            </a:r>
            <a:r>
              <a:rPr lang="fr-FR" dirty="0" smtClean="0"/>
              <a:t>pièce </a:t>
            </a:r>
            <a:r>
              <a:rPr lang="fr-FR" dirty="0"/>
              <a:t>, bien que cela se passe entièrement en ligne</a:t>
            </a:r>
            <a:r>
              <a:rPr lang="fr-FR" dirty="0" smtClean="0"/>
              <a:t>.</a:t>
            </a:r>
          </a:p>
          <a:p>
            <a:r>
              <a:rPr lang="fr-FR" dirty="0"/>
              <a:t>Elles peuvent prendre différentes formes, notamment des plateformes de visioconférence, des espaces de réunion virtuelle en 3D, des environnements de réalité </a:t>
            </a:r>
            <a:r>
              <a:rPr lang="fr-FR" dirty="0" smtClean="0"/>
              <a:t>virtuelle</a:t>
            </a:r>
          </a:p>
          <a:p>
            <a:r>
              <a:rPr lang="fr-FR" dirty="0"/>
              <a:t>Elles comprennent les sous-modules suivants : </a:t>
            </a:r>
            <a:endParaRPr lang="fr-FR" dirty="0" smtClean="0"/>
          </a:p>
          <a:p>
            <a:endParaRPr lang="fr-FR" dirty="0"/>
          </a:p>
          <a:p>
            <a:endParaRPr lang="fr-FR" dirty="0" smtClean="0"/>
          </a:p>
          <a:p>
            <a:endParaRPr lang="fr-FR" sz="1400" dirty="0"/>
          </a:p>
          <a:p>
            <a:endParaRPr lang="fr-FR" dirty="0"/>
          </a:p>
          <a:p>
            <a:r>
              <a:rPr lang="fr-FR" dirty="0"/>
              <a:t> </a:t>
            </a:r>
            <a:r>
              <a:rPr lang="fr-FR" dirty="0" smtClean="0"/>
              <a:t>               Espace </a:t>
            </a:r>
            <a:r>
              <a:rPr lang="fr-FR" dirty="0"/>
              <a:t>de communication virtuelle</a:t>
            </a:r>
            <a:endParaRPr lang="fr-FR" dirty="0"/>
          </a:p>
          <a:p>
            <a:r>
              <a:rPr lang="fr-FR" dirty="0"/>
              <a:t>                  </a:t>
            </a:r>
            <a:endParaRPr lang="fr-FR" dirty="0"/>
          </a:p>
          <a:p>
            <a:endParaRPr lang="fr-FR" sz="1400" dirty="0" smtClean="0"/>
          </a:p>
          <a:p>
            <a:r>
              <a:rPr lang="fr-FR" sz="1400" dirty="0"/>
              <a:t> </a:t>
            </a:r>
            <a:r>
              <a:rPr lang="fr-FR" sz="1400" dirty="0" smtClean="0"/>
              <a:t>                  </a:t>
            </a:r>
            <a:r>
              <a:rPr lang="fr-FR" sz="1400" dirty="0"/>
              <a:t> Location de salles virtuelles</a:t>
            </a:r>
          </a:p>
          <a:p>
            <a:endParaRPr lang="fr-FR" sz="1400" dirty="0"/>
          </a:p>
        </p:txBody>
      </p:sp>
      <p:pic>
        <p:nvPicPr>
          <p:cNvPr id="17" name="Espace réservé du contenu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19659" y="3977891"/>
            <a:ext cx="1579636" cy="842757"/>
          </a:xfrm>
        </p:spPr>
      </p:pic>
      <p:sp>
        <p:nvSpPr>
          <p:cNvPr id="16" name="TextBox 42">
            <a:extLst>
              <a:ext uri="{FF2B5EF4-FFF2-40B4-BE49-F238E27FC236}">
                <a16:creationId xmlns:a16="http://schemas.microsoft.com/office/drawing/2014/main" xmlns="" id="{28BDCBA7-68AA-4184-A0A3-AB1DAEFC05FE}"/>
              </a:ext>
            </a:extLst>
          </p:cNvPr>
          <p:cNvSpPr txBox="1"/>
          <p:nvPr/>
        </p:nvSpPr>
        <p:spPr>
          <a:xfrm>
            <a:off x="677334" y="4137660"/>
            <a:ext cx="137571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800" b="1" i="0" u="none" strike="noStrike" kern="1200" cap="none" spc="0" normalizeH="0" baseline="0" noProof="0" dirty="0">
                <a:ln>
                  <a:noFill/>
                </a:ln>
                <a:solidFill>
                  <a:srgbClr val="CB1B4A"/>
                </a:solidFill>
                <a:effectLst/>
                <a:uLnTx/>
                <a:uFillTx/>
                <a:latin typeface="Open Sans" panose="020B0606030504020204" pitchFamily="34" charset="0"/>
              </a:rPr>
              <a:t>0</a:t>
            </a:r>
            <a:r>
              <a:rPr kumimoji="0" lang="en-US" sz="2800" b="1" i="0" u="none" strike="noStrike" kern="1200" cap="none" spc="0" normalizeH="0" baseline="0" noProof="0" dirty="0">
                <a:ln>
                  <a:noFill/>
                </a:ln>
                <a:solidFill>
                  <a:srgbClr val="CB1B4A"/>
                </a:solidFill>
                <a:effectLst/>
                <a:uLnTx/>
                <a:uFillTx/>
                <a:latin typeface="Open Sans" panose="020B0606030504020204" pitchFamily="34" charset="0"/>
              </a:rPr>
              <a:t>1</a:t>
            </a:r>
            <a:endParaRPr kumimoji="0" lang="en-GB" sz="28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8" name="TextBox 46">
            <a:extLst>
              <a:ext uri="{FF2B5EF4-FFF2-40B4-BE49-F238E27FC236}">
                <a16:creationId xmlns:a16="http://schemas.microsoft.com/office/drawing/2014/main" xmlns="" id="{42EA83E9-B192-48F1-946D-5530F67ED05F}"/>
              </a:ext>
            </a:extLst>
          </p:cNvPr>
          <p:cNvSpPr txBox="1"/>
          <p:nvPr/>
        </p:nvSpPr>
        <p:spPr>
          <a:xfrm>
            <a:off x="561268" y="4718807"/>
            <a:ext cx="137571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smtClean="0">
                <a:ln>
                  <a:noFill/>
                </a:ln>
                <a:solidFill>
                  <a:srgbClr val="42AFB6"/>
                </a:solidFill>
                <a:effectLst/>
                <a:uLnTx/>
                <a:uFillTx/>
                <a:latin typeface="Open Sans" panose="020B0606030504020204" pitchFamily="34" charset="0"/>
              </a:rPr>
              <a:t>   </a:t>
            </a:r>
            <a:r>
              <a:rPr kumimoji="0" lang="ru-RU" sz="2800" b="1" i="0" u="none" strike="noStrike" kern="1200" cap="none" spc="0" normalizeH="0" baseline="0" noProof="0" dirty="0" smtClean="0">
                <a:ln>
                  <a:noFill/>
                </a:ln>
                <a:solidFill>
                  <a:srgbClr val="42AFB6"/>
                </a:solidFill>
                <a:effectLst/>
                <a:uLnTx/>
                <a:uFillTx/>
                <a:latin typeface="Open Sans" panose="020B0606030504020204" pitchFamily="34" charset="0"/>
              </a:rPr>
              <a:t>0</a:t>
            </a:r>
            <a:r>
              <a:rPr kumimoji="0" lang="en-US" sz="2800" b="1" i="0" u="none" strike="noStrike" kern="1200" cap="none" spc="0" normalizeH="0" baseline="0" noProof="0" dirty="0">
                <a:ln>
                  <a:noFill/>
                </a:ln>
                <a:solidFill>
                  <a:srgbClr val="42AFB6"/>
                </a:solidFill>
                <a:effectLst/>
                <a:uLnTx/>
                <a:uFillTx/>
                <a:latin typeface="Open Sans" panose="020B0606030504020204" pitchFamily="34" charset="0"/>
              </a:rPr>
              <a:t>2</a:t>
            </a:r>
            <a:endParaRPr kumimoji="0" lang="en-GB" sz="28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9" name="TextBox 41">
            <a:extLst>
              <a:ext uri="{FF2B5EF4-FFF2-40B4-BE49-F238E27FC236}">
                <a16:creationId xmlns:a16="http://schemas.microsoft.com/office/drawing/2014/main" xmlns="" id="{E2D679A4-8ECE-4AD8-B664-274027612B45}"/>
              </a:ext>
            </a:extLst>
          </p:cNvPr>
          <p:cNvSpPr txBox="1"/>
          <p:nvPr/>
        </p:nvSpPr>
        <p:spPr>
          <a:xfrm>
            <a:off x="813463" y="5423744"/>
            <a:ext cx="1177107"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800" b="1" i="0" u="none" strike="noStrike" kern="1200" cap="none" spc="0" normalizeH="0" baseline="0" noProof="0" dirty="0">
                <a:ln>
                  <a:noFill/>
                </a:ln>
                <a:solidFill>
                  <a:srgbClr val="FCB414"/>
                </a:solidFill>
                <a:effectLst/>
                <a:uLnTx/>
                <a:uFillTx/>
                <a:latin typeface="Open Sans" panose="020B0606030504020204" pitchFamily="34" charset="0"/>
              </a:rPr>
              <a:t>0</a:t>
            </a:r>
            <a:r>
              <a:rPr kumimoji="0" lang="en-US" sz="2800" b="1" i="0" u="none" strike="noStrike" kern="1200" cap="none" spc="0" normalizeH="0" baseline="0" noProof="0" dirty="0">
                <a:ln>
                  <a:noFill/>
                </a:ln>
                <a:solidFill>
                  <a:srgbClr val="FCB414"/>
                </a:solidFill>
                <a:effectLst/>
                <a:uLnTx/>
                <a:uFillTx/>
                <a:latin typeface="Open Sans" panose="020B0606030504020204" pitchFamily="34" charset="0"/>
              </a:rPr>
              <a:t>3</a:t>
            </a:r>
            <a:endParaRPr kumimoji="0" lang="en-GB" sz="2800" b="1" i="0" u="none" strike="noStrike" kern="1200" cap="none" spc="0" normalizeH="0" baseline="0" noProof="0" dirty="0">
              <a:ln>
                <a:noFill/>
              </a:ln>
              <a:solidFill>
                <a:srgbClr val="FCB414"/>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20204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err="1">
                <a:solidFill>
                  <a:schemeClr val="tx1"/>
                </a:solidFill>
                <a:latin typeface="Arial Black" panose="020B0A04020102020204" pitchFamily="34" charset="0"/>
              </a:rPr>
              <a:t>Crowdfunding</a:t>
            </a:r>
            <a:endParaRPr lang="fr-FR" b="1" dirty="0">
              <a:solidFill>
                <a:schemeClr val="tx1"/>
              </a:solidFill>
              <a:latin typeface="Arial Black" panose="020B0A04020102020204" pitchFamily="34" charset="0"/>
            </a:endParaRPr>
          </a:p>
        </p:txBody>
      </p:sp>
      <p:sp>
        <p:nvSpPr>
          <p:cNvPr id="3" name="Espace réservé du contenu 2"/>
          <p:cNvSpPr>
            <a:spLocks noGrp="1"/>
          </p:cNvSpPr>
          <p:nvPr>
            <p:ph idx="1"/>
          </p:nvPr>
        </p:nvSpPr>
        <p:spPr/>
        <p:txBody>
          <a:bodyPr/>
          <a:lstStyle/>
          <a:p>
            <a:endParaRPr lang="fr-FR" dirty="0" smtClean="0"/>
          </a:p>
          <a:p>
            <a:r>
              <a:rPr lang="fr-FR" dirty="0"/>
              <a:t>Le terme "</a:t>
            </a:r>
            <a:r>
              <a:rPr lang="fr-FR" dirty="0" err="1"/>
              <a:t>crowdfunding</a:t>
            </a:r>
            <a:r>
              <a:rPr lang="fr-FR" dirty="0"/>
              <a:t>" provient de la combinaison des mots anglais "</a:t>
            </a:r>
            <a:r>
              <a:rPr lang="fr-FR" dirty="0" err="1"/>
              <a:t>crowd</a:t>
            </a:r>
            <a:r>
              <a:rPr lang="fr-FR" dirty="0"/>
              <a:t>" (la foule) et "</a:t>
            </a:r>
            <a:r>
              <a:rPr lang="fr-FR" dirty="0" err="1"/>
              <a:t>funding</a:t>
            </a:r>
            <a:r>
              <a:rPr lang="fr-FR" dirty="0"/>
              <a:t>" (le </a:t>
            </a:r>
            <a:r>
              <a:rPr lang="fr-FR" dirty="0" smtClean="0"/>
              <a:t>financement).</a:t>
            </a:r>
            <a:endParaRPr lang="fr-FR" dirty="0"/>
          </a:p>
          <a:p>
            <a:r>
              <a:rPr lang="fr-FR" dirty="0" smtClean="0"/>
              <a:t>Le </a:t>
            </a:r>
            <a:r>
              <a:rPr lang="fr-FR" dirty="0" err="1"/>
              <a:t>crowdfunding</a:t>
            </a:r>
            <a:r>
              <a:rPr lang="fr-FR" dirty="0"/>
              <a:t>, également connu sous le nom de financement participatif, est une méthode de collecte de fonds qui fait appel à un grand nombre de personnes pour financer un projet, une entreprise ou une cause. Cela se fait généralement en ligne, à travers des plateformes dédiées.</a:t>
            </a:r>
          </a:p>
        </p:txBody>
      </p:sp>
      <p:sp>
        <p:nvSpPr>
          <p:cNvPr id="5" name="Espace réservé du numéro de diapositive 4"/>
          <p:cNvSpPr>
            <a:spLocks noGrp="1"/>
          </p:cNvSpPr>
          <p:nvPr>
            <p:ph type="sldNum" sz="quarter" idx="12"/>
          </p:nvPr>
        </p:nvSpPr>
        <p:spPr/>
        <p:txBody>
          <a:bodyPr/>
          <a:lstStyle/>
          <a:p>
            <a:fld id="{6983841B-0DB4-4C99-B5E5-79625F01DBF7}" type="slidenum">
              <a:rPr lang="en-GB" smtClean="0"/>
              <a:t>8</a:t>
            </a:fld>
            <a:endParaRPr lang="en-GB"/>
          </a:p>
        </p:txBody>
      </p:sp>
    </p:spTree>
    <p:extLst>
      <p:ext uri="{BB962C8B-B14F-4D97-AF65-F5344CB8AC3E}">
        <p14:creationId xmlns:p14="http://schemas.microsoft.com/office/powerpoint/2010/main" val="400335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solidFill>
                  <a:schemeClr val="tx1"/>
                </a:solidFill>
                <a:latin typeface="Arial Black" panose="020B0A04020102020204" pitchFamily="34" charset="0"/>
              </a:rPr>
              <a:t>Statistiques</a:t>
            </a:r>
          </a:p>
        </p:txBody>
      </p:sp>
      <p:sp>
        <p:nvSpPr>
          <p:cNvPr id="3" name="Espace réservé du contenu 2"/>
          <p:cNvSpPr>
            <a:spLocks noGrp="1"/>
          </p:cNvSpPr>
          <p:nvPr>
            <p:ph idx="1"/>
          </p:nvPr>
        </p:nvSpPr>
        <p:spPr>
          <a:xfrm>
            <a:off x="933366" y="1529653"/>
            <a:ext cx="8596668" cy="3880773"/>
          </a:xfrm>
        </p:spPr>
        <p:txBody>
          <a:bodyPr/>
          <a:lstStyle/>
          <a:p>
            <a:endParaRPr lang="fr-FR" dirty="0" smtClean="0"/>
          </a:p>
          <a:p>
            <a:endParaRPr lang="fr-FR" dirty="0"/>
          </a:p>
          <a:p>
            <a:endParaRPr lang="fr-FR" dirty="0" smtClean="0"/>
          </a:p>
          <a:p>
            <a:endParaRPr lang="fr-FR" dirty="0"/>
          </a:p>
          <a:p>
            <a:endParaRPr lang="fr-FR" dirty="0" smtClean="0"/>
          </a:p>
          <a:p>
            <a:endParaRPr lang="fr-FR" dirty="0"/>
          </a:p>
          <a:p>
            <a:r>
              <a:rPr lang="fr-FR" b="1" dirty="0"/>
              <a:t>Utilisateurs </a:t>
            </a:r>
            <a:r>
              <a:rPr lang="fr-FR" b="1" dirty="0" smtClean="0"/>
              <a:t>Actifs       </a:t>
            </a:r>
            <a:r>
              <a:rPr lang="fr-FR" b="1" dirty="0"/>
              <a:t>Nombre de Projets Lancés </a:t>
            </a:r>
            <a:r>
              <a:rPr lang="fr-FR" b="1" dirty="0" smtClean="0"/>
              <a:t>           </a:t>
            </a:r>
            <a:r>
              <a:rPr lang="fr-FR" b="1" dirty="0"/>
              <a:t>Montant Total Collecté</a:t>
            </a:r>
            <a:endParaRPr lang="fr-FR" dirty="0"/>
          </a:p>
        </p:txBody>
      </p:sp>
      <p:sp>
        <p:nvSpPr>
          <p:cNvPr id="5" name="Espace réservé du numéro de diapositive 4"/>
          <p:cNvSpPr>
            <a:spLocks noGrp="1"/>
          </p:cNvSpPr>
          <p:nvPr>
            <p:ph type="sldNum" sz="quarter" idx="12"/>
          </p:nvPr>
        </p:nvSpPr>
        <p:spPr/>
        <p:txBody>
          <a:bodyPr/>
          <a:lstStyle/>
          <a:p>
            <a:fld id="{6983841B-0DB4-4C99-B5E5-79625F01DBF7}" type="slidenum">
              <a:rPr lang="en-GB" smtClean="0"/>
              <a:t>9</a:t>
            </a:fld>
            <a:endParaRPr lang="en-GB"/>
          </a:p>
        </p:txBody>
      </p:sp>
      <p:sp>
        <p:nvSpPr>
          <p:cNvPr id="37" name="ZoneTexte 36"/>
          <p:cNvSpPr txBox="1"/>
          <p:nvPr/>
        </p:nvSpPr>
        <p:spPr>
          <a:xfrm>
            <a:off x="502920" y="1426464"/>
            <a:ext cx="9363456" cy="646331"/>
          </a:xfrm>
          <a:prstGeom prst="rect">
            <a:avLst/>
          </a:prstGeom>
          <a:noFill/>
        </p:spPr>
        <p:txBody>
          <a:bodyPr wrap="square" rtlCol="0">
            <a:spAutoFit/>
          </a:bodyPr>
          <a:lstStyle/>
          <a:p>
            <a:r>
              <a:rPr lang="fr-FR" dirty="0"/>
              <a:t>Le module Statistiques fournit un aperçu statistique global des activités se déroulant dans tous les autres modules de la plateforme</a:t>
            </a:r>
          </a:p>
        </p:txBody>
      </p:sp>
      <p:grpSp>
        <p:nvGrpSpPr>
          <p:cNvPr id="38" name="Group 21">
            <a:extLst>
              <a:ext uri="{FF2B5EF4-FFF2-40B4-BE49-F238E27FC236}">
                <a16:creationId xmlns:a16="http://schemas.microsoft.com/office/drawing/2014/main" xmlns="" id="{0ADE4394-D67D-4970-839B-2540894D64EF}"/>
              </a:ext>
            </a:extLst>
          </p:cNvPr>
          <p:cNvGrpSpPr/>
          <p:nvPr/>
        </p:nvGrpSpPr>
        <p:grpSpPr>
          <a:xfrm>
            <a:off x="261623" y="4638953"/>
            <a:ext cx="415962" cy="1060026"/>
            <a:chOff x="3046413" y="2012950"/>
            <a:chExt cx="1851025" cy="4549776"/>
          </a:xfrm>
          <a:solidFill>
            <a:schemeClr val="accent2"/>
          </a:solidFill>
        </p:grpSpPr>
        <p:sp>
          <p:nvSpPr>
            <p:cNvPr id="39" name="Freeform 6">
              <a:extLst>
                <a:ext uri="{FF2B5EF4-FFF2-40B4-BE49-F238E27FC236}">
                  <a16:creationId xmlns:a16="http://schemas.microsoft.com/office/drawing/2014/main" xmlns="" id="{FC6A069B-41E2-48DA-8240-5EE729592B2F}"/>
                </a:ext>
              </a:extLst>
            </p:cNvPr>
            <p:cNvSpPr>
              <a:spLocks/>
            </p:cNvSpPr>
            <p:nvPr/>
          </p:nvSpPr>
          <p:spPr bwMode="auto">
            <a:xfrm>
              <a:off x="3584575" y="2012950"/>
              <a:ext cx="776287" cy="757238"/>
            </a:xfrm>
            <a:custGeom>
              <a:avLst/>
              <a:gdLst>
                <a:gd name="T0" fmla="*/ 77 w 244"/>
                <a:gd name="T1" fmla="*/ 229 h 238"/>
                <a:gd name="T2" fmla="*/ 128 w 244"/>
                <a:gd name="T3" fmla="*/ 237 h 238"/>
                <a:gd name="T4" fmla="*/ 172 w 244"/>
                <a:gd name="T5" fmla="*/ 227 h 238"/>
                <a:gd name="T6" fmla="*/ 214 w 244"/>
                <a:gd name="T7" fmla="*/ 198 h 238"/>
                <a:gd name="T8" fmla="*/ 244 w 244"/>
                <a:gd name="T9" fmla="*/ 118 h 238"/>
                <a:gd name="T10" fmla="*/ 222 w 244"/>
                <a:gd name="T11" fmla="*/ 52 h 238"/>
                <a:gd name="T12" fmla="*/ 116 w 244"/>
                <a:gd name="T13" fmla="*/ 2 h 238"/>
                <a:gd name="T14" fmla="*/ 61 w 244"/>
                <a:gd name="T15" fmla="*/ 17 h 238"/>
                <a:gd name="T16" fmla="*/ 13 w 244"/>
                <a:gd name="T17" fmla="*/ 68 h 238"/>
                <a:gd name="T18" fmla="*/ 0 w 244"/>
                <a:gd name="T19" fmla="*/ 121 h 238"/>
                <a:gd name="T20" fmla="*/ 13 w 244"/>
                <a:gd name="T21" fmla="*/ 173 h 238"/>
                <a:gd name="T22" fmla="*/ 77 w 244"/>
                <a:gd name="T23"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4" h="238">
                  <a:moveTo>
                    <a:pt x="77" y="229"/>
                  </a:moveTo>
                  <a:cubicBezTo>
                    <a:pt x="93" y="236"/>
                    <a:pt x="110" y="238"/>
                    <a:pt x="128" y="237"/>
                  </a:cubicBezTo>
                  <a:cubicBezTo>
                    <a:pt x="143" y="236"/>
                    <a:pt x="158" y="233"/>
                    <a:pt x="172" y="227"/>
                  </a:cubicBezTo>
                  <a:cubicBezTo>
                    <a:pt x="188" y="220"/>
                    <a:pt x="202" y="211"/>
                    <a:pt x="214" y="198"/>
                  </a:cubicBezTo>
                  <a:cubicBezTo>
                    <a:pt x="234" y="175"/>
                    <a:pt x="244" y="148"/>
                    <a:pt x="244" y="118"/>
                  </a:cubicBezTo>
                  <a:cubicBezTo>
                    <a:pt x="244" y="93"/>
                    <a:pt x="237" y="71"/>
                    <a:pt x="222" y="52"/>
                  </a:cubicBezTo>
                  <a:cubicBezTo>
                    <a:pt x="197" y="19"/>
                    <a:pt x="164" y="2"/>
                    <a:pt x="116" y="2"/>
                  </a:cubicBezTo>
                  <a:cubicBezTo>
                    <a:pt x="97" y="0"/>
                    <a:pt x="74" y="10"/>
                    <a:pt x="61" y="17"/>
                  </a:cubicBezTo>
                  <a:cubicBezTo>
                    <a:pt x="40" y="29"/>
                    <a:pt x="24" y="46"/>
                    <a:pt x="13" y="68"/>
                  </a:cubicBezTo>
                  <a:cubicBezTo>
                    <a:pt x="4" y="85"/>
                    <a:pt x="0" y="103"/>
                    <a:pt x="0" y="121"/>
                  </a:cubicBezTo>
                  <a:cubicBezTo>
                    <a:pt x="0" y="139"/>
                    <a:pt x="5" y="157"/>
                    <a:pt x="13" y="173"/>
                  </a:cubicBezTo>
                  <a:cubicBezTo>
                    <a:pt x="28" y="200"/>
                    <a:pt x="49" y="218"/>
                    <a:pt x="77"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xmlns="" id="{47DAEC3A-7B7E-4C60-8A11-A59F41E170C4}"/>
                </a:ext>
              </a:extLst>
            </p:cNvPr>
            <p:cNvSpPr>
              <a:spLocks/>
            </p:cNvSpPr>
            <p:nvPr/>
          </p:nvSpPr>
          <p:spPr bwMode="auto">
            <a:xfrm>
              <a:off x="4291013" y="6562725"/>
              <a:ext cx="0" cy="0"/>
            </a:xfrm>
            <a:custGeom>
              <a:avLst/>
              <a:gdLst/>
              <a:ahLst/>
              <a:cxnLst>
                <a:cxn ang="0">
                  <a:pos x="0" y="0"/>
                </a:cxn>
                <a:cxn ang="0">
                  <a:pos x="0" y="0"/>
                </a:cxn>
              </a:cxnLst>
              <a:rect l="0" t="0" r="r" b="b"/>
              <a:pathLst>
                <a:path>
                  <a:moveTo>
                    <a:pt x="0" y="0"/>
                  </a:move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Line 9">
              <a:extLst>
                <a:ext uri="{FF2B5EF4-FFF2-40B4-BE49-F238E27FC236}">
                  <a16:creationId xmlns:a16="http://schemas.microsoft.com/office/drawing/2014/main" xmlns="" id="{A6804EF0-44AA-446C-99A6-44B05A82AD0C}"/>
                </a:ext>
              </a:extLst>
            </p:cNvPr>
            <p:cNvSpPr>
              <a:spLocks noChangeShapeType="1"/>
            </p:cNvSpPr>
            <p:nvPr/>
          </p:nvSpPr>
          <p:spPr bwMode="auto">
            <a:xfrm>
              <a:off x="3746500" y="65563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Line 10">
              <a:extLst>
                <a:ext uri="{FF2B5EF4-FFF2-40B4-BE49-F238E27FC236}">
                  <a16:creationId xmlns:a16="http://schemas.microsoft.com/office/drawing/2014/main" xmlns="" id="{64154396-CD7A-40F7-B9EF-7CC4BB0DA446}"/>
                </a:ext>
              </a:extLst>
            </p:cNvPr>
            <p:cNvSpPr>
              <a:spLocks noChangeShapeType="1"/>
            </p:cNvSpPr>
            <p:nvPr/>
          </p:nvSpPr>
          <p:spPr bwMode="auto">
            <a:xfrm>
              <a:off x="3746500" y="65563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
              <a:extLst>
                <a:ext uri="{FF2B5EF4-FFF2-40B4-BE49-F238E27FC236}">
                  <a16:creationId xmlns:a16="http://schemas.microsoft.com/office/drawing/2014/main" xmlns="" id="{76B3163D-5FDC-4995-9424-5BB484C5AD6B}"/>
                </a:ext>
              </a:extLst>
            </p:cNvPr>
            <p:cNvSpPr>
              <a:spLocks/>
            </p:cNvSpPr>
            <p:nvPr/>
          </p:nvSpPr>
          <p:spPr bwMode="auto">
            <a:xfrm>
              <a:off x="3046413" y="2824163"/>
              <a:ext cx="1851025" cy="3738563"/>
            </a:xfrm>
            <a:custGeom>
              <a:avLst/>
              <a:gdLst>
                <a:gd name="T0" fmla="*/ 569 w 582"/>
                <a:gd name="T1" fmla="*/ 93 h 1175"/>
                <a:gd name="T2" fmla="*/ 500 w 582"/>
                <a:gd name="T3" fmla="*/ 20 h 1175"/>
                <a:gd name="T4" fmla="*/ 410 w 582"/>
                <a:gd name="T5" fmla="*/ 1 h 1175"/>
                <a:gd name="T6" fmla="*/ 80 w 582"/>
                <a:gd name="T7" fmla="*/ 20 h 1175"/>
                <a:gd name="T8" fmla="*/ 0 w 582"/>
                <a:gd name="T9" fmla="*/ 147 h 1175"/>
                <a:gd name="T10" fmla="*/ 9 w 582"/>
                <a:gd name="T11" fmla="*/ 547 h 1175"/>
                <a:gd name="T12" fmla="*/ 100 w 582"/>
                <a:gd name="T13" fmla="*/ 542 h 1175"/>
                <a:gd name="T14" fmla="*/ 106 w 582"/>
                <a:gd name="T15" fmla="*/ 197 h 1175"/>
                <a:gd name="T16" fmla="*/ 109 w 582"/>
                <a:gd name="T17" fmla="*/ 189 h 1175"/>
                <a:gd name="T18" fmla="*/ 133 w 582"/>
                <a:gd name="T19" fmla="*/ 194 h 1175"/>
                <a:gd name="T20" fmla="*/ 133 w 582"/>
                <a:gd name="T21" fmla="*/ 968 h 1175"/>
                <a:gd name="T22" fmla="*/ 132 w 582"/>
                <a:gd name="T23" fmla="*/ 1103 h 1175"/>
                <a:gd name="T24" fmla="*/ 188 w 582"/>
                <a:gd name="T25" fmla="*/ 1173 h 1175"/>
                <a:gd name="T26" fmla="*/ 204 w 582"/>
                <a:gd name="T27" fmla="*/ 1175 h 1175"/>
                <a:gd name="T28" fmla="*/ 251 w 582"/>
                <a:gd name="T29" fmla="*/ 1158 h 1175"/>
                <a:gd name="T30" fmla="*/ 265 w 582"/>
                <a:gd name="T31" fmla="*/ 1142 h 1175"/>
                <a:gd name="T32" fmla="*/ 273 w 582"/>
                <a:gd name="T33" fmla="*/ 1123 h 1175"/>
                <a:gd name="T34" fmla="*/ 276 w 582"/>
                <a:gd name="T35" fmla="*/ 1103 h 1175"/>
                <a:gd name="T36" fmla="*/ 276 w 582"/>
                <a:gd name="T37" fmla="*/ 582 h 1175"/>
                <a:gd name="T38" fmla="*/ 281 w 582"/>
                <a:gd name="T39" fmla="*/ 572 h 1175"/>
                <a:gd name="T40" fmla="*/ 305 w 582"/>
                <a:gd name="T41" fmla="*/ 577 h 1175"/>
                <a:gd name="T42" fmla="*/ 305 w 582"/>
                <a:gd name="T43" fmla="*/ 1102 h 1175"/>
                <a:gd name="T44" fmla="*/ 305 w 582"/>
                <a:gd name="T45" fmla="*/ 1105 h 1175"/>
                <a:gd name="T46" fmla="*/ 313 w 582"/>
                <a:gd name="T47" fmla="*/ 1136 h 1175"/>
                <a:gd name="T48" fmla="*/ 361 w 582"/>
                <a:gd name="T49" fmla="*/ 1173 h 1175"/>
                <a:gd name="T50" fmla="*/ 438 w 582"/>
                <a:gd name="T51" fmla="*/ 1141 h 1175"/>
                <a:gd name="T52" fmla="*/ 441 w 582"/>
                <a:gd name="T53" fmla="*/ 1136 h 1175"/>
                <a:gd name="T54" fmla="*/ 444 w 582"/>
                <a:gd name="T55" fmla="*/ 1130 h 1175"/>
                <a:gd name="T56" fmla="*/ 449 w 582"/>
                <a:gd name="T57" fmla="*/ 1103 h 1175"/>
                <a:gd name="T58" fmla="*/ 449 w 582"/>
                <a:gd name="T59" fmla="*/ 1101 h 1175"/>
                <a:gd name="T60" fmla="*/ 449 w 582"/>
                <a:gd name="T61" fmla="*/ 194 h 1175"/>
                <a:gd name="T62" fmla="*/ 470 w 582"/>
                <a:gd name="T63" fmla="*/ 189 h 1175"/>
                <a:gd name="T64" fmla="*/ 476 w 582"/>
                <a:gd name="T65" fmla="*/ 264 h 1175"/>
                <a:gd name="T66" fmla="*/ 529 w 582"/>
                <a:gd name="T67" fmla="*/ 569 h 1175"/>
                <a:gd name="T68" fmla="*/ 582 w 582"/>
                <a:gd name="T69" fmla="*/ 517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2" h="1175">
                  <a:moveTo>
                    <a:pt x="582" y="147"/>
                  </a:moveTo>
                  <a:cubicBezTo>
                    <a:pt x="582" y="129"/>
                    <a:pt x="578" y="110"/>
                    <a:pt x="569" y="93"/>
                  </a:cubicBezTo>
                  <a:cubicBezTo>
                    <a:pt x="564" y="83"/>
                    <a:pt x="558" y="72"/>
                    <a:pt x="551" y="62"/>
                  </a:cubicBezTo>
                  <a:cubicBezTo>
                    <a:pt x="538" y="44"/>
                    <a:pt x="513" y="26"/>
                    <a:pt x="500" y="20"/>
                  </a:cubicBezTo>
                  <a:cubicBezTo>
                    <a:pt x="489" y="15"/>
                    <a:pt x="478" y="11"/>
                    <a:pt x="466" y="7"/>
                  </a:cubicBezTo>
                  <a:cubicBezTo>
                    <a:pt x="448" y="0"/>
                    <a:pt x="429" y="1"/>
                    <a:pt x="410" y="1"/>
                  </a:cubicBezTo>
                  <a:cubicBezTo>
                    <a:pt x="324" y="1"/>
                    <a:pt x="239" y="1"/>
                    <a:pt x="153" y="1"/>
                  </a:cubicBezTo>
                  <a:cubicBezTo>
                    <a:pt x="127" y="1"/>
                    <a:pt x="103" y="8"/>
                    <a:pt x="80" y="20"/>
                  </a:cubicBezTo>
                  <a:cubicBezTo>
                    <a:pt x="52" y="35"/>
                    <a:pt x="31" y="56"/>
                    <a:pt x="16" y="84"/>
                  </a:cubicBezTo>
                  <a:cubicBezTo>
                    <a:pt x="6" y="104"/>
                    <a:pt x="0" y="125"/>
                    <a:pt x="0" y="147"/>
                  </a:cubicBezTo>
                  <a:cubicBezTo>
                    <a:pt x="0" y="269"/>
                    <a:pt x="0" y="391"/>
                    <a:pt x="0" y="513"/>
                  </a:cubicBezTo>
                  <a:cubicBezTo>
                    <a:pt x="0" y="525"/>
                    <a:pt x="1" y="537"/>
                    <a:pt x="9" y="547"/>
                  </a:cubicBezTo>
                  <a:cubicBezTo>
                    <a:pt x="18" y="560"/>
                    <a:pt x="30" y="567"/>
                    <a:pt x="46" y="569"/>
                  </a:cubicBezTo>
                  <a:cubicBezTo>
                    <a:pt x="69" y="571"/>
                    <a:pt x="88" y="562"/>
                    <a:pt x="100" y="542"/>
                  </a:cubicBezTo>
                  <a:cubicBezTo>
                    <a:pt x="104" y="535"/>
                    <a:pt x="106" y="527"/>
                    <a:pt x="106" y="519"/>
                  </a:cubicBezTo>
                  <a:cubicBezTo>
                    <a:pt x="106" y="412"/>
                    <a:pt x="106" y="304"/>
                    <a:pt x="106" y="197"/>
                  </a:cubicBezTo>
                  <a:cubicBezTo>
                    <a:pt x="106" y="195"/>
                    <a:pt x="105" y="193"/>
                    <a:pt x="106" y="192"/>
                  </a:cubicBezTo>
                  <a:cubicBezTo>
                    <a:pt x="106" y="191"/>
                    <a:pt x="108" y="189"/>
                    <a:pt x="109" y="189"/>
                  </a:cubicBezTo>
                  <a:cubicBezTo>
                    <a:pt x="116" y="188"/>
                    <a:pt x="122" y="189"/>
                    <a:pt x="129" y="189"/>
                  </a:cubicBezTo>
                  <a:cubicBezTo>
                    <a:pt x="133" y="188"/>
                    <a:pt x="133" y="191"/>
                    <a:pt x="133" y="194"/>
                  </a:cubicBezTo>
                  <a:cubicBezTo>
                    <a:pt x="133" y="210"/>
                    <a:pt x="133" y="225"/>
                    <a:pt x="133" y="241"/>
                  </a:cubicBezTo>
                  <a:cubicBezTo>
                    <a:pt x="133" y="484"/>
                    <a:pt x="133" y="726"/>
                    <a:pt x="133" y="968"/>
                  </a:cubicBezTo>
                  <a:cubicBezTo>
                    <a:pt x="133" y="1012"/>
                    <a:pt x="133" y="1056"/>
                    <a:pt x="133" y="1099"/>
                  </a:cubicBezTo>
                  <a:cubicBezTo>
                    <a:pt x="133" y="1100"/>
                    <a:pt x="132" y="1102"/>
                    <a:pt x="132" y="1103"/>
                  </a:cubicBezTo>
                  <a:cubicBezTo>
                    <a:pt x="132" y="1137"/>
                    <a:pt x="156" y="1166"/>
                    <a:pt x="188" y="1173"/>
                  </a:cubicBezTo>
                  <a:cubicBezTo>
                    <a:pt x="188" y="1173"/>
                    <a:pt x="188" y="1173"/>
                    <a:pt x="188" y="1173"/>
                  </a:cubicBezTo>
                  <a:cubicBezTo>
                    <a:pt x="188" y="1173"/>
                    <a:pt x="188" y="1173"/>
                    <a:pt x="189" y="1173"/>
                  </a:cubicBezTo>
                  <a:cubicBezTo>
                    <a:pt x="194" y="1174"/>
                    <a:pt x="199" y="1175"/>
                    <a:pt x="204" y="1175"/>
                  </a:cubicBezTo>
                  <a:cubicBezTo>
                    <a:pt x="210" y="1175"/>
                    <a:pt x="215" y="1174"/>
                    <a:pt x="220" y="1173"/>
                  </a:cubicBezTo>
                  <a:cubicBezTo>
                    <a:pt x="231" y="1171"/>
                    <a:pt x="242" y="1165"/>
                    <a:pt x="251" y="1158"/>
                  </a:cubicBezTo>
                  <a:cubicBezTo>
                    <a:pt x="256" y="1154"/>
                    <a:pt x="260" y="1149"/>
                    <a:pt x="264" y="1144"/>
                  </a:cubicBezTo>
                  <a:cubicBezTo>
                    <a:pt x="264" y="1143"/>
                    <a:pt x="264" y="1142"/>
                    <a:pt x="265" y="1142"/>
                  </a:cubicBezTo>
                  <a:cubicBezTo>
                    <a:pt x="265" y="1141"/>
                    <a:pt x="266" y="1141"/>
                    <a:pt x="266" y="1140"/>
                  </a:cubicBezTo>
                  <a:cubicBezTo>
                    <a:pt x="269" y="1135"/>
                    <a:pt x="272" y="1129"/>
                    <a:pt x="273" y="1123"/>
                  </a:cubicBezTo>
                  <a:cubicBezTo>
                    <a:pt x="273" y="1123"/>
                    <a:pt x="273" y="1123"/>
                    <a:pt x="273" y="1123"/>
                  </a:cubicBezTo>
                  <a:cubicBezTo>
                    <a:pt x="275" y="1117"/>
                    <a:pt x="276" y="1110"/>
                    <a:pt x="276" y="1103"/>
                  </a:cubicBezTo>
                  <a:cubicBezTo>
                    <a:pt x="276" y="1102"/>
                    <a:pt x="276" y="1100"/>
                    <a:pt x="276" y="1099"/>
                  </a:cubicBezTo>
                  <a:cubicBezTo>
                    <a:pt x="276" y="927"/>
                    <a:pt x="276" y="754"/>
                    <a:pt x="276" y="582"/>
                  </a:cubicBezTo>
                  <a:cubicBezTo>
                    <a:pt x="276" y="581"/>
                    <a:pt x="276" y="579"/>
                    <a:pt x="276" y="578"/>
                  </a:cubicBezTo>
                  <a:cubicBezTo>
                    <a:pt x="276" y="574"/>
                    <a:pt x="278" y="572"/>
                    <a:pt x="281" y="572"/>
                  </a:cubicBezTo>
                  <a:cubicBezTo>
                    <a:pt x="288" y="572"/>
                    <a:pt x="294" y="572"/>
                    <a:pt x="300" y="572"/>
                  </a:cubicBezTo>
                  <a:cubicBezTo>
                    <a:pt x="303" y="572"/>
                    <a:pt x="305" y="574"/>
                    <a:pt x="305" y="577"/>
                  </a:cubicBezTo>
                  <a:cubicBezTo>
                    <a:pt x="305" y="579"/>
                    <a:pt x="305" y="581"/>
                    <a:pt x="305" y="583"/>
                  </a:cubicBezTo>
                  <a:cubicBezTo>
                    <a:pt x="305" y="756"/>
                    <a:pt x="305" y="929"/>
                    <a:pt x="305" y="1102"/>
                  </a:cubicBezTo>
                  <a:cubicBezTo>
                    <a:pt x="305" y="1102"/>
                    <a:pt x="305" y="1103"/>
                    <a:pt x="305" y="1103"/>
                  </a:cubicBezTo>
                  <a:cubicBezTo>
                    <a:pt x="305" y="1104"/>
                    <a:pt x="305" y="1104"/>
                    <a:pt x="305" y="1105"/>
                  </a:cubicBezTo>
                  <a:cubicBezTo>
                    <a:pt x="305" y="1105"/>
                    <a:pt x="305" y="1105"/>
                    <a:pt x="305" y="1105"/>
                  </a:cubicBezTo>
                  <a:cubicBezTo>
                    <a:pt x="305" y="1116"/>
                    <a:pt x="308" y="1126"/>
                    <a:pt x="313" y="1136"/>
                  </a:cubicBezTo>
                  <a:cubicBezTo>
                    <a:pt x="320" y="1150"/>
                    <a:pt x="333" y="1162"/>
                    <a:pt x="348" y="1169"/>
                  </a:cubicBezTo>
                  <a:cubicBezTo>
                    <a:pt x="361" y="1173"/>
                    <a:pt x="361" y="1173"/>
                    <a:pt x="361" y="1173"/>
                  </a:cubicBezTo>
                  <a:cubicBezTo>
                    <a:pt x="366" y="1174"/>
                    <a:pt x="371" y="1175"/>
                    <a:pt x="377" y="1175"/>
                  </a:cubicBezTo>
                  <a:cubicBezTo>
                    <a:pt x="402" y="1175"/>
                    <a:pt x="425" y="1162"/>
                    <a:pt x="438" y="1141"/>
                  </a:cubicBezTo>
                  <a:cubicBezTo>
                    <a:pt x="438" y="1140"/>
                    <a:pt x="439" y="1139"/>
                    <a:pt x="440" y="1138"/>
                  </a:cubicBezTo>
                  <a:cubicBezTo>
                    <a:pt x="440" y="1137"/>
                    <a:pt x="440" y="1137"/>
                    <a:pt x="441" y="1136"/>
                  </a:cubicBezTo>
                  <a:cubicBezTo>
                    <a:pt x="441" y="1135"/>
                    <a:pt x="442" y="1134"/>
                    <a:pt x="443" y="1132"/>
                  </a:cubicBezTo>
                  <a:cubicBezTo>
                    <a:pt x="443" y="1131"/>
                    <a:pt x="443" y="1130"/>
                    <a:pt x="444" y="1130"/>
                  </a:cubicBezTo>
                  <a:cubicBezTo>
                    <a:pt x="444" y="1129"/>
                    <a:pt x="444" y="1128"/>
                    <a:pt x="444" y="1127"/>
                  </a:cubicBezTo>
                  <a:cubicBezTo>
                    <a:pt x="447" y="1120"/>
                    <a:pt x="449" y="1112"/>
                    <a:pt x="449" y="1103"/>
                  </a:cubicBezTo>
                  <a:cubicBezTo>
                    <a:pt x="449" y="1103"/>
                    <a:pt x="449" y="1102"/>
                    <a:pt x="449" y="1101"/>
                  </a:cubicBezTo>
                  <a:cubicBezTo>
                    <a:pt x="449" y="1101"/>
                    <a:pt x="449" y="1101"/>
                    <a:pt x="449" y="1101"/>
                  </a:cubicBezTo>
                  <a:cubicBezTo>
                    <a:pt x="449" y="950"/>
                    <a:pt x="449" y="798"/>
                    <a:pt x="449" y="647"/>
                  </a:cubicBezTo>
                  <a:cubicBezTo>
                    <a:pt x="449" y="496"/>
                    <a:pt x="449" y="345"/>
                    <a:pt x="449" y="194"/>
                  </a:cubicBezTo>
                  <a:cubicBezTo>
                    <a:pt x="449" y="190"/>
                    <a:pt x="450" y="188"/>
                    <a:pt x="454" y="189"/>
                  </a:cubicBezTo>
                  <a:cubicBezTo>
                    <a:pt x="459" y="189"/>
                    <a:pt x="464" y="189"/>
                    <a:pt x="470" y="189"/>
                  </a:cubicBezTo>
                  <a:cubicBezTo>
                    <a:pt x="476" y="189"/>
                    <a:pt x="476" y="189"/>
                    <a:pt x="476" y="195"/>
                  </a:cubicBezTo>
                  <a:cubicBezTo>
                    <a:pt x="476" y="218"/>
                    <a:pt x="476" y="241"/>
                    <a:pt x="476" y="264"/>
                  </a:cubicBezTo>
                  <a:cubicBezTo>
                    <a:pt x="476" y="348"/>
                    <a:pt x="476" y="432"/>
                    <a:pt x="476" y="517"/>
                  </a:cubicBezTo>
                  <a:cubicBezTo>
                    <a:pt x="475" y="546"/>
                    <a:pt x="501" y="570"/>
                    <a:pt x="529" y="569"/>
                  </a:cubicBezTo>
                  <a:cubicBezTo>
                    <a:pt x="550" y="569"/>
                    <a:pt x="565" y="560"/>
                    <a:pt x="576" y="542"/>
                  </a:cubicBezTo>
                  <a:cubicBezTo>
                    <a:pt x="580" y="534"/>
                    <a:pt x="582" y="526"/>
                    <a:pt x="582" y="517"/>
                  </a:cubicBezTo>
                  <a:cubicBezTo>
                    <a:pt x="582" y="393"/>
                    <a:pt x="582" y="270"/>
                    <a:pt x="582"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18">
            <a:extLst>
              <a:ext uri="{FF2B5EF4-FFF2-40B4-BE49-F238E27FC236}">
                <a16:creationId xmlns:a16="http://schemas.microsoft.com/office/drawing/2014/main" xmlns="" id="{6F3FECA5-B537-41D5-B63B-82F52E9AB24E}"/>
              </a:ext>
            </a:extLst>
          </p:cNvPr>
          <p:cNvGrpSpPr/>
          <p:nvPr/>
        </p:nvGrpSpPr>
        <p:grpSpPr>
          <a:xfrm>
            <a:off x="933366" y="4683994"/>
            <a:ext cx="430972" cy="960159"/>
            <a:chOff x="6269038" y="1778000"/>
            <a:chExt cx="2230437" cy="4565651"/>
          </a:xfrm>
        </p:grpSpPr>
        <p:sp>
          <p:nvSpPr>
            <p:cNvPr id="45" name="Freeform 5">
              <a:extLst>
                <a:ext uri="{FF2B5EF4-FFF2-40B4-BE49-F238E27FC236}">
                  <a16:creationId xmlns:a16="http://schemas.microsoft.com/office/drawing/2014/main" xmlns="" id="{0AC6698B-B6ED-453B-B4ED-6F3D8C4321CF}"/>
                </a:ext>
              </a:extLst>
            </p:cNvPr>
            <p:cNvSpPr>
              <a:spLocks/>
            </p:cNvSpPr>
            <p:nvPr/>
          </p:nvSpPr>
          <p:spPr bwMode="auto">
            <a:xfrm>
              <a:off x="7000875" y="1778000"/>
              <a:ext cx="792162" cy="773113"/>
            </a:xfrm>
            <a:custGeom>
              <a:avLst/>
              <a:gdLst>
                <a:gd name="T0" fmla="*/ 35 w 249"/>
                <a:gd name="T1" fmla="*/ 204 h 243"/>
                <a:gd name="T2" fmla="*/ 93 w 249"/>
                <a:gd name="T3" fmla="*/ 236 h 243"/>
                <a:gd name="T4" fmla="*/ 177 w 249"/>
                <a:gd name="T5" fmla="*/ 229 h 243"/>
                <a:gd name="T6" fmla="*/ 219 w 249"/>
                <a:gd name="T7" fmla="*/ 198 h 243"/>
                <a:gd name="T8" fmla="*/ 245 w 249"/>
                <a:gd name="T9" fmla="*/ 146 h 243"/>
                <a:gd name="T10" fmla="*/ 246 w 249"/>
                <a:gd name="T11" fmla="*/ 105 h 243"/>
                <a:gd name="T12" fmla="*/ 228 w 249"/>
                <a:gd name="T13" fmla="*/ 58 h 243"/>
                <a:gd name="T14" fmla="*/ 161 w 249"/>
                <a:gd name="T15" fmla="*/ 10 h 243"/>
                <a:gd name="T16" fmla="*/ 60 w 249"/>
                <a:gd name="T17" fmla="*/ 22 h 243"/>
                <a:gd name="T18" fmla="*/ 1 w 249"/>
                <a:gd name="T19" fmla="*/ 122 h 243"/>
                <a:gd name="T20" fmla="*/ 6 w 249"/>
                <a:gd name="T21" fmla="*/ 158 h 243"/>
                <a:gd name="T22" fmla="*/ 35 w 249"/>
                <a:gd name="T23" fmla="*/ 204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243">
                  <a:moveTo>
                    <a:pt x="35" y="204"/>
                  </a:moveTo>
                  <a:cubicBezTo>
                    <a:pt x="51" y="220"/>
                    <a:pt x="71" y="231"/>
                    <a:pt x="93" y="236"/>
                  </a:cubicBezTo>
                  <a:cubicBezTo>
                    <a:pt x="122" y="243"/>
                    <a:pt x="150" y="241"/>
                    <a:pt x="177" y="229"/>
                  </a:cubicBezTo>
                  <a:cubicBezTo>
                    <a:pt x="193" y="222"/>
                    <a:pt x="207" y="212"/>
                    <a:pt x="219" y="198"/>
                  </a:cubicBezTo>
                  <a:cubicBezTo>
                    <a:pt x="232" y="183"/>
                    <a:pt x="241" y="166"/>
                    <a:pt x="245" y="146"/>
                  </a:cubicBezTo>
                  <a:cubicBezTo>
                    <a:pt x="248" y="133"/>
                    <a:pt x="249" y="119"/>
                    <a:pt x="246" y="105"/>
                  </a:cubicBezTo>
                  <a:cubicBezTo>
                    <a:pt x="244" y="88"/>
                    <a:pt x="238" y="72"/>
                    <a:pt x="228" y="58"/>
                  </a:cubicBezTo>
                  <a:cubicBezTo>
                    <a:pt x="211" y="34"/>
                    <a:pt x="189" y="18"/>
                    <a:pt x="161" y="10"/>
                  </a:cubicBezTo>
                  <a:cubicBezTo>
                    <a:pt x="125" y="0"/>
                    <a:pt x="91" y="4"/>
                    <a:pt x="60" y="22"/>
                  </a:cubicBezTo>
                  <a:cubicBezTo>
                    <a:pt x="22" y="45"/>
                    <a:pt x="2" y="78"/>
                    <a:pt x="1" y="122"/>
                  </a:cubicBezTo>
                  <a:cubicBezTo>
                    <a:pt x="0" y="134"/>
                    <a:pt x="3" y="146"/>
                    <a:pt x="6" y="158"/>
                  </a:cubicBezTo>
                  <a:cubicBezTo>
                    <a:pt x="12" y="175"/>
                    <a:pt x="21" y="191"/>
                    <a:pt x="35" y="20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xmlns="" id="{C6394F7A-15BF-417D-A74A-0325C01D8CB8}"/>
                </a:ext>
              </a:extLst>
            </p:cNvPr>
            <p:cNvSpPr>
              <a:spLocks/>
            </p:cNvSpPr>
            <p:nvPr/>
          </p:nvSpPr>
          <p:spPr bwMode="auto">
            <a:xfrm>
              <a:off x="6269038" y="2595563"/>
              <a:ext cx="2230437" cy="3748088"/>
            </a:xfrm>
            <a:custGeom>
              <a:avLst/>
              <a:gdLst>
                <a:gd name="T0" fmla="*/ 279 w 701"/>
                <a:gd name="T1" fmla="*/ 1178 h 1178"/>
                <a:gd name="T2" fmla="*/ 339 w 701"/>
                <a:gd name="T3" fmla="*/ 1125 h 1178"/>
                <a:gd name="T4" fmla="*/ 339 w 701"/>
                <a:gd name="T5" fmla="*/ 724 h 1178"/>
                <a:gd name="T6" fmla="*/ 342 w 701"/>
                <a:gd name="T7" fmla="*/ 716 h 1178"/>
                <a:gd name="T8" fmla="*/ 365 w 701"/>
                <a:gd name="T9" fmla="*/ 720 h 1178"/>
                <a:gd name="T10" fmla="*/ 365 w 701"/>
                <a:gd name="T11" fmla="*/ 1114 h 1178"/>
                <a:gd name="T12" fmla="*/ 426 w 701"/>
                <a:gd name="T13" fmla="*/ 1178 h 1178"/>
                <a:gd name="T14" fmla="*/ 481 w 701"/>
                <a:gd name="T15" fmla="*/ 1142 h 1178"/>
                <a:gd name="T16" fmla="*/ 482 w 701"/>
                <a:gd name="T17" fmla="*/ 1139 h 1178"/>
                <a:gd name="T18" fmla="*/ 486 w 701"/>
                <a:gd name="T19" fmla="*/ 1110 h 1178"/>
                <a:gd name="T20" fmla="*/ 493 w 701"/>
                <a:gd name="T21" fmla="*/ 716 h 1178"/>
                <a:gd name="T22" fmla="*/ 640 w 701"/>
                <a:gd name="T23" fmla="*/ 715 h 1178"/>
                <a:gd name="T24" fmla="*/ 630 w 701"/>
                <a:gd name="T25" fmla="*/ 680 h 1178"/>
                <a:gd name="T26" fmla="*/ 604 w 701"/>
                <a:gd name="T27" fmla="*/ 594 h 1178"/>
                <a:gd name="T28" fmla="*/ 581 w 701"/>
                <a:gd name="T29" fmla="*/ 515 h 1178"/>
                <a:gd name="T30" fmla="*/ 548 w 701"/>
                <a:gd name="T31" fmla="*/ 406 h 1178"/>
                <a:gd name="T32" fmla="*/ 520 w 701"/>
                <a:gd name="T33" fmla="*/ 308 h 1178"/>
                <a:gd name="T34" fmla="*/ 494 w 701"/>
                <a:gd name="T35" fmla="*/ 223 h 1178"/>
                <a:gd name="T36" fmla="*/ 482 w 701"/>
                <a:gd name="T37" fmla="*/ 166 h 1178"/>
                <a:gd name="T38" fmla="*/ 505 w 701"/>
                <a:gd name="T39" fmla="*/ 173 h 1178"/>
                <a:gd name="T40" fmla="*/ 543 w 701"/>
                <a:gd name="T41" fmla="*/ 299 h 1178"/>
                <a:gd name="T42" fmla="*/ 571 w 701"/>
                <a:gd name="T43" fmla="*/ 395 h 1178"/>
                <a:gd name="T44" fmla="*/ 599 w 701"/>
                <a:gd name="T45" fmla="*/ 487 h 1178"/>
                <a:gd name="T46" fmla="*/ 688 w 701"/>
                <a:gd name="T47" fmla="*/ 497 h 1178"/>
                <a:gd name="T48" fmla="*/ 688 w 701"/>
                <a:gd name="T49" fmla="*/ 429 h 1178"/>
                <a:gd name="T50" fmla="*/ 662 w 701"/>
                <a:gd name="T51" fmla="*/ 337 h 1178"/>
                <a:gd name="T52" fmla="*/ 633 w 701"/>
                <a:gd name="T53" fmla="*/ 240 h 1178"/>
                <a:gd name="T54" fmla="*/ 608 w 701"/>
                <a:gd name="T55" fmla="*/ 157 h 1178"/>
                <a:gd name="T56" fmla="*/ 525 w 701"/>
                <a:gd name="T57" fmla="*/ 24 h 1178"/>
                <a:gd name="T58" fmla="*/ 437 w 701"/>
                <a:gd name="T59" fmla="*/ 0 h 1178"/>
                <a:gd name="T60" fmla="*/ 215 w 701"/>
                <a:gd name="T61" fmla="*/ 8 h 1178"/>
                <a:gd name="T62" fmla="*/ 120 w 701"/>
                <a:gd name="T63" fmla="*/ 89 h 1178"/>
                <a:gd name="T64" fmla="*/ 91 w 701"/>
                <a:gd name="T65" fmla="*/ 172 h 1178"/>
                <a:gd name="T66" fmla="*/ 66 w 701"/>
                <a:gd name="T67" fmla="*/ 257 h 1178"/>
                <a:gd name="T68" fmla="*/ 37 w 701"/>
                <a:gd name="T69" fmla="*/ 355 h 1178"/>
                <a:gd name="T70" fmla="*/ 8 w 701"/>
                <a:gd name="T71" fmla="*/ 450 h 1178"/>
                <a:gd name="T72" fmla="*/ 95 w 701"/>
                <a:gd name="T73" fmla="*/ 503 h 1178"/>
                <a:gd name="T74" fmla="*/ 119 w 701"/>
                <a:gd name="T75" fmla="*/ 443 h 1178"/>
                <a:gd name="T76" fmla="*/ 145 w 701"/>
                <a:gd name="T77" fmla="*/ 356 h 1178"/>
                <a:gd name="T78" fmla="*/ 171 w 701"/>
                <a:gd name="T79" fmla="*/ 269 h 1178"/>
                <a:gd name="T80" fmla="*/ 201 w 701"/>
                <a:gd name="T81" fmla="*/ 169 h 1178"/>
                <a:gd name="T82" fmla="*/ 224 w 701"/>
                <a:gd name="T83" fmla="*/ 166 h 1178"/>
                <a:gd name="T84" fmla="*/ 222 w 701"/>
                <a:gd name="T85" fmla="*/ 187 h 1178"/>
                <a:gd name="T86" fmla="*/ 192 w 701"/>
                <a:gd name="T87" fmla="*/ 285 h 1178"/>
                <a:gd name="T88" fmla="*/ 163 w 701"/>
                <a:gd name="T89" fmla="*/ 381 h 1178"/>
                <a:gd name="T90" fmla="*/ 135 w 701"/>
                <a:gd name="T91" fmla="*/ 477 h 1178"/>
                <a:gd name="T92" fmla="*/ 109 w 701"/>
                <a:gd name="T93" fmla="*/ 563 h 1178"/>
                <a:gd name="T94" fmla="*/ 77 w 701"/>
                <a:gd name="T95" fmla="*/ 669 h 1178"/>
                <a:gd name="T96" fmla="*/ 70 w 701"/>
                <a:gd name="T97" fmla="*/ 716 h 1178"/>
                <a:gd name="T98" fmla="*/ 218 w 701"/>
                <a:gd name="T99" fmla="*/ 722 h 1178"/>
                <a:gd name="T100" fmla="*/ 218 w 701"/>
                <a:gd name="T101" fmla="*/ 1123 h 1178"/>
                <a:gd name="T102" fmla="*/ 228 w 701"/>
                <a:gd name="T103" fmla="*/ 1150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1" h="1178">
                  <a:moveTo>
                    <a:pt x="261" y="1175"/>
                  </a:moveTo>
                  <a:cubicBezTo>
                    <a:pt x="267" y="1177"/>
                    <a:pt x="273" y="1178"/>
                    <a:pt x="279" y="1178"/>
                  </a:cubicBezTo>
                  <a:cubicBezTo>
                    <a:pt x="308" y="1178"/>
                    <a:pt x="333" y="1156"/>
                    <a:pt x="338" y="1127"/>
                  </a:cubicBezTo>
                  <a:cubicBezTo>
                    <a:pt x="338" y="1127"/>
                    <a:pt x="338" y="1126"/>
                    <a:pt x="339" y="1125"/>
                  </a:cubicBezTo>
                  <a:cubicBezTo>
                    <a:pt x="339" y="1122"/>
                    <a:pt x="339" y="1119"/>
                    <a:pt x="339" y="1117"/>
                  </a:cubicBezTo>
                  <a:cubicBezTo>
                    <a:pt x="339" y="986"/>
                    <a:pt x="339" y="855"/>
                    <a:pt x="339" y="724"/>
                  </a:cubicBezTo>
                  <a:cubicBezTo>
                    <a:pt x="339" y="722"/>
                    <a:pt x="339" y="720"/>
                    <a:pt x="339" y="718"/>
                  </a:cubicBezTo>
                  <a:cubicBezTo>
                    <a:pt x="340" y="717"/>
                    <a:pt x="341" y="716"/>
                    <a:pt x="342" y="716"/>
                  </a:cubicBezTo>
                  <a:cubicBezTo>
                    <a:pt x="348" y="715"/>
                    <a:pt x="354" y="716"/>
                    <a:pt x="361" y="715"/>
                  </a:cubicBezTo>
                  <a:cubicBezTo>
                    <a:pt x="365" y="715"/>
                    <a:pt x="365" y="717"/>
                    <a:pt x="365" y="720"/>
                  </a:cubicBezTo>
                  <a:cubicBezTo>
                    <a:pt x="365" y="740"/>
                    <a:pt x="365" y="759"/>
                    <a:pt x="365" y="779"/>
                  </a:cubicBezTo>
                  <a:cubicBezTo>
                    <a:pt x="365" y="891"/>
                    <a:pt x="365" y="1002"/>
                    <a:pt x="365" y="1114"/>
                  </a:cubicBezTo>
                  <a:cubicBezTo>
                    <a:pt x="365" y="1120"/>
                    <a:pt x="366" y="1126"/>
                    <a:pt x="367" y="1131"/>
                  </a:cubicBezTo>
                  <a:cubicBezTo>
                    <a:pt x="373" y="1158"/>
                    <a:pt x="397" y="1178"/>
                    <a:pt x="426" y="1178"/>
                  </a:cubicBezTo>
                  <a:cubicBezTo>
                    <a:pt x="437" y="1178"/>
                    <a:pt x="447" y="1175"/>
                    <a:pt x="456" y="1170"/>
                  </a:cubicBezTo>
                  <a:cubicBezTo>
                    <a:pt x="467" y="1165"/>
                    <a:pt x="476" y="1154"/>
                    <a:pt x="481" y="1142"/>
                  </a:cubicBezTo>
                  <a:cubicBezTo>
                    <a:pt x="482" y="1141"/>
                    <a:pt x="482" y="1140"/>
                    <a:pt x="482" y="1139"/>
                  </a:cubicBezTo>
                  <a:cubicBezTo>
                    <a:pt x="482" y="1139"/>
                    <a:pt x="482" y="1139"/>
                    <a:pt x="482" y="1139"/>
                  </a:cubicBezTo>
                  <a:cubicBezTo>
                    <a:pt x="485" y="1132"/>
                    <a:pt x="486" y="1125"/>
                    <a:pt x="486" y="1118"/>
                  </a:cubicBezTo>
                  <a:cubicBezTo>
                    <a:pt x="486" y="1115"/>
                    <a:pt x="486" y="1113"/>
                    <a:pt x="486" y="1110"/>
                  </a:cubicBezTo>
                  <a:cubicBezTo>
                    <a:pt x="486" y="981"/>
                    <a:pt x="486" y="852"/>
                    <a:pt x="486" y="723"/>
                  </a:cubicBezTo>
                  <a:cubicBezTo>
                    <a:pt x="486" y="716"/>
                    <a:pt x="486" y="716"/>
                    <a:pt x="493" y="716"/>
                  </a:cubicBezTo>
                  <a:cubicBezTo>
                    <a:pt x="540" y="716"/>
                    <a:pt x="587" y="716"/>
                    <a:pt x="634" y="716"/>
                  </a:cubicBezTo>
                  <a:cubicBezTo>
                    <a:pt x="636" y="716"/>
                    <a:pt x="638" y="715"/>
                    <a:pt x="640" y="715"/>
                  </a:cubicBezTo>
                  <a:cubicBezTo>
                    <a:pt x="640" y="714"/>
                    <a:pt x="640" y="712"/>
                    <a:pt x="640" y="711"/>
                  </a:cubicBezTo>
                  <a:cubicBezTo>
                    <a:pt x="636" y="701"/>
                    <a:pt x="633" y="691"/>
                    <a:pt x="630" y="680"/>
                  </a:cubicBezTo>
                  <a:cubicBezTo>
                    <a:pt x="626" y="666"/>
                    <a:pt x="622" y="651"/>
                    <a:pt x="618" y="637"/>
                  </a:cubicBezTo>
                  <a:cubicBezTo>
                    <a:pt x="613" y="622"/>
                    <a:pt x="609" y="608"/>
                    <a:pt x="604" y="594"/>
                  </a:cubicBezTo>
                  <a:cubicBezTo>
                    <a:pt x="600" y="580"/>
                    <a:pt x="596" y="566"/>
                    <a:pt x="592" y="552"/>
                  </a:cubicBezTo>
                  <a:cubicBezTo>
                    <a:pt x="588" y="540"/>
                    <a:pt x="585" y="528"/>
                    <a:pt x="581" y="515"/>
                  </a:cubicBezTo>
                  <a:cubicBezTo>
                    <a:pt x="575" y="497"/>
                    <a:pt x="570" y="478"/>
                    <a:pt x="564" y="459"/>
                  </a:cubicBezTo>
                  <a:cubicBezTo>
                    <a:pt x="559" y="441"/>
                    <a:pt x="554" y="423"/>
                    <a:pt x="548" y="406"/>
                  </a:cubicBezTo>
                  <a:cubicBezTo>
                    <a:pt x="544" y="391"/>
                    <a:pt x="540" y="377"/>
                    <a:pt x="535" y="363"/>
                  </a:cubicBezTo>
                  <a:cubicBezTo>
                    <a:pt x="530" y="344"/>
                    <a:pt x="525" y="326"/>
                    <a:pt x="520" y="308"/>
                  </a:cubicBezTo>
                  <a:cubicBezTo>
                    <a:pt x="516" y="295"/>
                    <a:pt x="511" y="281"/>
                    <a:pt x="507" y="268"/>
                  </a:cubicBezTo>
                  <a:cubicBezTo>
                    <a:pt x="503" y="253"/>
                    <a:pt x="498" y="238"/>
                    <a:pt x="494" y="223"/>
                  </a:cubicBezTo>
                  <a:cubicBezTo>
                    <a:pt x="488" y="206"/>
                    <a:pt x="483" y="188"/>
                    <a:pt x="478" y="171"/>
                  </a:cubicBezTo>
                  <a:cubicBezTo>
                    <a:pt x="476" y="166"/>
                    <a:pt x="478" y="165"/>
                    <a:pt x="482" y="166"/>
                  </a:cubicBezTo>
                  <a:cubicBezTo>
                    <a:pt x="486" y="166"/>
                    <a:pt x="491" y="166"/>
                    <a:pt x="496" y="166"/>
                  </a:cubicBezTo>
                  <a:cubicBezTo>
                    <a:pt x="503" y="166"/>
                    <a:pt x="503" y="166"/>
                    <a:pt x="505" y="173"/>
                  </a:cubicBezTo>
                  <a:cubicBezTo>
                    <a:pt x="512" y="197"/>
                    <a:pt x="519" y="222"/>
                    <a:pt x="527" y="247"/>
                  </a:cubicBezTo>
                  <a:cubicBezTo>
                    <a:pt x="532" y="264"/>
                    <a:pt x="538" y="282"/>
                    <a:pt x="543" y="299"/>
                  </a:cubicBezTo>
                  <a:cubicBezTo>
                    <a:pt x="548" y="317"/>
                    <a:pt x="553" y="334"/>
                    <a:pt x="558" y="352"/>
                  </a:cubicBezTo>
                  <a:cubicBezTo>
                    <a:pt x="562" y="366"/>
                    <a:pt x="567" y="381"/>
                    <a:pt x="571" y="395"/>
                  </a:cubicBezTo>
                  <a:cubicBezTo>
                    <a:pt x="576" y="410"/>
                    <a:pt x="580" y="424"/>
                    <a:pt x="584" y="438"/>
                  </a:cubicBezTo>
                  <a:cubicBezTo>
                    <a:pt x="589" y="454"/>
                    <a:pt x="593" y="471"/>
                    <a:pt x="599" y="487"/>
                  </a:cubicBezTo>
                  <a:cubicBezTo>
                    <a:pt x="604" y="502"/>
                    <a:pt x="616" y="511"/>
                    <a:pt x="632" y="514"/>
                  </a:cubicBezTo>
                  <a:cubicBezTo>
                    <a:pt x="654" y="518"/>
                    <a:pt x="673" y="513"/>
                    <a:pt x="688" y="497"/>
                  </a:cubicBezTo>
                  <a:cubicBezTo>
                    <a:pt x="699" y="486"/>
                    <a:pt x="701" y="472"/>
                    <a:pt x="697" y="457"/>
                  </a:cubicBezTo>
                  <a:cubicBezTo>
                    <a:pt x="695" y="447"/>
                    <a:pt x="691" y="438"/>
                    <a:pt x="688" y="429"/>
                  </a:cubicBezTo>
                  <a:cubicBezTo>
                    <a:pt x="685" y="416"/>
                    <a:pt x="682" y="404"/>
                    <a:pt x="678" y="391"/>
                  </a:cubicBezTo>
                  <a:cubicBezTo>
                    <a:pt x="673" y="373"/>
                    <a:pt x="667" y="355"/>
                    <a:pt x="662" y="337"/>
                  </a:cubicBezTo>
                  <a:cubicBezTo>
                    <a:pt x="657" y="322"/>
                    <a:pt x="653" y="308"/>
                    <a:pt x="649" y="294"/>
                  </a:cubicBezTo>
                  <a:cubicBezTo>
                    <a:pt x="644" y="276"/>
                    <a:pt x="638" y="258"/>
                    <a:pt x="633" y="240"/>
                  </a:cubicBezTo>
                  <a:cubicBezTo>
                    <a:pt x="629" y="227"/>
                    <a:pt x="625" y="214"/>
                    <a:pt x="621" y="200"/>
                  </a:cubicBezTo>
                  <a:cubicBezTo>
                    <a:pt x="617" y="186"/>
                    <a:pt x="612" y="171"/>
                    <a:pt x="608" y="157"/>
                  </a:cubicBezTo>
                  <a:cubicBezTo>
                    <a:pt x="603" y="140"/>
                    <a:pt x="598" y="122"/>
                    <a:pt x="592" y="106"/>
                  </a:cubicBezTo>
                  <a:cubicBezTo>
                    <a:pt x="578" y="72"/>
                    <a:pt x="557" y="43"/>
                    <a:pt x="525" y="24"/>
                  </a:cubicBezTo>
                  <a:cubicBezTo>
                    <a:pt x="504" y="10"/>
                    <a:pt x="480" y="3"/>
                    <a:pt x="455" y="1"/>
                  </a:cubicBezTo>
                  <a:cubicBezTo>
                    <a:pt x="449" y="1"/>
                    <a:pt x="443" y="0"/>
                    <a:pt x="437" y="0"/>
                  </a:cubicBezTo>
                  <a:cubicBezTo>
                    <a:pt x="380" y="0"/>
                    <a:pt x="323" y="0"/>
                    <a:pt x="266" y="0"/>
                  </a:cubicBezTo>
                  <a:cubicBezTo>
                    <a:pt x="248" y="0"/>
                    <a:pt x="231" y="2"/>
                    <a:pt x="215" y="8"/>
                  </a:cubicBezTo>
                  <a:cubicBezTo>
                    <a:pt x="201" y="12"/>
                    <a:pt x="188" y="18"/>
                    <a:pt x="176" y="26"/>
                  </a:cubicBezTo>
                  <a:cubicBezTo>
                    <a:pt x="151" y="42"/>
                    <a:pt x="133" y="63"/>
                    <a:pt x="120" y="89"/>
                  </a:cubicBezTo>
                  <a:cubicBezTo>
                    <a:pt x="114" y="101"/>
                    <a:pt x="110" y="115"/>
                    <a:pt x="105" y="129"/>
                  </a:cubicBezTo>
                  <a:cubicBezTo>
                    <a:pt x="100" y="143"/>
                    <a:pt x="96" y="158"/>
                    <a:pt x="91" y="172"/>
                  </a:cubicBezTo>
                  <a:cubicBezTo>
                    <a:pt x="87" y="186"/>
                    <a:pt x="83" y="199"/>
                    <a:pt x="79" y="213"/>
                  </a:cubicBezTo>
                  <a:cubicBezTo>
                    <a:pt x="75" y="227"/>
                    <a:pt x="71" y="242"/>
                    <a:pt x="66" y="257"/>
                  </a:cubicBezTo>
                  <a:cubicBezTo>
                    <a:pt x="62" y="272"/>
                    <a:pt x="57" y="287"/>
                    <a:pt x="53" y="302"/>
                  </a:cubicBezTo>
                  <a:cubicBezTo>
                    <a:pt x="47" y="320"/>
                    <a:pt x="42" y="338"/>
                    <a:pt x="37" y="355"/>
                  </a:cubicBezTo>
                  <a:cubicBezTo>
                    <a:pt x="31" y="373"/>
                    <a:pt x="27" y="391"/>
                    <a:pt x="21" y="408"/>
                  </a:cubicBezTo>
                  <a:cubicBezTo>
                    <a:pt x="17" y="422"/>
                    <a:pt x="13" y="436"/>
                    <a:pt x="8" y="450"/>
                  </a:cubicBezTo>
                  <a:cubicBezTo>
                    <a:pt x="0" y="474"/>
                    <a:pt x="8" y="495"/>
                    <a:pt x="28" y="507"/>
                  </a:cubicBezTo>
                  <a:cubicBezTo>
                    <a:pt x="48" y="519"/>
                    <a:pt x="75" y="519"/>
                    <a:pt x="95" y="503"/>
                  </a:cubicBezTo>
                  <a:cubicBezTo>
                    <a:pt x="102" y="497"/>
                    <a:pt x="105" y="489"/>
                    <a:pt x="108" y="481"/>
                  </a:cubicBezTo>
                  <a:cubicBezTo>
                    <a:pt x="112" y="468"/>
                    <a:pt x="115" y="456"/>
                    <a:pt x="119" y="443"/>
                  </a:cubicBezTo>
                  <a:cubicBezTo>
                    <a:pt x="123" y="429"/>
                    <a:pt x="127" y="414"/>
                    <a:pt x="132" y="400"/>
                  </a:cubicBezTo>
                  <a:cubicBezTo>
                    <a:pt x="136" y="385"/>
                    <a:pt x="141" y="371"/>
                    <a:pt x="145" y="356"/>
                  </a:cubicBezTo>
                  <a:cubicBezTo>
                    <a:pt x="149" y="342"/>
                    <a:pt x="153" y="328"/>
                    <a:pt x="157" y="314"/>
                  </a:cubicBezTo>
                  <a:cubicBezTo>
                    <a:pt x="162" y="299"/>
                    <a:pt x="166" y="284"/>
                    <a:pt x="171" y="269"/>
                  </a:cubicBezTo>
                  <a:cubicBezTo>
                    <a:pt x="176" y="252"/>
                    <a:pt x="181" y="234"/>
                    <a:pt x="186" y="216"/>
                  </a:cubicBezTo>
                  <a:cubicBezTo>
                    <a:pt x="191" y="200"/>
                    <a:pt x="196" y="184"/>
                    <a:pt x="201" y="169"/>
                  </a:cubicBezTo>
                  <a:cubicBezTo>
                    <a:pt x="201" y="167"/>
                    <a:pt x="203" y="166"/>
                    <a:pt x="205" y="166"/>
                  </a:cubicBezTo>
                  <a:cubicBezTo>
                    <a:pt x="211" y="165"/>
                    <a:pt x="217" y="166"/>
                    <a:pt x="224" y="166"/>
                  </a:cubicBezTo>
                  <a:cubicBezTo>
                    <a:pt x="228" y="166"/>
                    <a:pt x="227" y="168"/>
                    <a:pt x="226" y="171"/>
                  </a:cubicBezTo>
                  <a:cubicBezTo>
                    <a:pt x="225" y="176"/>
                    <a:pt x="223" y="181"/>
                    <a:pt x="222" y="187"/>
                  </a:cubicBezTo>
                  <a:cubicBezTo>
                    <a:pt x="217" y="201"/>
                    <a:pt x="213" y="216"/>
                    <a:pt x="209" y="231"/>
                  </a:cubicBezTo>
                  <a:cubicBezTo>
                    <a:pt x="203" y="249"/>
                    <a:pt x="198" y="267"/>
                    <a:pt x="192" y="285"/>
                  </a:cubicBezTo>
                  <a:cubicBezTo>
                    <a:pt x="188" y="299"/>
                    <a:pt x="184" y="313"/>
                    <a:pt x="179" y="328"/>
                  </a:cubicBezTo>
                  <a:cubicBezTo>
                    <a:pt x="174" y="346"/>
                    <a:pt x="169" y="363"/>
                    <a:pt x="163" y="381"/>
                  </a:cubicBezTo>
                  <a:cubicBezTo>
                    <a:pt x="158" y="398"/>
                    <a:pt x="153" y="416"/>
                    <a:pt x="148" y="433"/>
                  </a:cubicBezTo>
                  <a:cubicBezTo>
                    <a:pt x="144" y="448"/>
                    <a:pt x="139" y="462"/>
                    <a:pt x="135" y="477"/>
                  </a:cubicBezTo>
                  <a:cubicBezTo>
                    <a:pt x="131" y="491"/>
                    <a:pt x="126" y="504"/>
                    <a:pt x="122" y="518"/>
                  </a:cubicBezTo>
                  <a:cubicBezTo>
                    <a:pt x="118" y="533"/>
                    <a:pt x="113" y="548"/>
                    <a:pt x="109" y="563"/>
                  </a:cubicBezTo>
                  <a:cubicBezTo>
                    <a:pt x="104" y="581"/>
                    <a:pt x="99" y="599"/>
                    <a:pt x="93" y="616"/>
                  </a:cubicBezTo>
                  <a:cubicBezTo>
                    <a:pt x="88" y="634"/>
                    <a:pt x="83" y="651"/>
                    <a:pt x="77" y="669"/>
                  </a:cubicBezTo>
                  <a:cubicBezTo>
                    <a:pt x="73" y="682"/>
                    <a:pt x="69" y="696"/>
                    <a:pt x="65" y="710"/>
                  </a:cubicBezTo>
                  <a:cubicBezTo>
                    <a:pt x="64" y="715"/>
                    <a:pt x="64" y="716"/>
                    <a:pt x="70" y="716"/>
                  </a:cubicBezTo>
                  <a:cubicBezTo>
                    <a:pt x="117" y="716"/>
                    <a:pt x="164" y="716"/>
                    <a:pt x="212" y="716"/>
                  </a:cubicBezTo>
                  <a:cubicBezTo>
                    <a:pt x="218" y="716"/>
                    <a:pt x="218" y="716"/>
                    <a:pt x="218" y="722"/>
                  </a:cubicBezTo>
                  <a:cubicBezTo>
                    <a:pt x="218" y="853"/>
                    <a:pt x="218" y="984"/>
                    <a:pt x="218" y="1116"/>
                  </a:cubicBezTo>
                  <a:cubicBezTo>
                    <a:pt x="218" y="1118"/>
                    <a:pt x="218" y="1120"/>
                    <a:pt x="218" y="1123"/>
                  </a:cubicBezTo>
                  <a:cubicBezTo>
                    <a:pt x="218" y="1130"/>
                    <a:pt x="223" y="1143"/>
                    <a:pt x="228" y="1150"/>
                  </a:cubicBezTo>
                  <a:cubicBezTo>
                    <a:pt x="228" y="1150"/>
                    <a:pt x="228" y="1150"/>
                    <a:pt x="228" y="1150"/>
                  </a:cubicBezTo>
                  <a:cubicBezTo>
                    <a:pt x="235" y="1161"/>
                    <a:pt x="245" y="1169"/>
                    <a:pt x="257" y="1174"/>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565810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14118</TotalTime>
  <Words>694</Words>
  <Application>Microsoft Office PowerPoint</Application>
  <PresentationFormat>Grand écran</PresentationFormat>
  <Paragraphs>105</Paragraphs>
  <Slides>10</Slides>
  <Notes>3</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10</vt:i4>
      </vt:variant>
    </vt:vector>
  </HeadingPairs>
  <TitlesOfParts>
    <vt:vector size="22" baseType="lpstr">
      <vt:lpstr>Arial</vt:lpstr>
      <vt:lpstr>Arial Black</vt:lpstr>
      <vt:lpstr>Calibri</vt:lpstr>
      <vt:lpstr>Cambria</vt:lpstr>
      <vt:lpstr>Georgia</vt:lpstr>
      <vt:lpstr>Georgia Pro</vt:lpstr>
      <vt:lpstr>Noto Sans</vt:lpstr>
      <vt:lpstr>Open Sans</vt:lpstr>
      <vt:lpstr>Open Sans Light</vt:lpstr>
      <vt:lpstr>Trebuchet MS</vt:lpstr>
      <vt:lpstr>Wingdings 3</vt:lpstr>
      <vt:lpstr>Facette</vt:lpstr>
      <vt:lpstr>Présentation PowerPoint</vt:lpstr>
      <vt:lpstr>Présentation PowerPoint</vt:lpstr>
      <vt:lpstr>Presentation  du Projet</vt:lpstr>
      <vt:lpstr>Présentation PowerPoint</vt:lpstr>
      <vt:lpstr>Espace Networking / Réseautage </vt:lpstr>
      <vt:lpstr>Présentation PowerPoint</vt:lpstr>
      <vt:lpstr>Salles Virtuelles</vt:lpstr>
      <vt:lpstr>Crowdfunding</vt:lpstr>
      <vt:lpstr>Statistiques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Compte Microsoft</cp:lastModifiedBy>
  <cp:revision>1068</cp:revision>
  <dcterms:created xsi:type="dcterms:W3CDTF">2017-12-05T16:25:52Z</dcterms:created>
  <dcterms:modified xsi:type="dcterms:W3CDTF">2023-10-01T17:17:07Z</dcterms:modified>
</cp:coreProperties>
</file>