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5" r:id="rId9"/>
    <p:sldId id="266" r:id="rId10"/>
    <p:sldId id="262" r:id="rId11"/>
    <p:sldId id="270" r:id="rId12"/>
    <p:sldId id="267" r:id="rId13"/>
    <p:sldId id="272" r:id="rId14"/>
    <p:sldId id="273" r:id="rId15"/>
    <p:sldId id="269" r:id="rId16"/>
    <p:sldId id="274" r:id="rId17"/>
    <p:sldId id="268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12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2AF80-40A6-420B-9460-2D0BD930FEB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51699-8B88-45FA-A7AA-B3565A6A1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51699-8B88-45FA-A7AA-B3565A6A1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51699-8B88-45FA-A7AA-B3565A6A1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51699-8B88-45FA-A7AA-B3565A6A1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51699-8B88-45FA-A7AA-B3565A6A17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0DCFB061-4267-4D9F-8017-6F550D3068DF}" type="datetime1">
              <a:rPr lang="en-US" smtClean="0"/>
              <a:t>4/29/2023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879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118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78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194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06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5418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7771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911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053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791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480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1555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8965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501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4967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808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4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2518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0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3AkTO9HLXo" TargetMode="External"/><Relationship Id="rId2" Type="http://schemas.openxmlformats.org/officeDocument/2006/relationships/hyperlink" Target="https://setosa.io/ev/markov-chains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en.wikipedia.org/wiki/Markov_chain#:~:text=A%20Markov%20chain%20or%20Markov,the%20state%20of%20affairs%20now.%2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4853-DB99-CC23-CB30-96FE00A61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953" y="1318590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Markov Chains Weather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DE65-F808-ED88-CF92-A1C2E85FD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4428" y="1605824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By Najia Jahan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CSC 30100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Final Project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342641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oud with solid fill">
            <a:extLst>
              <a:ext uri="{FF2B5EF4-FFF2-40B4-BE49-F238E27FC236}">
                <a16:creationId xmlns:a16="http://schemas.microsoft.com/office/drawing/2014/main" id="{AEC705CF-8A48-C9A9-A485-4208D7C7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2164" y="4297017"/>
            <a:ext cx="1469328" cy="1469328"/>
          </a:xfrm>
          <a:prstGeom prst="rect">
            <a:avLst/>
          </a:prstGeom>
        </p:spPr>
      </p:pic>
      <p:pic>
        <p:nvPicPr>
          <p:cNvPr id="7" name="Graphic 6" descr="Rain with solid fill">
            <a:extLst>
              <a:ext uri="{FF2B5EF4-FFF2-40B4-BE49-F238E27FC236}">
                <a16:creationId xmlns:a16="http://schemas.microsoft.com/office/drawing/2014/main" id="{168DA8AF-B945-A066-0EC0-F88680F99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7341" y="4386332"/>
            <a:ext cx="1546296" cy="1546296"/>
          </a:xfrm>
          <a:prstGeom prst="rect">
            <a:avLst/>
          </a:prstGeom>
        </p:spPr>
      </p:pic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1DF02D06-5DD9-380C-65FB-BB78448F6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1087" y="1260940"/>
            <a:ext cx="1530044" cy="1530044"/>
          </a:xfrm>
          <a:prstGeom prst="rect">
            <a:avLst/>
          </a:prstGeom>
        </p:spPr>
      </p:pic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EE6664C9-866B-0DC4-7F37-F48A0827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523359">
            <a:off x="2909529" y="3036729"/>
            <a:ext cx="2866413" cy="1332204"/>
          </a:xfrm>
          <a:prstGeom prst="rect">
            <a:avLst/>
          </a:prstGeom>
        </p:spPr>
      </p:pic>
      <p:pic>
        <p:nvPicPr>
          <p:cNvPr id="28" name="Graphic 27" descr="Line arrow: Rotate right outline">
            <a:extLst>
              <a:ext uri="{FF2B5EF4-FFF2-40B4-BE49-F238E27FC236}">
                <a16:creationId xmlns:a16="http://schemas.microsoft.com/office/drawing/2014/main" id="{B020C589-2C9C-C4FD-3570-FCF6AA58DD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1087" y="487549"/>
            <a:ext cx="1259026" cy="1259026"/>
          </a:xfrm>
          <a:prstGeom prst="rect">
            <a:avLst/>
          </a:prstGeom>
        </p:spPr>
      </p:pic>
      <p:pic>
        <p:nvPicPr>
          <p:cNvPr id="33" name="Graphic 32" descr="Arrow Right outline">
            <a:extLst>
              <a:ext uri="{FF2B5EF4-FFF2-40B4-BE49-F238E27FC236}">
                <a16:creationId xmlns:a16="http://schemas.microsoft.com/office/drawing/2014/main" id="{8D38C649-ECE7-75E8-758A-DCF82E420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424506">
            <a:off x="6459892" y="2668165"/>
            <a:ext cx="2866413" cy="1332204"/>
          </a:xfrm>
          <a:prstGeom prst="rect">
            <a:avLst/>
          </a:prstGeom>
        </p:spPr>
      </p:pic>
      <p:pic>
        <p:nvPicPr>
          <p:cNvPr id="34" name="Graphic 33" descr="Arrow Right outline">
            <a:extLst>
              <a:ext uri="{FF2B5EF4-FFF2-40B4-BE49-F238E27FC236}">
                <a16:creationId xmlns:a16="http://schemas.microsoft.com/office/drawing/2014/main" id="{3CE9F1B9-B22A-2752-AD04-F2DBD0A9A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167904">
            <a:off x="2488213" y="2797562"/>
            <a:ext cx="2866413" cy="1332204"/>
          </a:xfrm>
          <a:prstGeom prst="rect">
            <a:avLst/>
          </a:prstGeom>
        </p:spPr>
      </p:pic>
      <p:pic>
        <p:nvPicPr>
          <p:cNvPr id="35" name="Graphic 34" descr="Arrow Right outline">
            <a:extLst>
              <a:ext uri="{FF2B5EF4-FFF2-40B4-BE49-F238E27FC236}">
                <a16:creationId xmlns:a16="http://schemas.microsoft.com/office/drawing/2014/main" id="{4A293959-0DB0-A87F-4EA3-FC4CCA3A1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514341">
            <a:off x="6174344" y="3132683"/>
            <a:ext cx="2866413" cy="1332204"/>
          </a:xfrm>
          <a:prstGeom prst="rect">
            <a:avLst/>
          </a:prstGeom>
        </p:spPr>
      </p:pic>
      <p:pic>
        <p:nvPicPr>
          <p:cNvPr id="36" name="Graphic 35" descr="Line arrow: Rotate right outline">
            <a:extLst>
              <a:ext uri="{FF2B5EF4-FFF2-40B4-BE49-F238E27FC236}">
                <a16:creationId xmlns:a16="http://schemas.microsoft.com/office/drawing/2014/main" id="{1A4FAD40-1F75-CC45-63CA-D7939EC308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930540">
            <a:off x="9163225" y="4007434"/>
            <a:ext cx="1259026" cy="1259026"/>
          </a:xfrm>
          <a:prstGeom prst="rect">
            <a:avLst/>
          </a:prstGeom>
        </p:spPr>
      </p:pic>
      <p:pic>
        <p:nvPicPr>
          <p:cNvPr id="37" name="Graphic 36" descr="Line arrow: Rotate right outline">
            <a:extLst>
              <a:ext uri="{FF2B5EF4-FFF2-40B4-BE49-F238E27FC236}">
                <a16:creationId xmlns:a16="http://schemas.microsoft.com/office/drawing/2014/main" id="{1AA6A99A-98A4-6D9F-5A0A-E0C5DDC22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87003">
            <a:off x="1628645" y="3921727"/>
            <a:ext cx="1259026" cy="1259026"/>
          </a:xfrm>
          <a:prstGeom prst="rect">
            <a:avLst/>
          </a:prstGeom>
        </p:spPr>
      </p:pic>
      <p:pic>
        <p:nvPicPr>
          <p:cNvPr id="38" name="Graphic 37" descr="Arrow Right outline">
            <a:extLst>
              <a:ext uri="{FF2B5EF4-FFF2-40B4-BE49-F238E27FC236}">
                <a16:creationId xmlns:a16="http://schemas.microsoft.com/office/drawing/2014/main" id="{5221ADDA-0C7E-5428-1C3B-028A65B9A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1133" y="4728217"/>
            <a:ext cx="4041851" cy="1332204"/>
          </a:xfrm>
          <a:prstGeom prst="rect">
            <a:avLst/>
          </a:prstGeom>
        </p:spPr>
      </p:pic>
      <p:pic>
        <p:nvPicPr>
          <p:cNvPr id="39" name="Graphic 38" descr="Arrow Right outline">
            <a:extLst>
              <a:ext uri="{FF2B5EF4-FFF2-40B4-BE49-F238E27FC236}">
                <a16:creationId xmlns:a16="http://schemas.microsoft.com/office/drawing/2014/main" id="{8B3D5CD2-2BD2-F773-0667-BDED4A126E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045920" y="4203345"/>
            <a:ext cx="3526885" cy="1332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946F64-B30D-D56B-E48F-5064D6FF8B3E}"/>
              </a:ext>
            </a:extLst>
          </p:cNvPr>
          <p:cNvSpPr txBox="1"/>
          <p:nvPr/>
        </p:nvSpPr>
        <p:spPr>
          <a:xfrm>
            <a:off x="5522573" y="287494"/>
            <a:ext cx="7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5D812-C723-75A5-82B0-82A6640ADAE9}"/>
              </a:ext>
            </a:extLst>
          </p:cNvPr>
          <p:cNvSpPr txBox="1"/>
          <p:nvPr/>
        </p:nvSpPr>
        <p:spPr>
          <a:xfrm rot="2689825">
            <a:off x="7951152" y="3053909"/>
            <a:ext cx="7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23286-F8A7-2D3D-B5A8-7D729C38F7A4}"/>
              </a:ext>
            </a:extLst>
          </p:cNvPr>
          <p:cNvSpPr txBox="1"/>
          <p:nvPr/>
        </p:nvSpPr>
        <p:spPr>
          <a:xfrm>
            <a:off x="4350985" y="3567952"/>
            <a:ext cx="7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DB4F6-4685-60B7-46C3-4704E19CF6F6}"/>
              </a:ext>
            </a:extLst>
          </p:cNvPr>
          <p:cNvSpPr txBox="1"/>
          <p:nvPr/>
        </p:nvSpPr>
        <p:spPr>
          <a:xfrm rot="19645295">
            <a:off x="3249205" y="3129501"/>
            <a:ext cx="7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0.3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166FC-C378-8A28-1F30-F4A494A61CE4}"/>
              </a:ext>
            </a:extLst>
          </p:cNvPr>
          <p:cNvSpPr txBox="1"/>
          <p:nvPr/>
        </p:nvSpPr>
        <p:spPr>
          <a:xfrm>
            <a:off x="5522573" y="5362254"/>
            <a:ext cx="7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0.6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390B9-EBB5-B603-3AF9-6566FAC50D6F}"/>
              </a:ext>
            </a:extLst>
          </p:cNvPr>
          <p:cNvSpPr txBox="1"/>
          <p:nvPr/>
        </p:nvSpPr>
        <p:spPr>
          <a:xfrm>
            <a:off x="5619744" y="4297017"/>
            <a:ext cx="7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C5056-DDB1-DDE5-65B0-F8A55E28FFE0}"/>
              </a:ext>
            </a:extLst>
          </p:cNvPr>
          <p:cNvSpPr txBox="1"/>
          <p:nvPr/>
        </p:nvSpPr>
        <p:spPr>
          <a:xfrm>
            <a:off x="9982632" y="3972512"/>
            <a:ext cx="7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A42E1-E529-1460-4AC6-02685D9AF5F4}"/>
              </a:ext>
            </a:extLst>
          </p:cNvPr>
          <p:cNvSpPr txBox="1"/>
          <p:nvPr/>
        </p:nvSpPr>
        <p:spPr>
          <a:xfrm>
            <a:off x="6881046" y="3567952"/>
            <a:ext cx="7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3B994-B50E-2F5F-F3CE-AECC137F4047}"/>
              </a:ext>
            </a:extLst>
          </p:cNvPr>
          <p:cNvSpPr txBox="1"/>
          <p:nvPr/>
        </p:nvSpPr>
        <p:spPr>
          <a:xfrm>
            <a:off x="1522210" y="3972512"/>
            <a:ext cx="7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F180C5A-0065-CBB2-D2CE-E6F2A1165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28123"/>
              </p:ext>
            </p:extLst>
          </p:nvPr>
        </p:nvGraphicFramePr>
        <p:xfrm>
          <a:off x="18809" y="50852"/>
          <a:ext cx="3900363" cy="22185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5091">
                  <a:extLst>
                    <a:ext uri="{9D8B030D-6E8A-4147-A177-3AD203B41FA5}">
                      <a16:colId xmlns:a16="http://schemas.microsoft.com/office/drawing/2014/main" val="2135652455"/>
                    </a:ext>
                  </a:extLst>
                </a:gridCol>
                <a:gridCol w="989820">
                  <a:extLst>
                    <a:ext uri="{9D8B030D-6E8A-4147-A177-3AD203B41FA5}">
                      <a16:colId xmlns:a16="http://schemas.microsoft.com/office/drawing/2014/main" val="1114515349"/>
                    </a:ext>
                  </a:extLst>
                </a:gridCol>
                <a:gridCol w="960361">
                  <a:extLst>
                    <a:ext uri="{9D8B030D-6E8A-4147-A177-3AD203B41FA5}">
                      <a16:colId xmlns:a16="http://schemas.microsoft.com/office/drawing/2014/main" val="3261285136"/>
                    </a:ext>
                  </a:extLst>
                </a:gridCol>
                <a:gridCol w="975091">
                  <a:extLst>
                    <a:ext uri="{9D8B030D-6E8A-4147-A177-3AD203B41FA5}">
                      <a16:colId xmlns:a16="http://schemas.microsoft.com/office/drawing/2014/main" val="878314055"/>
                    </a:ext>
                  </a:extLst>
                </a:gridCol>
              </a:tblGrid>
              <a:tr h="61789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Rainy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Cloudy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46604"/>
                  </a:ext>
                </a:extLst>
              </a:tr>
              <a:tr h="525416">
                <a:tc>
                  <a:txBody>
                    <a:bodyPr/>
                    <a:lstStyle/>
                    <a:p>
                      <a:r>
                        <a:rPr lang="en-US" sz="1600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76556"/>
                  </a:ext>
                </a:extLst>
              </a:tr>
              <a:tr h="500199">
                <a:tc>
                  <a:txBody>
                    <a:bodyPr/>
                    <a:lstStyle/>
                    <a:p>
                      <a:r>
                        <a:rPr lang="en-US" sz="1600" b="1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28461"/>
                  </a:ext>
                </a:extLst>
              </a:tr>
              <a:tr h="575013">
                <a:tc>
                  <a:txBody>
                    <a:bodyPr/>
                    <a:lstStyle/>
                    <a:p>
                      <a:r>
                        <a:rPr lang="en-US" sz="1600" b="1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</a:t>
                      </a:r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5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5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F010D-261F-1728-1947-D70935F3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97254"/>
            <a:ext cx="5294716" cy="2263490"/>
          </a:xfrm>
          <a:prstGeom prst="rect">
            <a:avLst/>
          </a:prstGeom>
        </p:spPr>
      </p:pic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E71346D-5589-28ED-EF0C-ABE7B027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337588"/>
            <a:ext cx="5294715" cy="418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1E2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00D1B-0ED4-39E5-C428-B3107B4F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0D9E9-DEDD-11FB-C05F-3B8EBEEA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91" y="656705"/>
            <a:ext cx="7972657" cy="51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13615-9CBD-55D9-8FB5-2F51DF586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2" y="457200"/>
            <a:ext cx="103366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4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6A72B-5FAF-540C-7AD8-E99B3A08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39003"/>
            <a:ext cx="11277600" cy="54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5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BA3BD-BEF5-8C6B-8105-5E164C70E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5457" y="479676"/>
            <a:ext cx="6703008" cy="5898648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A0824-CFB4-BC8A-E2C6-C211FB952A87}"/>
              </a:ext>
            </a:extLst>
          </p:cNvPr>
          <p:cNvSpPr txBox="1"/>
          <p:nvPr/>
        </p:nvSpPr>
        <p:spPr>
          <a:xfrm>
            <a:off x="264820" y="997527"/>
            <a:ext cx="2162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Terminal Output:</a:t>
            </a:r>
          </a:p>
        </p:txBody>
      </p:sp>
    </p:spTree>
    <p:extLst>
      <p:ext uri="{BB962C8B-B14F-4D97-AF65-F5344CB8AC3E}">
        <p14:creationId xmlns:p14="http://schemas.microsoft.com/office/powerpoint/2010/main" val="379425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5F5DE-81B7-0307-D5DD-8B3B8B897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82" y="457200"/>
            <a:ext cx="9703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E5D28-2CE9-C6DA-B343-0C7C92B78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8" y="643467"/>
            <a:ext cx="10765344" cy="5571065"/>
          </a:xfrm>
          <a:prstGeom prst="rect">
            <a:avLst/>
          </a:prstGeom>
          <a:ln>
            <a:noFill/>
          </a:ln>
        </p:spPr>
      </p:pic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5B0ED56-7A8D-DCA1-74AC-72B32822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8764"/>
            <a:ext cx="11277600" cy="53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662E-26F4-3EE0-9173-6F35FF25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A8C1-FBC7-DD52-869A-DFFD1E81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https://setosa.io/ev/markov-chains/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https://youtu.be/i3AkTO9HLXo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https://en.wikipedia.org/wiki/Markov_chain#:~:text=A%20Markov%20chain%20or%20Markov,the%20state%20of%20affairs%20now.%22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B75A-9E8F-FDFE-334B-20F39DB4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What is Markov Chains?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E75A-8530-5FA2-DF49-47D70E31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Markov chains are mathematical models used to describe a sequence of events in which the probability of each event depends only on the state attained in the previous event.</a:t>
            </a:r>
          </a:p>
          <a:p>
            <a:r>
              <a:rPr lang="en-US" sz="2400" dirty="0">
                <a:latin typeface="Söhne"/>
              </a:rPr>
              <a:t>This is known as </a:t>
            </a:r>
            <a:r>
              <a:rPr lang="en-US" sz="2400" dirty="0" err="1">
                <a:latin typeface="Söhne"/>
              </a:rPr>
              <a:t>Memorylessness</a:t>
            </a:r>
            <a:r>
              <a:rPr lang="en-US" sz="2400" dirty="0">
                <a:latin typeface="Söhne"/>
              </a:rPr>
              <a:t>.</a:t>
            </a:r>
          </a:p>
          <a:p>
            <a:pPr algn="ctr"/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en-US" sz="3200" i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n+1</a:t>
            </a: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x | </a:t>
            </a:r>
            <a:r>
              <a:rPr lang="en-US" sz="3200" i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i="1" kern="100" baseline="-25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3200" i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x</a:t>
            </a:r>
            <a:r>
              <a:rPr lang="en-US" sz="3200" i="1" kern="100" baseline="-25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200" i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sz="3200" i="1" kern="100" baseline="-25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3200" i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x</a:t>
            </a:r>
            <a:r>
              <a:rPr lang="en-US" sz="3200" i="1" kern="100" baseline="-25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3200" i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sz="3200" i="1" kern="100" baseline="-25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3200" i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x</a:t>
            </a:r>
            <a:r>
              <a:rPr lang="en-US" sz="3200" i="1" kern="100" baseline="-25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3,….</a:t>
            </a:r>
            <a:r>
              <a:rPr lang="en-US" sz="3200" i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i="1" kern="100" baseline="-250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i="1" kern="100" baseline="-25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3200" i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i="1" kern="100" baseline="-250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3200" i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</a:t>
            </a:r>
            <a:r>
              <a:rPr lang="en-US" sz="3200" i="1" kern="100" baseline="-250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n+1</a:t>
            </a:r>
            <a:r>
              <a:rPr lang="en-US" sz="3200" i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x | </a:t>
            </a:r>
            <a:r>
              <a:rPr lang="en-US" sz="3200" i="1" kern="10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i="1" kern="100" baseline="-2500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n+1 </a:t>
            </a:r>
            <a:r>
              <a:rPr lang="en-US" sz="3200" i="1" kern="10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3200" i="1" kern="10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i="1" kern="100" baseline="-25000" dirty="0" err="1">
                <a:solidFill>
                  <a:srgbClr val="0070C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i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274-9C1E-F5B4-C546-E723FF7E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States and Transitions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FAD28C-0151-B475-1FAA-9A203867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States: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ato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 and </a:t>
            </a:r>
            <a:r>
              <a:rPr lang="en-US" sz="2400" b="1" i="0" dirty="0">
                <a:solidFill>
                  <a:srgbClr val="DB7631"/>
                </a:solidFill>
                <a:effectLst/>
                <a:latin typeface="Lato" panose="020B0604020202020204" pitchFamily="34" charset="0"/>
              </a:rPr>
              <a:t>B</a:t>
            </a:r>
          </a:p>
          <a:p>
            <a:r>
              <a:rPr lang="en-US" sz="2400" dirty="0">
                <a:solidFill>
                  <a:srgbClr val="222222"/>
                </a:solidFill>
                <a:latin typeface="Lato" panose="020B0604020202020204" pitchFamily="34" charset="0"/>
              </a:rPr>
              <a:t>P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ossible </a:t>
            </a:r>
            <a:r>
              <a:rPr lang="en-US" sz="2400" dirty="0">
                <a:solidFill>
                  <a:srgbClr val="222222"/>
                </a:solidFill>
                <a:latin typeface="Lato" panose="020B0604020202020204" pitchFamily="34" charset="0"/>
              </a:rPr>
              <a:t>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ransitions: 4  (not 2, because a state can transition back into itself)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If we're at 'A' we could transition to 'B' or stay at 'A'. If we're at 'B' we could transition to 'A' or stay at 'B'. </a:t>
            </a:r>
            <a:endParaRPr lang="en-US" sz="2000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BDB655DA-C342-E1CC-2754-CD0A752EA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6" y="2836754"/>
            <a:ext cx="4767978" cy="28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9F76-9DC3-435C-6359-9FC0CF0E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3800"/>
              <a:t>Transition Matrix</a:t>
            </a:r>
            <a:br>
              <a:rPr lang="en-US" sz="3800"/>
            </a:br>
            <a:endParaRPr lang="en-US" sz="3800" b="0"/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71A507AD-ADA5-7976-A7A1-235C03BB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pPr algn="r"/>
            <a:r>
              <a:rPr lang="en-US" sz="4400" dirty="0"/>
              <a:t>Transition Table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904D0DA2-FA62-FACA-F4DB-C1D1EF1EF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1212061"/>
            <a:ext cx="7308846" cy="2972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18294-BECF-E92D-CCFA-9188228C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16" y="896206"/>
            <a:ext cx="442021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58">
            <a:extLst>
              <a:ext uri="{FF2B5EF4-FFF2-40B4-BE49-F238E27FC236}">
                <a16:creationId xmlns:a16="http://schemas.microsoft.com/office/drawing/2014/main" id="{FAF68CB5-D519-4070-A998-B86F0FB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38B2EA6-D4F2-9A2F-190C-01041F550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" r="-1" b="7747"/>
          <a:stretch/>
        </p:blipFill>
        <p:spPr>
          <a:xfrm>
            <a:off x="312678" y="501986"/>
            <a:ext cx="2769973" cy="2769973"/>
          </a:xfrm>
          <a:custGeom>
            <a:avLst/>
            <a:gdLst/>
            <a:ahLst/>
            <a:cxnLst/>
            <a:rect l="l" t="t" r="r" b="b"/>
            <a:pathLst>
              <a:path w="2769973" h="2769973">
                <a:moveTo>
                  <a:pt x="133430" y="0"/>
                </a:moveTo>
                <a:lnTo>
                  <a:pt x="2636543" y="0"/>
                </a:lnTo>
                <a:cubicBezTo>
                  <a:pt x="2710234" y="0"/>
                  <a:pt x="2769973" y="59739"/>
                  <a:pt x="2769973" y="133430"/>
                </a:cubicBezTo>
                <a:lnTo>
                  <a:pt x="2769973" y="2636543"/>
                </a:lnTo>
                <a:cubicBezTo>
                  <a:pt x="2769973" y="2710234"/>
                  <a:pt x="2710234" y="2769973"/>
                  <a:pt x="2636543" y="2769973"/>
                </a:cubicBezTo>
                <a:lnTo>
                  <a:pt x="133430" y="2769973"/>
                </a:lnTo>
                <a:cubicBezTo>
                  <a:pt x="59739" y="2769973"/>
                  <a:pt x="0" y="2710234"/>
                  <a:pt x="0" y="2636543"/>
                </a:cubicBezTo>
                <a:lnTo>
                  <a:pt x="0" y="133430"/>
                </a:lnTo>
                <a:cubicBezTo>
                  <a:pt x="0" y="59739"/>
                  <a:pt x="59739" y="0"/>
                  <a:pt x="133430" y="0"/>
                </a:cubicBezTo>
                <a:close/>
              </a:path>
            </a:pathLst>
          </a:custGeom>
        </p:spPr>
      </p:pic>
      <p:pic>
        <p:nvPicPr>
          <p:cNvPr id="16" name="Picture 15" descr="A picture containing close&#10;&#10;Description automatically generated">
            <a:extLst>
              <a:ext uri="{FF2B5EF4-FFF2-40B4-BE49-F238E27FC236}">
                <a16:creationId xmlns:a16="http://schemas.microsoft.com/office/drawing/2014/main" id="{3503B91A-BA75-6B59-2C0F-D5855EC2F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r="17537" b="-4"/>
          <a:stretch/>
        </p:blipFill>
        <p:spPr>
          <a:xfrm>
            <a:off x="3276002" y="501987"/>
            <a:ext cx="2769973" cy="2769973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48C9E9-FA74-A0D9-9B59-94FAD20A6B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r="-6" b="-6"/>
          <a:stretch/>
        </p:blipFill>
        <p:spPr>
          <a:xfrm>
            <a:off x="312774" y="3429005"/>
            <a:ext cx="2769973" cy="2769973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5570CF0C-D222-CE9A-B6A0-535480C2D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r="-3" b="-3"/>
          <a:stretch/>
        </p:blipFill>
        <p:spPr>
          <a:xfrm>
            <a:off x="3276003" y="3428994"/>
            <a:ext cx="2769973" cy="2769974"/>
          </a:xfrm>
          <a:custGeom>
            <a:avLst/>
            <a:gdLst/>
            <a:ahLst/>
            <a:cxnLst/>
            <a:rect l="l" t="t" r="r" b="b"/>
            <a:pathLst>
              <a:path w="3118718" h="3118719">
                <a:moveTo>
                  <a:pt x="127306" y="0"/>
                </a:moveTo>
                <a:lnTo>
                  <a:pt x="2991412" y="0"/>
                </a:lnTo>
                <a:cubicBezTo>
                  <a:pt x="3061721" y="0"/>
                  <a:pt x="3118718" y="56997"/>
                  <a:pt x="3118718" y="127306"/>
                </a:cubicBezTo>
                <a:lnTo>
                  <a:pt x="3118718" y="2991413"/>
                </a:lnTo>
                <a:cubicBezTo>
                  <a:pt x="3118718" y="3061722"/>
                  <a:pt x="3061721" y="3118719"/>
                  <a:pt x="2991412" y="3118719"/>
                </a:cubicBezTo>
                <a:lnTo>
                  <a:pt x="127306" y="3118719"/>
                </a:lnTo>
                <a:cubicBezTo>
                  <a:pt x="56997" y="3118719"/>
                  <a:pt x="0" y="3061722"/>
                  <a:pt x="0" y="2991413"/>
                </a:cubicBezTo>
                <a:lnTo>
                  <a:pt x="0" y="127306"/>
                </a:lnTo>
                <a:cubicBezTo>
                  <a:pt x="0" y="56997"/>
                  <a:pt x="56997" y="0"/>
                  <a:pt x="127306" y="0"/>
                </a:cubicBezTo>
                <a:close/>
              </a:path>
            </a:pathLst>
          </a:custGeom>
        </p:spPr>
      </p:pic>
      <p:sp>
        <p:nvSpPr>
          <p:cNvPr id="95" name="Arc 60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6468">
            <a:off x="7783403" y="326268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6D37E-CDFE-8BF1-AC5E-B5995C22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28" y="486184"/>
            <a:ext cx="50158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life usage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5FD7-8253-5E02-312C-8DB45422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2728" y="1946684"/>
            <a:ext cx="501580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Weather Forecast Prediction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Financial Market Analysis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Speech Recognition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Text Prediction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Genetic Analysis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oud with solid fill">
            <a:extLst>
              <a:ext uri="{FF2B5EF4-FFF2-40B4-BE49-F238E27FC236}">
                <a16:creationId xmlns:a16="http://schemas.microsoft.com/office/drawing/2014/main" id="{AEC705CF-8A48-C9A9-A485-4208D7C7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2226" y="4281440"/>
            <a:ext cx="1469328" cy="1469328"/>
          </a:xfrm>
          <a:prstGeom prst="rect">
            <a:avLst/>
          </a:prstGeom>
        </p:spPr>
      </p:pic>
      <p:pic>
        <p:nvPicPr>
          <p:cNvPr id="7" name="Graphic 6" descr="Rain with solid fill">
            <a:extLst>
              <a:ext uri="{FF2B5EF4-FFF2-40B4-BE49-F238E27FC236}">
                <a16:creationId xmlns:a16="http://schemas.microsoft.com/office/drawing/2014/main" id="{168DA8AF-B945-A066-0EC0-F88680F99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7341" y="4386332"/>
            <a:ext cx="1546296" cy="1546296"/>
          </a:xfrm>
          <a:prstGeom prst="rect">
            <a:avLst/>
          </a:prstGeom>
        </p:spPr>
      </p:pic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1DF02D06-5DD9-380C-65FB-BB78448F6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1087" y="1246407"/>
            <a:ext cx="1530044" cy="15300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BC53407-DD58-CCA2-A910-601B24FD2F8C}"/>
              </a:ext>
            </a:extLst>
          </p:cNvPr>
          <p:cNvSpPr txBox="1"/>
          <p:nvPr/>
        </p:nvSpPr>
        <p:spPr>
          <a:xfrm>
            <a:off x="490451" y="1828256"/>
            <a:ext cx="31011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Three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Cloudy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Rainy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704D49C-2B4E-4675-5A37-868D8653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51" y="290944"/>
            <a:ext cx="8742767" cy="1030779"/>
          </a:xfrm>
        </p:spPr>
        <p:txBody>
          <a:bodyPr anchor="b">
            <a:normAutofit/>
          </a:bodyPr>
          <a:lstStyle/>
          <a:p>
            <a:r>
              <a:rPr lang="en-US" sz="4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4114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oud with solid fill">
            <a:extLst>
              <a:ext uri="{FF2B5EF4-FFF2-40B4-BE49-F238E27FC236}">
                <a16:creationId xmlns:a16="http://schemas.microsoft.com/office/drawing/2014/main" id="{AEC705CF-8A48-C9A9-A485-4208D7C7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2226" y="4281440"/>
            <a:ext cx="1469328" cy="1469328"/>
          </a:xfrm>
          <a:prstGeom prst="rect">
            <a:avLst/>
          </a:prstGeom>
        </p:spPr>
      </p:pic>
      <p:pic>
        <p:nvPicPr>
          <p:cNvPr id="7" name="Graphic 6" descr="Rain with solid fill">
            <a:extLst>
              <a:ext uri="{FF2B5EF4-FFF2-40B4-BE49-F238E27FC236}">
                <a16:creationId xmlns:a16="http://schemas.microsoft.com/office/drawing/2014/main" id="{168DA8AF-B945-A066-0EC0-F88680F99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7341" y="4386332"/>
            <a:ext cx="1546296" cy="1546296"/>
          </a:xfrm>
          <a:prstGeom prst="rect">
            <a:avLst/>
          </a:prstGeom>
        </p:spPr>
      </p:pic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1DF02D06-5DD9-380C-65FB-BB78448F6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1087" y="1246407"/>
            <a:ext cx="1530044" cy="1530044"/>
          </a:xfrm>
          <a:prstGeom prst="rect">
            <a:avLst/>
          </a:prstGeom>
        </p:spPr>
      </p:pic>
      <p:pic>
        <p:nvPicPr>
          <p:cNvPr id="26" name="Graphic 25" descr="Arrow Right outline">
            <a:extLst>
              <a:ext uri="{FF2B5EF4-FFF2-40B4-BE49-F238E27FC236}">
                <a16:creationId xmlns:a16="http://schemas.microsoft.com/office/drawing/2014/main" id="{EE6664C9-866B-0DC4-7F37-F48A0827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523359">
            <a:off x="2909529" y="3036729"/>
            <a:ext cx="2866413" cy="1332204"/>
          </a:xfrm>
          <a:prstGeom prst="rect">
            <a:avLst/>
          </a:prstGeom>
        </p:spPr>
      </p:pic>
      <p:pic>
        <p:nvPicPr>
          <p:cNvPr id="28" name="Graphic 27" descr="Line arrow: Rotate right outline">
            <a:extLst>
              <a:ext uri="{FF2B5EF4-FFF2-40B4-BE49-F238E27FC236}">
                <a16:creationId xmlns:a16="http://schemas.microsoft.com/office/drawing/2014/main" id="{B020C589-2C9C-C4FD-3570-FCF6AA58DD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1087" y="487549"/>
            <a:ext cx="1259026" cy="1259026"/>
          </a:xfrm>
          <a:prstGeom prst="rect">
            <a:avLst/>
          </a:prstGeom>
        </p:spPr>
      </p:pic>
      <p:pic>
        <p:nvPicPr>
          <p:cNvPr id="33" name="Graphic 32" descr="Arrow Right outline">
            <a:extLst>
              <a:ext uri="{FF2B5EF4-FFF2-40B4-BE49-F238E27FC236}">
                <a16:creationId xmlns:a16="http://schemas.microsoft.com/office/drawing/2014/main" id="{8D38C649-ECE7-75E8-758A-DCF82E420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424506">
            <a:off x="6459892" y="2668165"/>
            <a:ext cx="2866413" cy="1332204"/>
          </a:xfrm>
          <a:prstGeom prst="rect">
            <a:avLst/>
          </a:prstGeom>
        </p:spPr>
      </p:pic>
      <p:pic>
        <p:nvPicPr>
          <p:cNvPr id="34" name="Graphic 33" descr="Arrow Right outline">
            <a:extLst>
              <a:ext uri="{FF2B5EF4-FFF2-40B4-BE49-F238E27FC236}">
                <a16:creationId xmlns:a16="http://schemas.microsoft.com/office/drawing/2014/main" id="{3CE9F1B9-B22A-2752-AD04-F2DBD0A9A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167904">
            <a:off x="2488213" y="2797562"/>
            <a:ext cx="2866413" cy="1332204"/>
          </a:xfrm>
          <a:prstGeom prst="rect">
            <a:avLst/>
          </a:prstGeom>
        </p:spPr>
      </p:pic>
      <p:pic>
        <p:nvPicPr>
          <p:cNvPr id="35" name="Graphic 34" descr="Arrow Right outline">
            <a:extLst>
              <a:ext uri="{FF2B5EF4-FFF2-40B4-BE49-F238E27FC236}">
                <a16:creationId xmlns:a16="http://schemas.microsoft.com/office/drawing/2014/main" id="{4A293959-0DB0-A87F-4EA3-FC4CCA3A1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514341">
            <a:off x="6174344" y="3132683"/>
            <a:ext cx="2866413" cy="1332204"/>
          </a:xfrm>
          <a:prstGeom prst="rect">
            <a:avLst/>
          </a:prstGeom>
        </p:spPr>
      </p:pic>
      <p:pic>
        <p:nvPicPr>
          <p:cNvPr id="36" name="Graphic 35" descr="Line arrow: Rotate right outline">
            <a:extLst>
              <a:ext uri="{FF2B5EF4-FFF2-40B4-BE49-F238E27FC236}">
                <a16:creationId xmlns:a16="http://schemas.microsoft.com/office/drawing/2014/main" id="{1A4FAD40-1F75-CC45-63CA-D7939EC308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930540">
            <a:off x="9163225" y="4007434"/>
            <a:ext cx="1259026" cy="1259026"/>
          </a:xfrm>
          <a:prstGeom prst="rect">
            <a:avLst/>
          </a:prstGeom>
        </p:spPr>
      </p:pic>
      <p:pic>
        <p:nvPicPr>
          <p:cNvPr id="37" name="Graphic 36" descr="Line arrow: Rotate right outline">
            <a:extLst>
              <a:ext uri="{FF2B5EF4-FFF2-40B4-BE49-F238E27FC236}">
                <a16:creationId xmlns:a16="http://schemas.microsoft.com/office/drawing/2014/main" id="{1AA6A99A-98A4-6D9F-5A0A-E0C5DDC22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87003">
            <a:off x="1628645" y="3921727"/>
            <a:ext cx="1259026" cy="1259026"/>
          </a:xfrm>
          <a:prstGeom prst="rect">
            <a:avLst/>
          </a:prstGeom>
        </p:spPr>
      </p:pic>
      <p:pic>
        <p:nvPicPr>
          <p:cNvPr id="38" name="Graphic 37" descr="Arrow Right outline">
            <a:extLst>
              <a:ext uri="{FF2B5EF4-FFF2-40B4-BE49-F238E27FC236}">
                <a16:creationId xmlns:a16="http://schemas.microsoft.com/office/drawing/2014/main" id="{5221ADDA-0C7E-5428-1C3B-028A65B9A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1133" y="4728217"/>
            <a:ext cx="4041851" cy="1332204"/>
          </a:xfrm>
          <a:prstGeom prst="rect">
            <a:avLst/>
          </a:prstGeom>
        </p:spPr>
      </p:pic>
      <p:pic>
        <p:nvPicPr>
          <p:cNvPr id="39" name="Graphic 38" descr="Arrow Right outline">
            <a:extLst>
              <a:ext uri="{FF2B5EF4-FFF2-40B4-BE49-F238E27FC236}">
                <a16:creationId xmlns:a16="http://schemas.microsoft.com/office/drawing/2014/main" id="{8B3D5CD2-2BD2-F773-0667-BDED4A126E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045920" y="4203345"/>
            <a:ext cx="3526885" cy="13322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916954-2900-D029-F9AE-750A2A7A2694}"/>
              </a:ext>
            </a:extLst>
          </p:cNvPr>
          <p:cNvSpPr txBox="1"/>
          <p:nvPr/>
        </p:nvSpPr>
        <p:spPr>
          <a:xfrm>
            <a:off x="290945" y="814647"/>
            <a:ext cx="2785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 Transitions</a:t>
            </a:r>
          </a:p>
        </p:txBody>
      </p:sp>
    </p:spTree>
    <p:extLst>
      <p:ext uri="{BB962C8B-B14F-4D97-AF65-F5344CB8AC3E}">
        <p14:creationId xmlns:p14="http://schemas.microsoft.com/office/powerpoint/2010/main" val="281182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AB2ACF8-6C88-6CC1-BBBD-AE969DA3D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30559"/>
              </p:ext>
            </p:extLst>
          </p:nvPr>
        </p:nvGraphicFramePr>
        <p:xfrm>
          <a:off x="3757352" y="1"/>
          <a:ext cx="8434648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324">
                  <a:extLst>
                    <a:ext uri="{9D8B030D-6E8A-4147-A177-3AD203B41FA5}">
                      <a16:colId xmlns:a16="http://schemas.microsoft.com/office/drawing/2014/main" val="1736021717"/>
                    </a:ext>
                  </a:extLst>
                </a:gridCol>
                <a:gridCol w="4217324">
                  <a:extLst>
                    <a:ext uri="{9D8B030D-6E8A-4147-A177-3AD203B41FA5}">
                      <a16:colId xmlns:a16="http://schemas.microsoft.com/office/drawing/2014/main" val="2459493664"/>
                    </a:ext>
                  </a:extLst>
                </a:gridCol>
              </a:tblGrid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03824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04834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63451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932751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51638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Rainy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947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27763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92130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Rainy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0084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240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Sunny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54746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55359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12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Rainy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997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223879-6D1C-266E-5BAE-9ED7A9C9C7B1}"/>
              </a:ext>
            </a:extLst>
          </p:cNvPr>
          <p:cNvSpPr txBox="1"/>
          <p:nvPr/>
        </p:nvSpPr>
        <p:spPr>
          <a:xfrm>
            <a:off x="394854" y="656810"/>
            <a:ext cx="31962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Sunny -&gt; </a:t>
            </a:r>
            <a:r>
              <a:rPr lang="en-US" sz="2400" dirty="0">
                <a:latin typeface="Söhne Mono"/>
              </a:rPr>
              <a:t>Sunny</a:t>
            </a:r>
            <a:r>
              <a:rPr lang="en-US" sz="2400" i="0" dirty="0">
                <a:effectLst/>
                <a:latin typeface="Söhne Mono"/>
              </a:rPr>
              <a:t>: </a:t>
            </a:r>
            <a:r>
              <a:rPr lang="en-US" sz="2400" dirty="0">
                <a:latin typeface="Söhne Mono"/>
              </a:rPr>
              <a:t>1</a:t>
            </a: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Sunny -&gt; Cloudy: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Sunny -&gt; Rainy: 2 </a:t>
            </a:r>
          </a:p>
          <a:p>
            <a:pPr marL="457200" indent="-457200">
              <a:buFont typeface="+mj-lt"/>
              <a:buAutoNum type="arabicPeriod"/>
            </a:pP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öhne Mono"/>
              </a:rPr>
              <a:t>Rainy -&gt; Rainy: 0</a:t>
            </a: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Rainy -&gt; Sunny: </a:t>
            </a:r>
            <a:r>
              <a:rPr lang="en-US" sz="2400" dirty="0">
                <a:latin typeface="Söhne Mono"/>
              </a:rPr>
              <a:t>2</a:t>
            </a: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Rainy -&gt; Cloudy: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öhne Mono"/>
              </a:rPr>
              <a:t>Cloudy -&gt; Cloudy: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Cloudy -&gt; Sunny: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Cloudy -&gt; Rainy: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26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FFBDBE-562A-CCFF-8104-21C09460B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57514"/>
              </p:ext>
            </p:extLst>
          </p:nvPr>
        </p:nvGraphicFramePr>
        <p:xfrm>
          <a:off x="4472245" y="0"/>
          <a:ext cx="6766564" cy="29676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641">
                  <a:extLst>
                    <a:ext uri="{9D8B030D-6E8A-4147-A177-3AD203B41FA5}">
                      <a16:colId xmlns:a16="http://schemas.microsoft.com/office/drawing/2014/main" val="2135652455"/>
                    </a:ext>
                  </a:extLst>
                </a:gridCol>
                <a:gridCol w="1691641">
                  <a:extLst>
                    <a:ext uri="{9D8B030D-6E8A-4147-A177-3AD203B41FA5}">
                      <a16:colId xmlns:a16="http://schemas.microsoft.com/office/drawing/2014/main" val="1114515349"/>
                    </a:ext>
                  </a:extLst>
                </a:gridCol>
                <a:gridCol w="1691641">
                  <a:extLst>
                    <a:ext uri="{9D8B030D-6E8A-4147-A177-3AD203B41FA5}">
                      <a16:colId xmlns:a16="http://schemas.microsoft.com/office/drawing/2014/main" val="3261285136"/>
                    </a:ext>
                  </a:extLst>
                </a:gridCol>
                <a:gridCol w="1691641">
                  <a:extLst>
                    <a:ext uri="{9D8B030D-6E8A-4147-A177-3AD203B41FA5}">
                      <a16:colId xmlns:a16="http://schemas.microsoft.com/office/drawing/2014/main" val="878314055"/>
                    </a:ext>
                  </a:extLst>
                </a:gridCol>
              </a:tblGrid>
              <a:tr h="741911"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46604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r>
                        <a:rPr lang="en-US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76556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r>
                        <a:rPr lang="en-US" b="1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28461"/>
                  </a:ext>
                </a:extLst>
              </a:tr>
              <a:tr h="741911">
                <a:tc>
                  <a:txBody>
                    <a:bodyPr/>
                    <a:lstStyle/>
                    <a:p>
                      <a:r>
                        <a:rPr lang="en-US" b="1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536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D29483-20E2-DD83-955A-E400898FC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11018"/>
              </p:ext>
            </p:extLst>
          </p:nvPr>
        </p:nvGraphicFramePr>
        <p:xfrm>
          <a:off x="4414057" y="3355568"/>
          <a:ext cx="6824752" cy="3502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6188">
                  <a:extLst>
                    <a:ext uri="{9D8B030D-6E8A-4147-A177-3AD203B41FA5}">
                      <a16:colId xmlns:a16="http://schemas.microsoft.com/office/drawing/2014/main" val="2135652455"/>
                    </a:ext>
                  </a:extLst>
                </a:gridCol>
                <a:gridCol w="1706188">
                  <a:extLst>
                    <a:ext uri="{9D8B030D-6E8A-4147-A177-3AD203B41FA5}">
                      <a16:colId xmlns:a16="http://schemas.microsoft.com/office/drawing/2014/main" val="1114515349"/>
                    </a:ext>
                  </a:extLst>
                </a:gridCol>
                <a:gridCol w="1706188">
                  <a:extLst>
                    <a:ext uri="{9D8B030D-6E8A-4147-A177-3AD203B41FA5}">
                      <a16:colId xmlns:a16="http://schemas.microsoft.com/office/drawing/2014/main" val="3261285136"/>
                    </a:ext>
                  </a:extLst>
                </a:gridCol>
                <a:gridCol w="1706188">
                  <a:extLst>
                    <a:ext uri="{9D8B030D-6E8A-4147-A177-3AD203B41FA5}">
                      <a16:colId xmlns:a16="http://schemas.microsoft.com/office/drawing/2014/main" val="878314055"/>
                    </a:ext>
                  </a:extLst>
                </a:gridCol>
              </a:tblGrid>
              <a:tr h="875608">
                <a:tc>
                  <a:txBody>
                    <a:bodyPr/>
                    <a:lstStyle/>
                    <a:p>
                      <a:r>
                        <a:rPr lang="en-US" sz="1800" dirty="0"/>
                        <a:t>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Rainy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646604"/>
                  </a:ext>
                </a:extLst>
              </a:tr>
              <a:tr h="875608">
                <a:tc>
                  <a:txBody>
                    <a:bodyPr/>
                    <a:lstStyle/>
                    <a:p>
                      <a:r>
                        <a:rPr lang="en-US" sz="2000" b="1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1/5 =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2/5 =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2/5 =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76556"/>
                  </a:ext>
                </a:extLst>
              </a:tr>
              <a:tr h="875608">
                <a:tc>
                  <a:txBody>
                    <a:bodyPr/>
                    <a:lstStyle/>
                    <a:p>
                      <a:r>
                        <a:rPr lang="en-US" sz="2000" b="1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2/3 = </a:t>
                      </a:r>
                      <a:r>
                        <a:rPr 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 = </a:t>
                      </a:r>
                      <a:r>
                        <a:rPr 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28461"/>
                  </a:ext>
                </a:extLst>
              </a:tr>
              <a:tr h="875608">
                <a:tc>
                  <a:txBody>
                    <a:bodyPr/>
                    <a:lstStyle/>
                    <a:p>
                      <a:r>
                        <a:rPr lang="en-US" sz="2000" b="1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 = </a:t>
                      </a:r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2/3 = </a:t>
                      </a:r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536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FE0404-8036-BDE6-A034-5D62585F668C}"/>
              </a:ext>
            </a:extLst>
          </p:cNvPr>
          <p:cNvSpPr txBox="1"/>
          <p:nvPr/>
        </p:nvSpPr>
        <p:spPr>
          <a:xfrm>
            <a:off x="394854" y="656810"/>
            <a:ext cx="31962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Sunny -&gt; </a:t>
            </a:r>
            <a:r>
              <a:rPr lang="en-US" sz="2400" dirty="0">
                <a:latin typeface="Söhne Mono"/>
              </a:rPr>
              <a:t>Sunny</a:t>
            </a:r>
            <a:r>
              <a:rPr lang="en-US" sz="2400" i="0" dirty="0">
                <a:effectLst/>
                <a:latin typeface="Söhne Mono"/>
              </a:rPr>
              <a:t>: </a:t>
            </a:r>
            <a:r>
              <a:rPr lang="en-US" sz="2400" dirty="0">
                <a:latin typeface="Söhne Mono"/>
              </a:rPr>
              <a:t>1</a:t>
            </a: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Sunny -&gt; Cloudy: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Sunny -&gt; Rainy: 2 </a:t>
            </a:r>
          </a:p>
          <a:p>
            <a:pPr marL="457200" indent="-457200">
              <a:buFont typeface="+mj-lt"/>
              <a:buAutoNum type="arabicPeriod"/>
            </a:pP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öhne Mono"/>
              </a:rPr>
              <a:t>Rainy -&gt; Rainy: 0</a:t>
            </a: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Rainy -&gt; Sunny: </a:t>
            </a:r>
            <a:r>
              <a:rPr lang="en-US" sz="2400" dirty="0">
                <a:latin typeface="Söhne Mono"/>
              </a:rPr>
              <a:t>2</a:t>
            </a:r>
            <a:endParaRPr lang="en-US" sz="2400" i="0" dirty="0">
              <a:effectLst/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Rainy -&gt; Cloudy: 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öhne Mono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öhne Mono"/>
              </a:rPr>
              <a:t>Cloudy -&gt; Cloudy: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Cloudy -&gt; Sunny: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>
                <a:effectLst/>
                <a:latin typeface="Söhne Mono"/>
              </a:rPr>
              <a:t>Cloudy -&gt; Rainy: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35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12903</TotalTime>
  <Words>443</Words>
  <Application>Microsoft Office PowerPoint</Application>
  <PresentationFormat>Widescreen</PresentationFormat>
  <Paragraphs>144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Lato</vt:lpstr>
      <vt:lpstr>Söhne</vt:lpstr>
      <vt:lpstr>Söhne Mono</vt:lpstr>
      <vt:lpstr>Office Theme</vt:lpstr>
      <vt:lpstr>Markov Chains Weather Model</vt:lpstr>
      <vt:lpstr>What is Markov Chains?</vt:lpstr>
      <vt:lpstr>States and Transitions</vt:lpstr>
      <vt:lpstr>Transition Matrix </vt:lpstr>
      <vt:lpstr>Real life usage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Data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Chains Weather Model</dc:title>
  <dc:creator>Najia Jahan</dc:creator>
  <cp:lastModifiedBy>NAJIA JAHAN</cp:lastModifiedBy>
  <cp:revision>8</cp:revision>
  <dcterms:created xsi:type="dcterms:W3CDTF">2023-04-30T02:03:15Z</dcterms:created>
  <dcterms:modified xsi:type="dcterms:W3CDTF">2023-05-09T01:06:40Z</dcterms:modified>
</cp:coreProperties>
</file>