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6" r:id="rId2"/>
    <p:sldId id="265" r:id="rId3"/>
    <p:sldId id="258" r:id="rId4"/>
    <p:sldId id="259" r:id="rId5"/>
    <p:sldId id="262" r:id="rId6"/>
    <p:sldId id="264" r:id="rId7"/>
    <p:sldId id="261" r:id="rId8"/>
    <p:sldId id="263"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0"/>
  </p:normalViewPr>
  <p:slideViewPr>
    <p:cSldViewPr snapToGrid="0" snapToObjects="1">
      <p:cViewPr>
        <p:scale>
          <a:sx n="123" d="100"/>
          <a:sy n="123" d="100"/>
        </p:scale>
        <p:origin x="1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25T02:40:00.769"/>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1 1,'82'0,"1"0,-14 0,3 0,7 0,12 0,8 0,5 0,-1 0,-17 0,1 0,0 0,2 0,2 0,-3 0,2 0,3 0,-2 0,-1 0,-5 0,17 0,-5 0,0 0,4 0,-19 0,2 0,3 0,0 0,-1 0,-4 0,4 0,-2 0,-2 0,2 0,3 0,0 0,4 0,2 0,0 0,-1 0,-2 0,9 0,0 0,-1 0,-3 0,-3 0,4 0,-4 0,-3 0,-1 0,-6 0,-1 0,-4 0,-5 0,24 0,-5 0,-16 0,1 0,-4 0,7 0,-5 0,-7 0,-5 0,23 0,-31 0,-3 0,6 0,11 0,-8 0,-16 0,19 0,-12 0,-1 0,-9 0,-11 0,-11 0,-7 0,-1 0,0 0,0 0,-1 0,4 0,-4 0,4 4,-3-3,0 4,-1-5,2 5,-2-4,1 4,-1-1,-1 2,-3 4,7-5,-7-1,8-4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546C3-A34B-3247-B615-DB489DDD22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4754FF-54DB-844C-8FBA-2C6D06A417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62AE39-257B-014E-94F7-585B1B68D81C}"/>
              </a:ext>
            </a:extLst>
          </p:cNvPr>
          <p:cNvSpPr>
            <a:spLocks noGrp="1"/>
          </p:cNvSpPr>
          <p:nvPr>
            <p:ph type="dt" sz="half" idx="10"/>
          </p:nvPr>
        </p:nvSpPr>
        <p:spPr/>
        <p:txBody>
          <a:bodyPr/>
          <a:lstStyle/>
          <a:p>
            <a:fld id="{520CEDF8-A0FD-9149-8EE1-E2B9989F3AA9}" type="datetimeFigureOut">
              <a:rPr lang="en-US" smtClean="0"/>
              <a:t>3/24/20</a:t>
            </a:fld>
            <a:endParaRPr lang="en-US"/>
          </a:p>
        </p:txBody>
      </p:sp>
      <p:sp>
        <p:nvSpPr>
          <p:cNvPr id="5" name="Footer Placeholder 4">
            <a:extLst>
              <a:ext uri="{FF2B5EF4-FFF2-40B4-BE49-F238E27FC236}">
                <a16:creationId xmlns:a16="http://schemas.microsoft.com/office/drawing/2014/main" id="{02EE9EF9-AF77-564C-8787-B8ABE8B654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632F99-B221-BA45-A00E-E71B1B59B56B}"/>
              </a:ext>
            </a:extLst>
          </p:cNvPr>
          <p:cNvSpPr>
            <a:spLocks noGrp="1"/>
          </p:cNvSpPr>
          <p:nvPr>
            <p:ph type="sldNum" sz="quarter" idx="12"/>
          </p:nvPr>
        </p:nvSpPr>
        <p:spPr/>
        <p:txBody>
          <a:bodyPr/>
          <a:lstStyle/>
          <a:p>
            <a:fld id="{E6E26326-C26E-2A43-837D-50D5B71E6423}" type="slidenum">
              <a:rPr lang="en-US" smtClean="0"/>
              <a:t>‹#›</a:t>
            </a:fld>
            <a:endParaRPr lang="en-US"/>
          </a:p>
        </p:txBody>
      </p:sp>
    </p:spTree>
    <p:extLst>
      <p:ext uri="{BB962C8B-B14F-4D97-AF65-F5344CB8AC3E}">
        <p14:creationId xmlns:p14="http://schemas.microsoft.com/office/powerpoint/2010/main" val="40894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427C9-2207-C843-AD6F-264E799C67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C09B62-3D7E-2A48-81B2-3FD7E19090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E786F6-6491-CD47-8CEA-C5CFDACD4A74}"/>
              </a:ext>
            </a:extLst>
          </p:cNvPr>
          <p:cNvSpPr>
            <a:spLocks noGrp="1"/>
          </p:cNvSpPr>
          <p:nvPr>
            <p:ph type="dt" sz="half" idx="10"/>
          </p:nvPr>
        </p:nvSpPr>
        <p:spPr/>
        <p:txBody>
          <a:bodyPr/>
          <a:lstStyle/>
          <a:p>
            <a:fld id="{520CEDF8-A0FD-9149-8EE1-E2B9989F3AA9}" type="datetimeFigureOut">
              <a:rPr lang="en-US" smtClean="0"/>
              <a:t>3/24/20</a:t>
            </a:fld>
            <a:endParaRPr lang="en-US"/>
          </a:p>
        </p:txBody>
      </p:sp>
      <p:sp>
        <p:nvSpPr>
          <p:cNvPr id="5" name="Footer Placeholder 4">
            <a:extLst>
              <a:ext uri="{FF2B5EF4-FFF2-40B4-BE49-F238E27FC236}">
                <a16:creationId xmlns:a16="http://schemas.microsoft.com/office/drawing/2014/main" id="{CA5D05FC-1724-384D-B485-0918F115F1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2C6FDE-3716-8344-80A7-4E43B0E5D9FD}"/>
              </a:ext>
            </a:extLst>
          </p:cNvPr>
          <p:cNvSpPr>
            <a:spLocks noGrp="1"/>
          </p:cNvSpPr>
          <p:nvPr>
            <p:ph type="sldNum" sz="quarter" idx="12"/>
          </p:nvPr>
        </p:nvSpPr>
        <p:spPr/>
        <p:txBody>
          <a:bodyPr/>
          <a:lstStyle/>
          <a:p>
            <a:fld id="{E6E26326-C26E-2A43-837D-50D5B71E6423}" type="slidenum">
              <a:rPr lang="en-US" smtClean="0"/>
              <a:t>‹#›</a:t>
            </a:fld>
            <a:endParaRPr lang="en-US"/>
          </a:p>
        </p:txBody>
      </p:sp>
    </p:spTree>
    <p:extLst>
      <p:ext uri="{BB962C8B-B14F-4D97-AF65-F5344CB8AC3E}">
        <p14:creationId xmlns:p14="http://schemas.microsoft.com/office/powerpoint/2010/main" val="2933068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AA5E6B-A516-5640-A99A-970B570EA7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FB6FBA-20A5-0041-BB41-1F4098D2EE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352743-EA32-084A-A6D2-7857F5B4AA3F}"/>
              </a:ext>
            </a:extLst>
          </p:cNvPr>
          <p:cNvSpPr>
            <a:spLocks noGrp="1"/>
          </p:cNvSpPr>
          <p:nvPr>
            <p:ph type="dt" sz="half" idx="10"/>
          </p:nvPr>
        </p:nvSpPr>
        <p:spPr/>
        <p:txBody>
          <a:bodyPr/>
          <a:lstStyle/>
          <a:p>
            <a:fld id="{520CEDF8-A0FD-9149-8EE1-E2B9989F3AA9}" type="datetimeFigureOut">
              <a:rPr lang="en-US" smtClean="0"/>
              <a:t>3/24/20</a:t>
            </a:fld>
            <a:endParaRPr lang="en-US"/>
          </a:p>
        </p:txBody>
      </p:sp>
      <p:sp>
        <p:nvSpPr>
          <p:cNvPr id="5" name="Footer Placeholder 4">
            <a:extLst>
              <a:ext uri="{FF2B5EF4-FFF2-40B4-BE49-F238E27FC236}">
                <a16:creationId xmlns:a16="http://schemas.microsoft.com/office/drawing/2014/main" id="{EF1C0B60-F998-4A4E-B92A-A3A27DBCEE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4126E6-A889-5643-83F4-8B0B0D32B166}"/>
              </a:ext>
            </a:extLst>
          </p:cNvPr>
          <p:cNvSpPr>
            <a:spLocks noGrp="1"/>
          </p:cNvSpPr>
          <p:nvPr>
            <p:ph type="sldNum" sz="quarter" idx="12"/>
          </p:nvPr>
        </p:nvSpPr>
        <p:spPr/>
        <p:txBody>
          <a:bodyPr/>
          <a:lstStyle/>
          <a:p>
            <a:fld id="{E6E26326-C26E-2A43-837D-50D5B71E6423}" type="slidenum">
              <a:rPr lang="en-US" smtClean="0"/>
              <a:t>‹#›</a:t>
            </a:fld>
            <a:endParaRPr lang="en-US"/>
          </a:p>
        </p:txBody>
      </p:sp>
    </p:spTree>
    <p:extLst>
      <p:ext uri="{BB962C8B-B14F-4D97-AF65-F5344CB8AC3E}">
        <p14:creationId xmlns:p14="http://schemas.microsoft.com/office/powerpoint/2010/main" val="2947105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CDEDE-3325-A64C-A62C-F987165C1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32F671-BB8C-194C-AF3C-5318F845E7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632900-4652-9945-971F-D13083928DCB}"/>
              </a:ext>
            </a:extLst>
          </p:cNvPr>
          <p:cNvSpPr>
            <a:spLocks noGrp="1"/>
          </p:cNvSpPr>
          <p:nvPr>
            <p:ph type="dt" sz="half" idx="10"/>
          </p:nvPr>
        </p:nvSpPr>
        <p:spPr/>
        <p:txBody>
          <a:bodyPr/>
          <a:lstStyle/>
          <a:p>
            <a:fld id="{520CEDF8-A0FD-9149-8EE1-E2B9989F3AA9}" type="datetimeFigureOut">
              <a:rPr lang="en-US" smtClean="0"/>
              <a:t>3/24/20</a:t>
            </a:fld>
            <a:endParaRPr lang="en-US"/>
          </a:p>
        </p:txBody>
      </p:sp>
      <p:sp>
        <p:nvSpPr>
          <p:cNvPr id="5" name="Footer Placeholder 4">
            <a:extLst>
              <a:ext uri="{FF2B5EF4-FFF2-40B4-BE49-F238E27FC236}">
                <a16:creationId xmlns:a16="http://schemas.microsoft.com/office/drawing/2014/main" id="{8D3125BB-A201-104C-B555-F487D1CDF4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72BCAD-B81A-6442-8714-513236BBB397}"/>
              </a:ext>
            </a:extLst>
          </p:cNvPr>
          <p:cNvSpPr>
            <a:spLocks noGrp="1"/>
          </p:cNvSpPr>
          <p:nvPr>
            <p:ph type="sldNum" sz="quarter" idx="12"/>
          </p:nvPr>
        </p:nvSpPr>
        <p:spPr/>
        <p:txBody>
          <a:bodyPr/>
          <a:lstStyle/>
          <a:p>
            <a:fld id="{E6E26326-C26E-2A43-837D-50D5B71E6423}" type="slidenum">
              <a:rPr lang="en-US" smtClean="0"/>
              <a:t>‹#›</a:t>
            </a:fld>
            <a:endParaRPr lang="en-US"/>
          </a:p>
        </p:txBody>
      </p:sp>
    </p:spTree>
    <p:extLst>
      <p:ext uri="{BB962C8B-B14F-4D97-AF65-F5344CB8AC3E}">
        <p14:creationId xmlns:p14="http://schemas.microsoft.com/office/powerpoint/2010/main" val="3241625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FC5CF-FF07-EF4B-9524-9A197DDA37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794694-0E75-DA42-ADC6-A08BCCC7AC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0012BA-9BCB-5F43-B529-B6E1BE7F3CFD}"/>
              </a:ext>
            </a:extLst>
          </p:cNvPr>
          <p:cNvSpPr>
            <a:spLocks noGrp="1"/>
          </p:cNvSpPr>
          <p:nvPr>
            <p:ph type="dt" sz="half" idx="10"/>
          </p:nvPr>
        </p:nvSpPr>
        <p:spPr/>
        <p:txBody>
          <a:bodyPr/>
          <a:lstStyle/>
          <a:p>
            <a:fld id="{520CEDF8-A0FD-9149-8EE1-E2B9989F3AA9}" type="datetimeFigureOut">
              <a:rPr lang="en-US" smtClean="0"/>
              <a:t>3/24/20</a:t>
            </a:fld>
            <a:endParaRPr lang="en-US"/>
          </a:p>
        </p:txBody>
      </p:sp>
      <p:sp>
        <p:nvSpPr>
          <p:cNvPr id="5" name="Footer Placeholder 4">
            <a:extLst>
              <a:ext uri="{FF2B5EF4-FFF2-40B4-BE49-F238E27FC236}">
                <a16:creationId xmlns:a16="http://schemas.microsoft.com/office/drawing/2014/main" id="{464C535D-C992-4345-BFFE-FDF1317015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EEDE93-D66D-3647-8A7B-26BE49A854BC}"/>
              </a:ext>
            </a:extLst>
          </p:cNvPr>
          <p:cNvSpPr>
            <a:spLocks noGrp="1"/>
          </p:cNvSpPr>
          <p:nvPr>
            <p:ph type="sldNum" sz="quarter" idx="12"/>
          </p:nvPr>
        </p:nvSpPr>
        <p:spPr/>
        <p:txBody>
          <a:bodyPr/>
          <a:lstStyle/>
          <a:p>
            <a:fld id="{E6E26326-C26E-2A43-837D-50D5B71E6423}" type="slidenum">
              <a:rPr lang="en-US" smtClean="0"/>
              <a:t>‹#›</a:t>
            </a:fld>
            <a:endParaRPr lang="en-US"/>
          </a:p>
        </p:txBody>
      </p:sp>
    </p:spTree>
    <p:extLst>
      <p:ext uri="{BB962C8B-B14F-4D97-AF65-F5344CB8AC3E}">
        <p14:creationId xmlns:p14="http://schemas.microsoft.com/office/powerpoint/2010/main" val="874455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F6147-632E-7945-98E1-9E1498E715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F64062-17D8-1047-8D18-41A51E9884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EB7342-42DC-E74E-8586-12DFF2A309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9FEB97-4AE8-F047-A66F-588F813846F8}"/>
              </a:ext>
            </a:extLst>
          </p:cNvPr>
          <p:cNvSpPr>
            <a:spLocks noGrp="1"/>
          </p:cNvSpPr>
          <p:nvPr>
            <p:ph type="dt" sz="half" idx="10"/>
          </p:nvPr>
        </p:nvSpPr>
        <p:spPr/>
        <p:txBody>
          <a:bodyPr/>
          <a:lstStyle/>
          <a:p>
            <a:fld id="{520CEDF8-A0FD-9149-8EE1-E2B9989F3AA9}" type="datetimeFigureOut">
              <a:rPr lang="en-US" smtClean="0"/>
              <a:t>3/24/20</a:t>
            </a:fld>
            <a:endParaRPr lang="en-US"/>
          </a:p>
        </p:txBody>
      </p:sp>
      <p:sp>
        <p:nvSpPr>
          <p:cNvPr id="6" name="Footer Placeholder 5">
            <a:extLst>
              <a:ext uri="{FF2B5EF4-FFF2-40B4-BE49-F238E27FC236}">
                <a16:creationId xmlns:a16="http://schemas.microsoft.com/office/drawing/2014/main" id="{67A14FB6-86B7-874E-9AE4-48758F64BC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DE506-A199-434E-BB0B-107F30FD94AD}"/>
              </a:ext>
            </a:extLst>
          </p:cNvPr>
          <p:cNvSpPr>
            <a:spLocks noGrp="1"/>
          </p:cNvSpPr>
          <p:nvPr>
            <p:ph type="sldNum" sz="quarter" idx="12"/>
          </p:nvPr>
        </p:nvSpPr>
        <p:spPr/>
        <p:txBody>
          <a:bodyPr/>
          <a:lstStyle/>
          <a:p>
            <a:fld id="{E6E26326-C26E-2A43-837D-50D5B71E6423}" type="slidenum">
              <a:rPr lang="en-US" smtClean="0"/>
              <a:t>‹#›</a:t>
            </a:fld>
            <a:endParaRPr lang="en-US"/>
          </a:p>
        </p:txBody>
      </p:sp>
    </p:spTree>
    <p:extLst>
      <p:ext uri="{BB962C8B-B14F-4D97-AF65-F5344CB8AC3E}">
        <p14:creationId xmlns:p14="http://schemas.microsoft.com/office/powerpoint/2010/main" val="1119485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BE304-7DB1-C74D-BA6D-74535E438E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785E4D-FAD9-1345-88FE-A4E94533AB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4EFFEC-3B6F-7B4D-8520-AA00C03154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F656F2-5406-5843-AC20-5479B04056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B2144B-7D6D-3144-8255-1F95B78BA2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9F492B-37CE-814D-AE6C-E05E327A000E}"/>
              </a:ext>
            </a:extLst>
          </p:cNvPr>
          <p:cNvSpPr>
            <a:spLocks noGrp="1"/>
          </p:cNvSpPr>
          <p:nvPr>
            <p:ph type="dt" sz="half" idx="10"/>
          </p:nvPr>
        </p:nvSpPr>
        <p:spPr/>
        <p:txBody>
          <a:bodyPr/>
          <a:lstStyle/>
          <a:p>
            <a:fld id="{520CEDF8-A0FD-9149-8EE1-E2B9989F3AA9}" type="datetimeFigureOut">
              <a:rPr lang="en-US" smtClean="0"/>
              <a:t>3/24/20</a:t>
            </a:fld>
            <a:endParaRPr lang="en-US"/>
          </a:p>
        </p:txBody>
      </p:sp>
      <p:sp>
        <p:nvSpPr>
          <p:cNvPr id="8" name="Footer Placeholder 7">
            <a:extLst>
              <a:ext uri="{FF2B5EF4-FFF2-40B4-BE49-F238E27FC236}">
                <a16:creationId xmlns:a16="http://schemas.microsoft.com/office/drawing/2014/main" id="{587E65EC-A093-4841-85C9-691AA61245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D7E3EA-6660-9E43-B616-6968637E2404}"/>
              </a:ext>
            </a:extLst>
          </p:cNvPr>
          <p:cNvSpPr>
            <a:spLocks noGrp="1"/>
          </p:cNvSpPr>
          <p:nvPr>
            <p:ph type="sldNum" sz="quarter" idx="12"/>
          </p:nvPr>
        </p:nvSpPr>
        <p:spPr/>
        <p:txBody>
          <a:bodyPr/>
          <a:lstStyle/>
          <a:p>
            <a:fld id="{E6E26326-C26E-2A43-837D-50D5B71E6423}" type="slidenum">
              <a:rPr lang="en-US" smtClean="0"/>
              <a:t>‹#›</a:t>
            </a:fld>
            <a:endParaRPr lang="en-US"/>
          </a:p>
        </p:txBody>
      </p:sp>
    </p:spTree>
    <p:extLst>
      <p:ext uri="{BB962C8B-B14F-4D97-AF65-F5344CB8AC3E}">
        <p14:creationId xmlns:p14="http://schemas.microsoft.com/office/powerpoint/2010/main" val="2856930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325CB-C3AD-D54B-86DA-A0DEA675B5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5F3E15-E316-9840-97F4-FDB2300F372F}"/>
              </a:ext>
            </a:extLst>
          </p:cNvPr>
          <p:cNvSpPr>
            <a:spLocks noGrp="1"/>
          </p:cNvSpPr>
          <p:nvPr>
            <p:ph type="dt" sz="half" idx="10"/>
          </p:nvPr>
        </p:nvSpPr>
        <p:spPr/>
        <p:txBody>
          <a:bodyPr/>
          <a:lstStyle/>
          <a:p>
            <a:fld id="{520CEDF8-A0FD-9149-8EE1-E2B9989F3AA9}" type="datetimeFigureOut">
              <a:rPr lang="en-US" smtClean="0"/>
              <a:t>3/24/20</a:t>
            </a:fld>
            <a:endParaRPr lang="en-US"/>
          </a:p>
        </p:txBody>
      </p:sp>
      <p:sp>
        <p:nvSpPr>
          <p:cNvPr id="4" name="Footer Placeholder 3">
            <a:extLst>
              <a:ext uri="{FF2B5EF4-FFF2-40B4-BE49-F238E27FC236}">
                <a16:creationId xmlns:a16="http://schemas.microsoft.com/office/drawing/2014/main" id="{0D74BDE7-EEE1-4B49-BF6F-81A612B9D2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529D22-19B3-1749-BEA9-F0386D875CD9}"/>
              </a:ext>
            </a:extLst>
          </p:cNvPr>
          <p:cNvSpPr>
            <a:spLocks noGrp="1"/>
          </p:cNvSpPr>
          <p:nvPr>
            <p:ph type="sldNum" sz="quarter" idx="12"/>
          </p:nvPr>
        </p:nvSpPr>
        <p:spPr/>
        <p:txBody>
          <a:bodyPr/>
          <a:lstStyle/>
          <a:p>
            <a:fld id="{E6E26326-C26E-2A43-837D-50D5B71E6423}" type="slidenum">
              <a:rPr lang="en-US" smtClean="0"/>
              <a:t>‹#›</a:t>
            </a:fld>
            <a:endParaRPr lang="en-US"/>
          </a:p>
        </p:txBody>
      </p:sp>
    </p:spTree>
    <p:extLst>
      <p:ext uri="{BB962C8B-B14F-4D97-AF65-F5344CB8AC3E}">
        <p14:creationId xmlns:p14="http://schemas.microsoft.com/office/powerpoint/2010/main" val="77615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A6D93A-0A0D-7E43-8E41-46D2F8ED9AC3}"/>
              </a:ext>
            </a:extLst>
          </p:cNvPr>
          <p:cNvSpPr>
            <a:spLocks noGrp="1"/>
          </p:cNvSpPr>
          <p:nvPr>
            <p:ph type="dt" sz="half" idx="10"/>
          </p:nvPr>
        </p:nvSpPr>
        <p:spPr/>
        <p:txBody>
          <a:bodyPr/>
          <a:lstStyle/>
          <a:p>
            <a:fld id="{520CEDF8-A0FD-9149-8EE1-E2B9989F3AA9}" type="datetimeFigureOut">
              <a:rPr lang="en-US" smtClean="0"/>
              <a:t>3/24/20</a:t>
            </a:fld>
            <a:endParaRPr lang="en-US"/>
          </a:p>
        </p:txBody>
      </p:sp>
      <p:sp>
        <p:nvSpPr>
          <p:cNvPr id="3" name="Footer Placeholder 2">
            <a:extLst>
              <a:ext uri="{FF2B5EF4-FFF2-40B4-BE49-F238E27FC236}">
                <a16:creationId xmlns:a16="http://schemas.microsoft.com/office/drawing/2014/main" id="{5359A2E2-B0A4-1643-983A-577444A07D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3B95A7-1542-734D-9B97-85778C004D8A}"/>
              </a:ext>
            </a:extLst>
          </p:cNvPr>
          <p:cNvSpPr>
            <a:spLocks noGrp="1"/>
          </p:cNvSpPr>
          <p:nvPr>
            <p:ph type="sldNum" sz="quarter" idx="12"/>
          </p:nvPr>
        </p:nvSpPr>
        <p:spPr/>
        <p:txBody>
          <a:bodyPr/>
          <a:lstStyle/>
          <a:p>
            <a:fld id="{E6E26326-C26E-2A43-837D-50D5B71E6423}" type="slidenum">
              <a:rPr lang="en-US" smtClean="0"/>
              <a:t>‹#›</a:t>
            </a:fld>
            <a:endParaRPr lang="en-US"/>
          </a:p>
        </p:txBody>
      </p:sp>
    </p:spTree>
    <p:extLst>
      <p:ext uri="{BB962C8B-B14F-4D97-AF65-F5344CB8AC3E}">
        <p14:creationId xmlns:p14="http://schemas.microsoft.com/office/powerpoint/2010/main" val="1371643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DA1A2-8048-E14B-BF98-E475756378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EB13DC-F423-9044-8585-97A4D8C755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4EE865-3250-BD45-9BEB-B6A29F5276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1F64B4-C0D1-9C4C-BD89-93BBF1796B6B}"/>
              </a:ext>
            </a:extLst>
          </p:cNvPr>
          <p:cNvSpPr>
            <a:spLocks noGrp="1"/>
          </p:cNvSpPr>
          <p:nvPr>
            <p:ph type="dt" sz="half" idx="10"/>
          </p:nvPr>
        </p:nvSpPr>
        <p:spPr/>
        <p:txBody>
          <a:bodyPr/>
          <a:lstStyle/>
          <a:p>
            <a:fld id="{520CEDF8-A0FD-9149-8EE1-E2B9989F3AA9}" type="datetimeFigureOut">
              <a:rPr lang="en-US" smtClean="0"/>
              <a:t>3/24/20</a:t>
            </a:fld>
            <a:endParaRPr lang="en-US"/>
          </a:p>
        </p:txBody>
      </p:sp>
      <p:sp>
        <p:nvSpPr>
          <p:cNvPr id="6" name="Footer Placeholder 5">
            <a:extLst>
              <a:ext uri="{FF2B5EF4-FFF2-40B4-BE49-F238E27FC236}">
                <a16:creationId xmlns:a16="http://schemas.microsoft.com/office/drawing/2014/main" id="{48C95F4F-99B5-274E-A603-DF1F62294D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9F39C5-C135-B444-8C89-8639E3AE62B8}"/>
              </a:ext>
            </a:extLst>
          </p:cNvPr>
          <p:cNvSpPr>
            <a:spLocks noGrp="1"/>
          </p:cNvSpPr>
          <p:nvPr>
            <p:ph type="sldNum" sz="quarter" idx="12"/>
          </p:nvPr>
        </p:nvSpPr>
        <p:spPr/>
        <p:txBody>
          <a:bodyPr/>
          <a:lstStyle/>
          <a:p>
            <a:fld id="{E6E26326-C26E-2A43-837D-50D5B71E6423}" type="slidenum">
              <a:rPr lang="en-US" smtClean="0"/>
              <a:t>‹#›</a:t>
            </a:fld>
            <a:endParaRPr lang="en-US"/>
          </a:p>
        </p:txBody>
      </p:sp>
    </p:spTree>
    <p:extLst>
      <p:ext uri="{BB962C8B-B14F-4D97-AF65-F5344CB8AC3E}">
        <p14:creationId xmlns:p14="http://schemas.microsoft.com/office/powerpoint/2010/main" val="3266464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2CE4A-8734-FD40-81BB-32D5F3580B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4F2B41-306C-8249-8EE0-33E9E38C97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AB7DE2-BB86-F34C-A85E-795D3C6093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B521D1-F115-E846-9C04-0AF7AF6C0011}"/>
              </a:ext>
            </a:extLst>
          </p:cNvPr>
          <p:cNvSpPr>
            <a:spLocks noGrp="1"/>
          </p:cNvSpPr>
          <p:nvPr>
            <p:ph type="dt" sz="half" idx="10"/>
          </p:nvPr>
        </p:nvSpPr>
        <p:spPr/>
        <p:txBody>
          <a:bodyPr/>
          <a:lstStyle/>
          <a:p>
            <a:fld id="{520CEDF8-A0FD-9149-8EE1-E2B9989F3AA9}" type="datetimeFigureOut">
              <a:rPr lang="en-US" smtClean="0"/>
              <a:t>3/24/20</a:t>
            </a:fld>
            <a:endParaRPr lang="en-US"/>
          </a:p>
        </p:txBody>
      </p:sp>
      <p:sp>
        <p:nvSpPr>
          <p:cNvPr id="6" name="Footer Placeholder 5">
            <a:extLst>
              <a:ext uri="{FF2B5EF4-FFF2-40B4-BE49-F238E27FC236}">
                <a16:creationId xmlns:a16="http://schemas.microsoft.com/office/drawing/2014/main" id="{707D5E24-3D2F-CC42-AC99-FBEE908562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FB44DA-8CAA-D74C-B4E2-654B108344EB}"/>
              </a:ext>
            </a:extLst>
          </p:cNvPr>
          <p:cNvSpPr>
            <a:spLocks noGrp="1"/>
          </p:cNvSpPr>
          <p:nvPr>
            <p:ph type="sldNum" sz="quarter" idx="12"/>
          </p:nvPr>
        </p:nvSpPr>
        <p:spPr/>
        <p:txBody>
          <a:bodyPr/>
          <a:lstStyle/>
          <a:p>
            <a:fld id="{E6E26326-C26E-2A43-837D-50D5B71E6423}" type="slidenum">
              <a:rPr lang="en-US" smtClean="0"/>
              <a:t>‹#›</a:t>
            </a:fld>
            <a:endParaRPr lang="en-US"/>
          </a:p>
        </p:txBody>
      </p:sp>
    </p:spTree>
    <p:extLst>
      <p:ext uri="{BB962C8B-B14F-4D97-AF65-F5344CB8AC3E}">
        <p14:creationId xmlns:p14="http://schemas.microsoft.com/office/powerpoint/2010/main" val="3073805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D2F1F4-B682-5D44-BBF3-C5D34836D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F784F2-9ECE-A94C-917F-77CADD3BB6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A427D4-12E7-844A-B98C-F434006A4E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0CEDF8-A0FD-9149-8EE1-E2B9989F3AA9}" type="datetimeFigureOut">
              <a:rPr lang="en-US" smtClean="0"/>
              <a:t>3/24/20</a:t>
            </a:fld>
            <a:endParaRPr lang="en-US"/>
          </a:p>
        </p:txBody>
      </p:sp>
      <p:sp>
        <p:nvSpPr>
          <p:cNvPr id="5" name="Footer Placeholder 4">
            <a:extLst>
              <a:ext uri="{FF2B5EF4-FFF2-40B4-BE49-F238E27FC236}">
                <a16:creationId xmlns:a16="http://schemas.microsoft.com/office/drawing/2014/main" id="{46E3E4D7-73B7-4C43-BB04-2439853A2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AF3EA5-163F-594A-97A9-2F1FAF226B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E26326-C26E-2A43-837D-50D5B71E6423}" type="slidenum">
              <a:rPr lang="en-US" smtClean="0"/>
              <a:t>‹#›</a:t>
            </a:fld>
            <a:endParaRPr lang="en-US"/>
          </a:p>
        </p:txBody>
      </p:sp>
    </p:spTree>
    <p:extLst>
      <p:ext uri="{BB962C8B-B14F-4D97-AF65-F5344CB8AC3E}">
        <p14:creationId xmlns:p14="http://schemas.microsoft.com/office/powerpoint/2010/main" val="876517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6336-D6EC-C547-B61E-C936ED74D56B}"/>
              </a:ext>
            </a:extLst>
          </p:cNvPr>
          <p:cNvSpPr>
            <a:spLocks noGrp="1"/>
          </p:cNvSpPr>
          <p:nvPr>
            <p:ph type="ctrTitle"/>
          </p:nvPr>
        </p:nvSpPr>
        <p:spPr/>
        <p:txBody>
          <a:bodyPr/>
          <a:lstStyle/>
          <a:p>
            <a:r>
              <a:rPr lang="en-US" dirty="0"/>
              <a:t>Thesis Progress</a:t>
            </a:r>
          </a:p>
        </p:txBody>
      </p:sp>
      <p:sp>
        <p:nvSpPr>
          <p:cNvPr id="3" name="Subtitle 2">
            <a:extLst>
              <a:ext uri="{FF2B5EF4-FFF2-40B4-BE49-F238E27FC236}">
                <a16:creationId xmlns:a16="http://schemas.microsoft.com/office/drawing/2014/main" id="{F6755414-B4B8-A243-99E6-8327E30A8444}"/>
              </a:ext>
            </a:extLst>
          </p:cNvPr>
          <p:cNvSpPr>
            <a:spLocks noGrp="1"/>
          </p:cNvSpPr>
          <p:nvPr>
            <p:ph type="subTitle" idx="1"/>
          </p:nvPr>
        </p:nvSpPr>
        <p:spPr/>
        <p:txBody>
          <a:bodyPr/>
          <a:lstStyle/>
          <a:p>
            <a:r>
              <a:rPr lang="en-US" dirty="0"/>
              <a:t>March 25</a:t>
            </a:r>
            <a:r>
              <a:rPr lang="en-US" baseline="30000" dirty="0"/>
              <a:t>th</a:t>
            </a:r>
            <a:r>
              <a:rPr lang="en-US" dirty="0"/>
              <a:t>, 2020</a:t>
            </a:r>
          </a:p>
          <a:p>
            <a:r>
              <a:rPr lang="en-US" dirty="0"/>
              <a:t>Neel Ajjarapu</a:t>
            </a:r>
          </a:p>
        </p:txBody>
      </p:sp>
    </p:spTree>
    <p:extLst>
      <p:ext uri="{BB962C8B-B14F-4D97-AF65-F5344CB8AC3E}">
        <p14:creationId xmlns:p14="http://schemas.microsoft.com/office/powerpoint/2010/main" val="2544139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91757-E720-2C40-9A4A-944520A1205E}"/>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E3E77CB7-78FD-A342-9D23-78F27F3EDD51}"/>
              </a:ext>
            </a:extLst>
          </p:cNvPr>
          <p:cNvSpPr>
            <a:spLocks noGrp="1"/>
          </p:cNvSpPr>
          <p:nvPr>
            <p:ph idx="1"/>
          </p:nvPr>
        </p:nvSpPr>
        <p:spPr/>
        <p:txBody>
          <a:bodyPr/>
          <a:lstStyle/>
          <a:p>
            <a:pPr marL="0" indent="0">
              <a:buNone/>
            </a:pPr>
            <a:r>
              <a:rPr lang="en-US" dirty="0"/>
              <a:t>Current State</a:t>
            </a:r>
          </a:p>
          <a:p>
            <a:r>
              <a:rPr lang="en-US" dirty="0"/>
              <a:t>Attack set up, but is stalling mid-execution</a:t>
            </a:r>
          </a:p>
          <a:p>
            <a:pPr marL="0" indent="0">
              <a:buNone/>
            </a:pPr>
            <a:r>
              <a:rPr lang="en-US" dirty="0"/>
              <a:t>Diagnosis and Solution</a:t>
            </a:r>
          </a:p>
          <a:p>
            <a:r>
              <a:rPr lang="en-US" dirty="0"/>
              <a:t>The Floodlight controller either needs to have modules added so that it can issue legitimate flow rules or needs to process the OpenFlow protocol handshake better. I believe it is the former</a:t>
            </a:r>
          </a:p>
          <a:p>
            <a:pPr marL="0" indent="0">
              <a:buNone/>
            </a:pPr>
            <a:r>
              <a:rPr lang="en-US" dirty="0"/>
              <a:t>Path Forward</a:t>
            </a:r>
          </a:p>
          <a:p>
            <a:r>
              <a:rPr lang="en-US" dirty="0"/>
              <a:t>This is the most viable SDN attack, so would recommend giving 1 more week to troubleshoot</a:t>
            </a:r>
          </a:p>
          <a:p>
            <a:pPr marL="0" indent="0">
              <a:buNone/>
            </a:pPr>
            <a:endParaRPr lang="en-US" dirty="0"/>
          </a:p>
          <a:p>
            <a:endParaRPr lang="en-US" dirty="0"/>
          </a:p>
        </p:txBody>
      </p:sp>
    </p:spTree>
    <p:extLst>
      <p:ext uri="{BB962C8B-B14F-4D97-AF65-F5344CB8AC3E}">
        <p14:creationId xmlns:p14="http://schemas.microsoft.com/office/powerpoint/2010/main" val="3167403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7B662676-9DDC-6D48-8E96-297854BD97FE}"/>
              </a:ext>
            </a:extLst>
          </p:cNvPr>
          <p:cNvSpPr/>
          <p:nvPr/>
        </p:nvSpPr>
        <p:spPr>
          <a:xfrm>
            <a:off x="680824" y="2925296"/>
            <a:ext cx="6932141" cy="30274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B2038237-5B7D-1F4F-86BD-96E45292F622}"/>
              </a:ext>
            </a:extLst>
          </p:cNvPr>
          <p:cNvSpPr>
            <a:spLocks noGrp="1"/>
          </p:cNvSpPr>
          <p:nvPr>
            <p:ph type="title"/>
          </p:nvPr>
        </p:nvSpPr>
        <p:spPr/>
        <p:txBody>
          <a:bodyPr/>
          <a:lstStyle/>
          <a:p>
            <a:r>
              <a:rPr lang="en-US" dirty="0"/>
              <a:t>Attack Overview</a:t>
            </a:r>
          </a:p>
        </p:txBody>
      </p:sp>
      <p:sp>
        <p:nvSpPr>
          <p:cNvPr id="4" name="Rectangle 3">
            <a:extLst>
              <a:ext uri="{FF2B5EF4-FFF2-40B4-BE49-F238E27FC236}">
                <a16:creationId xmlns:a16="http://schemas.microsoft.com/office/drawing/2014/main" id="{D010A354-843C-8B40-9E9B-D4FBB95F8192}"/>
              </a:ext>
            </a:extLst>
          </p:cNvPr>
          <p:cNvSpPr>
            <a:spLocks noChangeAspect="1"/>
          </p:cNvSpPr>
          <p:nvPr/>
        </p:nvSpPr>
        <p:spPr>
          <a:xfrm>
            <a:off x="3600651" y="3206252"/>
            <a:ext cx="1092489"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s1</a:t>
            </a:r>
          </a:p>
        </p:txBody>
      </p:sp>
      <p:sp>
        <p:nvSpPr>
          <p:cNvPr id="5" name="Rectangle 4">
            <a:extLst>
              <a:ext uri="{FF2B5EF4-FFF2-40B4-BE49-F238E27FC236}">
                <a16:creationId xmlns:a16="http://schemas.microsoft.com/office/drawing/2014/main" id="{26A08CAA-F5F8-4D49-970D-15CC5A1C5464}"/>
              </a:ext>
            </a:extLst>
          </p:cNvPr>
          <p:cNvSpPr>
            <a:spLocks noChangeAspect="1"/>
          </p:cNvSpPr>
          <p:nvPr/>
        </p:nvSpPr>
        <p:spPr>
          <a:xfrm>
            <a:off x="1863291" y="3984728"/>
            <a:ext cx="914400" cy="4542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s2</a:t>
            </a:r>
          </a:p>
        </p:txBody>
      </p:sp>
      <p:sp>
        <p:nvSpPr>
          <p:cNvPr id="6" name="Rectangle 5">
            <a:extLst>
              <a:ext uri="{FF2B5EF4-FFF2-40B4-BE49-F238E27FC236}">
                <a16:creationId xmlns:a16="http://schemas.microsoft.com/office/drawing/2014/main" id="{ACFD4B0B-3FEA-3F44-9E83-9B666FCE92D1}"/>
              </a:ext>
            </a:extLst>
          </p:cNvPr>
          <p:cNvSpPr>
            <a:spLocks noChangeAspect="1"/>
          </p:cNvSpPr>
          <p:nvPr/>
        </p:nvSpPr>
        <p:spPr>
          <a:xfrm>
            <a:off x="5351329" y="3984728"/>
            <a:ext cx="914400" cy="4542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s3</a:t>
            </a:r>
          </a:p>
        </p:txBody>
      </p:sp>
      <p:sp>
        <p:nvSpPr>
          <p:cNvPr id="7" name="Oval 6">
            <a:extLst>
              <a:ext uri="{FF2B5EF4-FFF2-40B4-BE49-F238E27FC236}">
                <a16:creationId xmlns:a16="http://schemas.microsoft.com/office/drawing/2014/main" id="{3589DEA6-714F-8D45-824D-BCB7E04FD49C}"/>
              </a:ext>
            </a:extLst>
          </p:cNvPr>
          <p:cNvSpPr>
            <a:spLocks noChangeAspect="1"/>
          </p:cNvSpPr>
          <p:nvPr/>
        </p:nvSpPr>
        <p:spPr>
          <a:xfrm>
            <a:off x="1040330" y="4996147"/>
            <a:ext cx="822960" cy="8229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h1</a:t>
            </a:r>
          </a:p>
        </p:txBody>
      </p:sp>
      <p:sp>
        <p:nvSpPr>
          <p:cNvPr id="8" name="Oval 7">
            <a:extLst>
              <a:ext uri="{FF2B5EF4-FFF2-40B4-BE49-F238E27FC236}">
                <a16:creationId xmlns:a16="http://schemas.microsoft.com/office/drawing/2014/main" id="{375F2551-949D-1E49-AB57-BB00D18952BA}"/>
              </a:ext>
            </a:extLst>
          </p:cNvPr>
          <p:cNvSpPr>
            <a:spLocks noChangeAspect="1"/>
          </p:cNvSpPr>
          <p:nvPr/>
        </p:nvSpPr>
        <p:spPr>
          <a:xfrm>
            <a:off x="2777691" y="4996147"/>
            <a:ext cx="822960" cy="8229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h2</a:t>
            </a:r>
          </a:p>
        </p:txBody>
      </p:sp>
      <p:sp>
        <p:nvSpPr>
          <p:cNvPr id="9" name="Oval 8">
            <a:extLst>
              <a:ext uri="{FF2B5EF4-FFF2-40B4-BE49-F238E27FC236}">
                <a16:creationId xmlns:a16="http://schemas.microsoft.com/office/drawing/2014/main" id="{4BCED0A1-E1E6-8D46-850E-4704DA314421}"/>
              </a:ext>
            </a:extLst>
          </p:cNvPr>
          <p:cNvSpPr>
            <a:spLocks noChangeAspect="1"/>
          </p:cNvSpPr>
          <p:nvPr/>
        </p:nvSpPr>
        <p:spPr>
          <a:xfrm>
            <a:off x="4528369" y="4996147"/>
            <a:ext cx="822960" cy="8229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h3</a:t>
            </a:r>
          </a:p>
        </p:txBody>
      </p:sp>
      <p:sp>
        <p:nvSpPr>
          <p:cNvPr id="10" name="Oval 9">
            <a:extLst>
              <a:ext uri="{FF2B5EF4-FFF2-40B4-BE49-F238E27FC236}">
                <a16:creationId xmlns:a16="http://schemas.microsoft.com/office/drawing/2014/main" id="{9E30DAE4-EB68-E948-B82F-D508DC60C3CD}"/>
              </a:ext>
            </a:extLst>
          </p:cNvPr>
          <p:cNvSpPr>
            <a:spLocks noChangeAspect="1"/>
          </p:cNvSpPr>
          <p:nvPr/>
        </p:nvSpPr>
        <p:spPr>
          <a:xfrm>
            <a:off x="6265729" y="4996147"/>
            <a:ext cx="822960" cy="8229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h4</a:t>
            </a:r>
          </a:p>
        </p:txBody>
      </p:sp>
      <p:cxnSp>
        <p:nvCxnSpPr>
          <p:cNvPr id="23" name="Straight Connector 22">
            <a:extLst>
              <a:ext uri="{FF2B5EF4-FFF2-40B4-BE49-F238E27FC236}">
                <a16:creationId xmlns:a16="http://schemas.microsoft.com/office/drawing/2014/main" id="{8A15584A-D77F-904F-B114-76E7FDCFB4BD}"/>
              </a:ext>
            </a:extLst>
          </p:cNvPr>
          <p:cNvCxnSpPr>
            <a:stCxn id="5" idx="0"/>
            <a:endCxn id="4" idx="2"/>
          </p:cNvCxnSpPr>
          <p:nvPr/>
        </p:nvCxnSpPr>
        <p:spPr>
          <a:xfrm flipV="1">
            <a:off x="2320491" y="3663452"/>
            <a:ext cx="1826405" cy="321276"/>
          </a:xfrm>
          <a:prstGeom prst="line">
            <a:avLst/>
          </a:prstGeom>
        </p:spPr>
        <p:style>
          <a:lnRef idx="2">
            <a:schemeClr val="dk1"/>
          </a:lnRef>
          <a:fillRef idx="1">
            <a:schemeClr val="lt1"/>
          </a:fillRef>
          <a:effectRef idx="0">
            <a:schemeClr val="dk1"/>
          </a:effectRef>
          <a:fontRef idx="minor">
            <a:schemeClr val="dk1"/>
          </a:fontRef>
        </p:style>
      </p:cxnSp>
      <p:cxnSp>
        <p:nvCxnSpPr>
          <p:cNvPr id="25" name="Straight Connector 24">
            <a:extLst>
              <a:ext uri="{FF2B5EF4-FFF2-40B4-BE49-F238E27FC236}">
                <a16:creationId xmlns:a16="http://schemas.microsoft.com/office/drawing/2014/main" id="{FFD6527B-49DF-F948-9EC2-7EFC2E42A84E}"/>
              </a:ext>
            </a:extLst>
          </p:cNvPr>
          <p:cNvCxnSpPr>
            <a:stCxn id="4" idx="2"/>
            <a:endCxn id="6" idx="0"/>
          </p:cNvCxnSpPr>
          <p:nvPr/>
        </p:nvCxnSpPr>
        <p:spPr>
          <a:xfrm>
            <a:off x="4146896" y="3663452"/>
            <a:ext cx="1661633" cy="321276"/>
          </a:xfrm>
          <a:prstGeom prst="line">
            <a:avLst/>
          </a:prstGeom>
        </p:spPr>
        <p:style>
          <a:lnRef idx="2">
            <a:schemeClr val="dk1"/>
          </a:lnRef>
          <a:fillRef idx="1">
            <a:schemeClr val="lt1"/>
          </a:fillRef>
          <a:effectRef idx="0">
            <a:schemeClr val="dk1"/>
          </a:effectRef>
          <a:fontRef idx="minor">
            <a:schemeClr val="dk1"/>
          </a:fontRef>
        </p:style>
      </p:cxnSp>
      <p:cxnSp>
        <p:nvCxnSpPr>
          <p:cNvPr id="27" name="Straight Connector 26">
            <a:extLst>
              <a:ext uri="{FF2B5EF4-FFF2-40B4-BE49-F238E27FC236}">
                <a16:creationId xmlns:a16="http://schemas.microsoft.com/office/drawing/2014/main" id="{7F50E8AB-CFB6-C742-9620-443B4E319B41}"/>
              </a:ext>
            </a:extLst>
          </p:cNvPr>
          <p:cNvCxnSpPr>
            <a:stCxn id="7" idx="0"/>
            <a:endCxn id="5" idx="2"/>
          </p:cNvCxnSpPr>
          <p:nvPr/>
        </p:nvCxnSpPr>
        <p:spPr>
          <a:xfrm flipV="1">
            <a:off x="1451810" y="4438999"/>
            <a:ext cx="868681" cy="557148"/>
          </a:xfrm>
          <a:prstGeom prst="line">
            <a:avLst/>
          </a:prstGeom>
        </p:spPr>
        <p:style>
          <a:lnRef idx="2">
            <a:schemeClr val="dk1"/>
          </a:lnRef>
          <a:fillRef idx="1">
            <a:schemeClr val="lt1"/>
          </a:fillRef>
          <a:effectRef idx="0">
            <a:schemeClr val="dk1"/>
          </a:effectRef>
          <a:fontRef idx="minor">
            <a:schemeClr val="dk1"/>
          </a:fontRef>
        </p:style>
      </p:cxnSp>
      <p:cxnSp>
        <p:nvCxnSpPr>
          <p:cNvPr id="29" name="Straight Connector 28">
            <a:extLst>
              <a:ext uri="{FF2B5EF4-FFF2-40B4-BE49-F238E27FC236}">
                <a16:creationId xmlns:a16="http://schemas.microsoft.com/office/drawing/2014/main" id="{19E69C30-BFC5-8B47-AFCD-431A84C35365}"/>
              </a:ext>
            </a:extLst>
          </p:cNvPr>
          <p:cNvCxnSpPr>
            <a:stCxn id="5" idx="2"/>
            <a:endCxn id="8" idx="0"/>
          </p:cNvCxnSpPr>
          <p:nvPr/>
        </p:nvCxnSpPr>
        <p:spPr>
          <a:xfrm>
            <a:off x="2320491" y="4438999"/>
            <a:ext cx="868680" cy="557148"/>
          </a:xfrm>
          <a:prstGeom prst="line">
            <a:avLst/>
          </a:prstGeom>
        </p:spPr>
        <p:style>
          <a:lnRef idx="2">
            <a:schemeClr val="dk1"/>
          </a:lnRef>
          <a:fillRef idx="1">
            <a:schemeClr val="lt1"/>
          </a:fillRef>
          <a:effectRef idx="0">
            <a:schemeClr val="dk1"/>
          </a:effectRef>
          <a:fontRef idx="minor">
            <a:schemeClr val="dk1"/>
          </a:fontRef>
        </p:style>
      </p:cxnSp>
      <p:cxnSp>
        <p:nvCxnSpPr>
          <p:cNvPr id="31" name="Straight Connector 30">
            <a:extLst>
              <a:ext uri="{FF2B5EF4-FFF2-40B4-BE49-F238E27FC236}">
                <a16:creationId xmlns:a16="http://schemas.microsoft.com/office/drawing/2014/main" id="{A0284B36-1E88-9248-ADFA-83243C82666A}"/>
              </a:ext>
            </a:extLst>
          </p:cNvPr>
          <p:cNvCxnSpPr>
            <a:stCxn id="9" idx="0"/>
            <a:endCxn id="6" idx="2"/>
          </p:cNvCxnSpPr>
          <p:nvPr/>
        </p:nvCxnSpPr>
        <p:spPr>
          <a:xfrm flipV="1">
            <a:off x="4939849" y="4439000"/>
            <a:ext cx="868680" cy="557147"/>
          </a:xfrm>
          <a:prstGeom prst="line">
            <a:avLst/>
          </a:prstGeom>
        </p:spPr>
        <p:style>
          <a:lnRef idx="2">
            <a:schemeClr val="dk1"/>
          </a:lnRef>
          <a:fillRef idx="1">
            <a:schemeClr val="lt1"/>
          </a:fillRef>
          <a:effectRef idx="0">
            <a:schemeClr val="dk1"/>
          </a:effectRef>
          <a:fontRef idx="minor">
            <a:schemeClr val="dk1"/>
          </a:fontRef>
        </p:style>
      </p:cxnSp>
      <p:cxnSp>
        <p:nvCxnSpPr>
          <p:cNvPr id="33" name="Straight Connector 32">
            <a:extLst>
              <a:ext uri="{FF2B5EF4-FFF2-40B4-BE49-F238E27FC236}">
                <a16:creationId xmlns:a16="http://schemas.microsoft.com/office/drawing/2014/main" id="{129499BD-78B5-2C4A-8181-E5B5D8066A04}"/>
              </a:ext>
            </a:extLst>
          </p:cNvPr>
          <p:cNvCxnSpPr>
            <a:stCxn id="6" idx="2"/>
            <a:endCxn id="10" idx="0"/>
          </p:cNvCxnSpPr>
          <p:nvPr/>
        </p:nvCxnSpPr>
        <p:spPr>
          <a:xfrm>
            <a:off x="5808529" y="4439000"/>
            <a:ext cx="868680" cy="557147"/>
          </a:xfrm>
          <a:prstGeom prst="line">
            <a:avLst/>
          </a:prstGeom>
        </p:spPr>
        <p:style>
          <a:lnRef idx="2">
            <a:schemeClr val="dk1"/>
          </a:lnRef>
          <a:fillRef idx="1">
            <a:schemeClr val="lt1"/>
          </a:fillRef>
          <a:effectRef idx="0">
            <a:schemeClr val="dk1"/>
          </a:effectRef>
          <a:fontRef idx="minor">
            <a:schemeClr val="dk1"/>
          </a:fontRef>
        </p:style>
      </p:cxnSp>
      <p:sp>
        <p:nvSpPr>
          <p:cNvPr id="35" name="Rectangle 34">
            <a:extLst>
              <a:ext uri="{FF2B5EF4-FFF2-40B4-BE49-F238E27FC236}">
                <a16:creationId xmlns:a16="http://schemas.microsoft.com/office/drawing/2014/main" id="{14E0F9F6-A52B-CB4F-9A70-2158C5BB75A1}"/>
              </a:ext>
            </a:extLst>
          </p:cNvPr>
          <p:cNvSpPr/>
          <p:nvPr/>
        </p:nvSpPr>
        <p:spPr>
          <a:xfrm>
            <a:off x="680824" y="1402773"/>
            <a:ext cx="6932141" cy="15225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197F6C70-87DF-5F46-8F60-ED65A7EFBD43}"/>
              </a:ext>
            </a:extLst>
          </p:cNvPr>
          <p:cNvSpPr>
            <a:spLocks noChangeAspect="1"/>
          </p:cNvSpPr>
          <p:nvPr/>
        </p:nvSpPr>
        <p:spPr>
          <a:xfrm>
            <a:off x="8644583" y="2819277"/>
            <a:ext cx="1092489"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Malicious Switch</a:t>
            </a:r>
          </a:p>
        </p:txBody>
      </p:sp>
      <p:sp>
        <p:nvSpPr>
          <p:cNvPr id="38" name="Rectangle 37">
            <a:extLst>
              <a:ext uri="{FF2B5EF4-FFF2-40B4-BE49-F238E27FC236}">
                <a16:creationId xmlns:a16="http://schemas.microsoft.com/office/drawing/2014/main" id="{1EC7E947-7577-CE4A-A2F2-1C4E35283C76}"/>
              </a:ext>
            </a:extLst>
          </p:cNvPr>
          <p:cNvSpPr>
            <a:spLocks noChangeAspect="1"/>
          </p:cNvSpPr>
          <p:nvPr/>
        </p:nvSpPr>
        <p:spPr>
          <a:xfrm>
            <a:off x="2947045" y="2282753"/>
            <a:ext cx="2376639"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Open Floodlight Controller</a:t>
            </a:r>
          </a:p>
        </p:txBody>
      </p:sp>
      <p:cxnSp>
        <p:nvCxnSpPr>
          <p:cNvPr id="40" name="Straight Connector 39">
            <a:extLst>
              <a:ext uri="{FF2B5EF4-FFF2-40B4-BE49-F238E27FC236}">
                <a16:creationId xmlns:a16="http://schemas.microsoft.com/office/drawing/2014/main" id="{EC57020B-6957-2049-89F2-A01DDB659E69}"/>
              </a:ext>
            </a:extLst>
          </p:cNvPr>
          <p:cNvCxnSpPr>
            <a:cxnSpLocks/>
            <a:stCxn id="5" idx="0"/>
            <a:endCxn id="38" idx="2"/>
          </p:cNvCxnSpPr>
          <p:nvPr/>
        </p:nvCxnSpPr>
        <p:spPr>
          <a:xfrm flipV="1">
            <a:off x="2320491" y="2739953"/>
            <a:ext cx="1814874" cy="124477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Straight Connector 40">
            <a:extLst>
              <a:ext uri="{FF2B5EF4-FFF2-40B4-BE49-F238E27FC236}">
                <a16:creationId xmlns:a16="http://schemas.microsoft.com/office/drawing/2014/main" id="{1264A722-6E1D-7248-B24A-F14F7900D4D7}"/>
              </a:ext>
            </a:extLst>
          </p:cNvPr>
          <p:cNvCxnSpPr>
            <a:cxnSpLocks/>
            <a:stCxn id="4" idx="0"/>
            <a:endCxn id="38" idx="2"/>
          </p:cNvCxnSpPr>
          <p:nvPr/>
        </p:nvCxnSpPr>
        <p:spPr>
          <a:xfrm flipH="1" flipV="1">
            <a:off x="4135365" y="2739953"/>
            <a:ext cx="11531" cy="46629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 name="Straight Connector 43">
            <a:extLst>
              <a:ext uri="{FF2B5EF4-FFF2-40B4-BE49-F238E27FC236}">
                <a16:creationId xmlns:a16="http://schemas.microsoft.com/office/drawing/2014/main" id="{92050088-DAF5-2749-9C65-D0CDC585AE3F}"/>
              </a:ext>
            </a:extLst>
          </p:cNvPr>
          <p:cNvCxnSpPr>
            <a:cxnSpLocks/>
            <a:stCxn id="6" idx="0"/>
            <a:endCxn id="38" idx="2"/>
          </p:cNvCxnSpPr>
          <p:nvPr/>
        </p:nvCxnSpPr>
        <p:spPr>
          <a:xfrm flipH="1" flipV="1">
            <a:off x="4135365" y="2739953"/>
            <a:ext cx="1673164" cy="124477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3" name="Straight Connector 52">
            <a:extLst>
              <a:ext uri="{FF2B5EF4-FFF2-40B4-BE49-F238E27FC236}">
                <a16:creationId xmlns:a16="http://schemas.microsoft.com/office/drawing/2014/main" id="{FAE7DCE3-9AF4-5946-9372-3220F0D303BE}"/>
              </a:ext>
            </a:extLst>
          </p:cNvPr>
          <p:cNvCxnSpPr>
            <a:cxnSpLocks/>
            <a:stCxn id="36" idx="0"/>
            <a:endCxn id="38" idx="2"/>
          </p:cNvCxnSpPr>
          <p:nvPr/>
        </p:nvCxnSpPr>
        <p:spPr>
          <a:xfrm flipH="1" flipV="1">
            <a:off x="4135365" y="2739953"/>
            <a:ext cx="5055463" cy="79324"/>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5" name="TextBox 64">
            <a:extLst>
              <a:ext uri="{FF2B5EF4-FFF2-40B4-BE49-F238E27FC236}">
                <a16:creationId xmlns:a16="http://schemas.microsoft.com/office/drawing/2014/main" id="{463BEA1E-EA95-6646-A453-ADCB6A2FF4B5}"/>
              </a:ext>
            </a:extLst>
          </p:cNvPr>
          <p:cNvSpPr txBox="1"/>
          <p:nvPr/>
        </p:nvSpPr>
        <p:spPr>
          <a:xfrm>
            <a:off x="4673699" y="3251580"/>
            <a:ext cx="2798072" cy="369332"/>
          </a:xfrm>
          <a:prstGeom prst="rect">
            <a:avLst/>
          </a:prstGeom>
          <a:noFill/>
        </p:spPr>
        <p:txBody>
          <a:bodyPr wrap="square" rtlCol="0">
            <a:spAutoFit/>
          </a:bodyPr>
          <a:lstStyle/>
          <a:p>
            <a:r>
              <a:rPr lang="en-US" dirty="0" err="1"/>
              <a:t>Dpid</a:t>
            </a:r>
            <a:r>
              <a:rPr lang="en-US" dirty="0"/>
              <a:t>: 8a:7e:73:f5:3d:41</a:t>
            </a:r>
          </a:p>
        </p:txBody>
      </p:sp>
      <p:sp>
        <p:nvSpPr>
          <p:cNvPr id="66" name="TextBox 65">
            <a:extLst>
              <a:ext uri="{FF2B5EF4-FFF2-40B4-BE49-F238E27FC236}">
                <a16:creationId xmlns:a16="http://schemas.microsoft.com/office/drawing/2014/main" id="{3E87D143-46B1-5542-B8C8-22C7C8FE8D09}"/>
              </a:ext>
            </a:extLst>
          </p:cNvPr>
          <p:cNvSpPr txBox="1"/>
          <p:nvPr/>
        </p:nvSpPr>
        <p:spPr>
          <a:xfrm>
            <a:off x="6242869" y="4027197"/>
            <a:ext cx="2798072" cy="369332"/>
          </a:xfrm>
          <a:prstGeom prst="rect">
            <a:avLst/>
          </a:prstGeom>
          <a:noFill/>
        </p:spPr>
        <p:txBody>
          <a:bodyPr wrap="square" rtlCol="0">
            <a:spAutoFit/>
          </a:bodyPr>
          <a:lstStyle/>
          <a:p>
            <a:r>
              <a:rPr lang="en-US" dirty="0" err="1"/>
              <a:t>Dpid</a:t>
            </a:r>
            <a:r>
              <a:rPr lang="en-US" dirty="0"/>
              <a:t>: 72:30:dc:fa:f2:47</a:t>
            </a:r>
          </a:p>
        </p:txBody>
      </p:sp>
      <p:sp>
        <p:nvSpPr>
          <p:cNvPr id="67" name="TextBox 66">
            <a:extLst>
              <a:ext uri="{FF2B5EF4-FFF2-40B4-BE49-F238E27FC236}">
                <a16:creationId xmlns:a16="http://schemas.microsoft.com/office/drawing/2014/main" id="{E52E746C-A221-C546-956D-0B0606CE3F16}"/>
              </a:ext>
            </a:extLst>
          </p:cNvPr>
          <p:cNvSpPr txBox="1"/>
          <p:nvPr/>
        </p:nvSpPr>
        <p:spPr>
          <a:xfrm>
            <a:off x="2742239" y="4063813"/>
            <a:ext cx="2798072" cy="369332"/>
          </a:xfrm>
          <a:prstGeom prst="rect">
            <a:avLst/>
          </a:prstGeom>
          <a:noFill/>
        </p:spPr>
        <p:txBody>
          <a:bodyPr wrap="square" rtlCol="0">
            <a:spAutoFit/>
          </a:bodyPr>
          <a:lstStyle/>
          <a:p>
            <a:r>
              <a:rPr lang="en-US" dirty="0" err="1"/>
              <a:t>Dpid</a:t>
            </a:r>
            <a:r>
              <a:rPr lang="en-US" dirty="0"/>
              <a:t>: 0e:8e:f9:41:66:48</a:t>
            </a:r>
          </a:p>
        </p:txBody>
      </p:sp>
      <p:sp>
        <p:nvSpPr>
          <p:cNvPr id="68" name="TextBox 67">
            <a:extLst>
              <a:ext uri="{FF2B5EF4-FFF2-40B4-BE49-F238E27FC236}">
                <a16:creationId xmlns:a16="http://schemas.microsoft.com/office/drawing/2014/main" id="{D187A54C-0E26-DB49-B228-376F71633C94}"/>
              </a:ext>
            </a:extLst>
          </p:cNvPr>
          <p:cNvSpPr txBox="1"/>
          <p:nvPr/>
        </p:nvSpPr>
        <p:spPr>
          <a:xfrm>
            <a:off x="8062256" y="3268102"/>
            <a:ext cx="2798072" cy="646331"/>
          </a:xfrm>
          <a:prstGeom prst="rect">
            <a:avLst/>
          </a:prstGeom>
          <a:noFill/>
        </p:spPr>
        <p:txBody>
          <a:bodyPr wrap="square" rtlCol="0">
            <a:spAutoFit/>
          </a:bodyPr>
          <a:lstStyle/>
          <a:p>
            <a:r>
              <a:rPr lang="en-US" dirty="0" err="1"/>
              <a:t>Dpid</a:t>
            </a:r>
            <a:r>
              <a:rPr lang="en-US" dirty="0"/>
              <a:t>: 8a:7e:73:f5:3d:41</a:t>
            </a:r>
          </a:p>
          <a:p>
            <a:r>
              <a:rPr lang="en-US" dirty="0"/>
              <a:t>IP: 192.168.56.1:51078</a:t>
            </a:r>
          </a:p>
        </p:txBody>
      </p:sp>
      <p:sp>
        <p:nvSpPr>
          <p:cNvPr id="70" name="Rectangle 69">
            <a:extLst>
              <a:ext uri="{FF2B5EF4-FFF2-40B4-BE49-F238E27FC236}">
                <a16:creationId xmlns:a16="http://schemas.microsoft.com/office/drawing/2014/main" id="{E0DC7BFE-8FA5-9747-94CC-1D9001C75E37}"/>
              </a:ext>
            </a:extLst>
          </p:cNvPr>
          <p:cNvSpPr/>
          <p:nvPr/>
        </p:nvSpPr>
        <p:spPr>
          <a:xfrm>
            <a:off x="5380041" y="2290125"/>
            <a:ext cx="1936749" cy="369332"/>
          </a:xfrm>
          <a:prstGeom prst="rect">
            <a:avLst/>
          </a:prstGeom>
        </p:spPr>
        <p:txBody>
          <a:bodyPr wrap="none">
            <a:spAutoFit/>
          </a:bodyPr>
          <a:lstStyle/>
          <a:p>
            <a:r>
              <a:rPr lang="en-US" dirty="0"/>
              <a:t>IP: 192.168.56.102</a:t>
            </a:r>
          </a:p>
        </p:txBody>
      </p:sp>
      <p:sp>
        <p:nvSpPr>
          <p:cNvPr id="72" name="TextBox 71">
            <a:extLst>
              <a:ext uri="{FF2B5EF4-FFF2-40B4-BE49-F238E27FC236}">
                <a16:creationId xmlns:a16="http://schemas.microsoft.com/office/drawing/2014/main" id="{19098CD9-55D9-4141-B147-ED41D022E815}"/>
              </a:ext>
            </a:extLst>
          </p:cNvPr>
          <p:cNvSpPr txBox="1"/>
          <p:nvPr/>
        </p:nvSpPr>
        <p:spPr>
          <a:xfrm>
            <a:off x="7589904" y="2393563"/>
            <a:ext cx="1161087" cy="369332"/>
          </a:xfrm>
          <a:prstGeom prst="rect">
            <a:avLst/>
          </a:prstGeom>
          <a:noFill/>
        </p:spPr>
        <p:txBody>
          <a:bodyPr wrap="none" rtlCol="0">
            <a:spAutoFit/>
          </a:bodyPr>
          <a:lstStyle/>
          <a:p>
            <a:r>
              <a:rPr lang="en-US" dirty="0"/>
              <a:t>Port: 6633</a:t>
            </a:r>
          </a:p>
        </p:txBody>
      </p:sp>
      <p:sp>
        <p:nvSpPr>
          <p:cNvPr id="77" name="Rectangle 76">
            <a:extLst>
              <a:ext uri="{FF2B5EF4-FFF2-40B4-BE49-F238E27FC236}">
                <a16:creationId xmlns:a16="http://schemas.microsoft.com/office/drawing/2014/main" id="{00FD370A-476C-5D41-8FCE-8E772AB2A010}"/>
              </a:ext>
            </a:extLst>
          </p:cNvPr>
          <p:cNvSpPr>
            <a:spLocks noChangeAspect="1"/>
          </p:cNvSpPr>
          <p:nvPr/>
        </p:nvSpPr>
        <p:spPr>
          <a:xfrm>
            <a:off x="2745946" y="1741505"/>
            <a:ext cx="857211" cy="457200"/>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rPr>
              <a:t>App 1</a:t>
            </a:r>
          </a:p>
        </p:txBody>
      </p:sp>
      <p:sp>
        <p:nvSpPr>
          <p:cNvPr id="78" name="Rectangle 77">
            <a:extLst>
              <a:ext uri="{FF2B5EF4-FFF2-40B4-BE49-F238E27FC236}">
                <a16:creationId xmlns:a16="http://schemas.microsoft.com/office/drawing/2014/main" id="{704031AE-3609-CE4A-A561-AD95196BA0AE}"/>
              </a:ext>
            </a:extLst>
          </p:cNvPr>
          <p:cNvSpPr>
            <a:spLocks noChangeAspect="1"/>
          </p:cNvSpPr>
          <p:nvPr/>
        </p:nvSpPr>
        <p:spPr>
          <a:xfrm>
            <a:off x="3714523" y="1741505"/>
            <a:ext cx="857211" cy="457200"/>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rPr>
              <a:t>App 2</a:t>
            </a:r>
          </a:p>
        </p:txBody>
      </p:sp>
      <p:sp>
        <p:nvSpPr>
          <p:cNvPr id="79" name="Rectangle 78">
            <a:extLst>
              <a:ext uri="{FF2B5EF4-FFF2-40B4-BE49-F238E27FC236}">
                <a16:creationId xmlns:a16="http://schemas.microsoft.com/office/drawing/2014/main" id="{9BD33176-4B7A-FC45-9FAB-99EC9813E736}"/>
              </a:ext>
            </a:extLst>
          </p:cNvPr>
          <p:cNvSpPr>
            <a:spLocks noChangeAspect="1"/>
          </p:cNvSpPr>
          <p:nvPr/>
        </p:nvSpPr>
        <p:spPr>
          <a:xfrm>
            <a:off x="4683100" y="1741505"/>
            <a:ext cx="857211" cy="457200"/>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rPr>
              <a:t>App 3</a:t>
            </a:r>
          </a:p>
        </p:txBody>
      </p:sp>
      <p:sp>
        <p:nvSpPr>
          <p:cNvPr id="80" name="TextBox 79">
            <a:extLst>
              <a:ext uri="{FF2B5EF4-FFF2-40B4-BE49-F238E27FC236}">
                <a16:creationId xmlns:a16="http://schemas.microsoft.com/office/drawing/2014/main" id="{E7F5C310-3032-1944-8D4F-7E56F7BA0351}"/>
              </a:ext>
            </a:extLst>
          </p:cNvPr>
          <p:cNvSpPr txBox="1"/>
          <p:nvPr/>
        </p:nvSpPr>
        <p:spPr>
          <a:xfrm>
            <a:off x="7770341" y="749383"/>
            <a:ext cx="4062845" cy="646331"/>
          </a:xfrm>
          <a:prstGeom prst="rect">
            <a:avLst/>
          </a:prstGeom>
          <a:noFill/>
        </p:spPr>
        <p:txBody>
          <a:bodyPr wrap="square" rtlCol="0">
            <a:spAutoFit/>
          </a:bodyPr>
          <a:lstStyle/>
          <a:p>
            <a:r>
              <a:rPr lang="en-US" dirty="0">
                <a:solidFill>
                  <a:srgbClr val="FF0000"/>
                </a:solidFill>
              </a:rPr>
              <a:t>Need to create modules so controller can issue legitimate flow rules</a:t>
            </a:r>
          </a:p>
        </p:txBody>
      </p:sp>
      <p:sp>
        <p:nvSpPr>
          <p:cNvPr id="81" name="TextBox 80">
            <a:extLst>
              <a:ext uri="{FF2B5EF4-FFF2-40B4-BE49-F238E27FC236}">
                <a16:creationId xmlns:a16="http://schemas.microsoft.com/office/drawing/2014/main" id="{4F317F48-3BCB-8548-9A73-6F3232E5154D}"/>
              </a:ext>
            </a:extLst>
          </p:cNvPr>
          <p:cNvSpPr txBox="1"/>
          <p:nvPr/>
        </p:nvSpPr>
        <p:spPr>
          <a:xfrm>
            <a:off x="7770341" y="1504040"/>
            <a:ext cx="4062845" cy="646331"/>
          </a:xfrm>
          <a:prstGeom prst="rect">
            <a:avLst/>
          </a:prstGeom>
          <a:noFill/>
        </p:spPr>
        <p:txBody>
          <a:bodyPr wrap="square" rtlCol="0">
            <a:spAutoFit/>
          </a:bodyPr>
          <a:lstStyle/>
          <a:p>
            <a:r>
              <a:rPr lang="en-US" dirty="0">
                <a:solidFill>
                  <a:srgbClr val="FF0000"/>
                </a:solidFill>
              </a:rPr>
              <a:t>Need to continue working through bit-level OpenFlow implementation</a:t>
            </a:r>
          </a:p>
        </p:txBody>
      </p:sp>
      <p:cxnSp>
        <p:nvCxnSpPr>
          <p:cNvPr id="83" name="Straight Connector 82">
            <a:extLst>
              <a:ext uri="{FF2B5EF4-FFF2-40B4-BE49-F238E27FC236}">
                <a16:creationId xmlns:a16="http://schemas.microsoft.com/office/drawing/2014/main" id="{78F5A0F2-4194-264E-A068-660A9DB2E033}"/>
              </a:ext>
            </a:extLst>
          </p:cNvPr>
          <p:cNvCxnSpPr>
            <a:cxnSpLocks/>
            <a:endCxn id="80" idx="1"/>
          </p:cNvCxnSpPr>
          <p:nvPr/>
        </p:nvCxnSpPr>
        <p:spPr>
          <a:xfrm flipV="1">
            <a:off x="4177575" y="1072549"/>
            <a:ext cx="3592766" cy="8638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5B34E04-B3D1-E348-9931-970CCB51661E}"/>
              </a:ext>
            </a:extLst>
          </p:cNvPr>
          <p:cNvCxnSpPr>
            <a:cxnSpLocks/>
            <a:endCxn id="81" idx="1"/>
          </p:cNvCxnSpPr>
          <p:nvPr/>
        </p:nvCxnSpPr>
        <p:spPr>
          <a:xfrm flipV="1">
            <a:off x="6370474" y="1827206"/>
            <a:ext cx="1399867" cy="9496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297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96821-47FD-4B46-AD46-FE155F02F0BB}"/>
              </a:ext>
            </a:extLst>
          </p:cNvPr>
          <p:cNvSpPr>
            <a:spLocks noGrp="1"/>
          </p:cNvSpPr>
          <p:nvPr>
            <p:ph type="title"/>
          </p:nvPr>
        </p:nvSpPr>
        <p:spPr/>
        <p:txBody>
          <a:bodyPr/>
          <a:lstStyle/>
          <a:p>
            <a:r>
              <a:rPr lang="en-US" dirty="0"/>
              <a:t>Steps</a:t>
            </a:r>
          </a:p>
        </p:txBody>
      </p:sp>
      <p:sp>
        <p:nvSpPr>
          <p:cNvPr id="3" name="Content Placeholder 2">
            <a:extLst>
              <a:ext uri="{FF2B5EF4-FFF2-40B4-BE49-F238E27FC236}">
                <a16:creationId xmlns:a16="http://schemas.microsoft.com/office/drawing/2014/main" id="{99998FB4-9318-EE45-9B66-E1FBDD47337E}"/>
              </a:ext>
            </a:extLst>
          </p:cNvPr>
          <p:cNvSpPr>
            <a:spLocks noGrp="1"/>
          </p:cNvSpPr>
          <p:nvPr>
            <p:ph idx="1"/>
          </p:nvPr>
        </p:nvSpPr>
        <p:spPr/>
        <p:txBody>
          <a:bodyPr/>
          <a:lstStyle/>
          <a:p>
            <a:r>
              <a:rPr lang="en-US" dirty="0"/>
              <a:t>Setup </a:t>
            </a:r>
            <a:r>
              <a:rPr lang="en-US" dirty="0" err="1"/>
              <a:t>mininet</a:t>
            </a:r>
            <a:r>
              <a:rPr lang="en-US" dirty="0"/>
              <a:t> network with Floodlight controller</a:t>
            </a:r>
          </a:p>
          <a:p>
            <a:r>
              <a:rPr lang="en-US" dirty="0"/>
              <a:t>Retrieve switch DPID (</a:t>
            </a:r>
            <a:r>
              <a:rPr lang="en-US" dirty="0" err="1"/>
              <a:t>datapath_id</a:t>
            </a:r>
            <a:r>
              <a:rPr lang="en-US" dirty="0"/>
              <a:t>) and name through REST API request</a:t>
            </a:r>
          </a:p>
          <a:p>
            <a:r>
              <a:rPr lang="en-US" dirty="0"/>
              <a:t>Create socket-layer python script from malicious computer connecting to the controller to port 6633 </a:t>
            </a:r>
          </a:p>
          <a:p>
            <a:pPr lvl="1"/>
            <a:r>
              <a:rPr lang="en-US" dirty="0"/>
              <a:t>Complete TCP handshake </a:t>
            </a:r>
            <a:r>
              <a:rPr lang="en-US" dirty="0">
                <a:solidFill>
                  <a:srgbClr val="FF0000"/>
                </a:solidFill>
              </a:rPr>
              <a:t>[Current attack stalling here]</a:t>
            </a:r>
          </a:p>
          <a:p>
            <a:pPr lvl="1"/>
            <a:r>
              <a:rPr lang="en-US" dirty="0"/>
              <a:t>Complete OpenFlow handshake [DoS attack executed]</a:t>
            </a:r>
          </a:p>
          <a:p>
            <a:r>
              <a:rPr lang="en-US" dirty="0"/>
              <a:t>In 7 second window</a:t>
            </a:r>
          </a:p>
          <a:p>
            <a:pPr lvl="1"/>
            <a:r>
              <a:rPr lang="en-US" dirty="0"/>
              <a:t>Send </a:t>
            </a:r>
            <a:r>
              <a:rPr lang="en-US" dirty="0" err="1"/>
              <a:t>feature_in_request</a:t>
            </a:r>
            <a:endParaRPr lang="en-US" dirty="0"/>
          </a:p>
          <a:p>
            <a:pPr lvl="1"/>
            <a:r>
              <a:rPr lang="en-US" dirty="0"/>
              <a:t>Receive flow table rule as response</a:t>
            </a:r>
          </a:p>
        </p:txBody>
      </p:sp>
    </p:spTree>
    <p:extLst>
      <p:ext uri="{BB962C8B-B14F-4D97-AF65-F5344CB8AC3E}">
        <p14:creationId xmlns:p14="http://schemas.microsoft.com/office/powerpoint/2010/main" val="4137240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71F3A-FEAA-5246-A11F-07F8C10DB2E2}"/>
              </a:ext>
            </a:extLst>
          </p:cNvPr>
          <p:cNvSpPr>
            <a:spLocks noGrp="1"/>
          </p:cNvSpPr>
          <p:nvPr>
            <p:ph type="title"/>
          </p:nvPr>
        </p:nvSpPr>
        <p:spPr/>
        <p:txBody>
          <a:bodyPr/>
          <a:lstStyle/>
          <a:p>
            <a:r>
              <a:rPr lang="en-US" dirty="0"/>
              <a:t>Anticipated Results</a:t>
            </a:r>
          </a:p>
        </p:txBody>
      </p:sp>
      <p:pic>
        <p:nvPicPr>
          <p:cNvPr id="4" name="Content Placeholder 3">
            <a:extLst>
              <a:ext uri="{FF2B5EF4-FFF2-40B4-BE49-F238E27FC236}">
                <a16:creationId xmlns:a16="http://schemas.microsoft.com/office/drawing/2014/main" id="{AFF15D90-2007-E147-88B5-E6586672E0CB}"/>
              </a:ext>
            </a:extLst>
          </p:cNvPr>
          <p:cNvPicPr>
            <a:picLocks noGrp="1" noChangeAspect="1"/>
          </p:cNvPicPr>
          <p:nvPr>
            <p:ph idx="1"/>
          </p:nvPr>
        </p:nvPicPr>
        <p:blipFill>
          <a:blip r:embed="rId2"/>
          <a:stretch>
            <a:fillRect/>
          </a:stretch>
        </p:blipFill>
        <p:spPr>
          <a:xfrm>
            <a:off x="838200" y="1889996"/>
            <a:ext cx="6654800" cy="4267200"/>
          </a:xfrm>
          <a:prstGeom prst="rect">
            <a:avLst/>
          </a:prstGeom>
        </p:spPr>
      </p:pic>
      <p:sp>
        <p:nvSpPr>
          <p:cNvPr id="5" name="Rectangle 4">
            <a:extLst>
              <a:ext uri="{FF2B5EF4-FFF2-40B4-BE49-F238E27FC236}">
                <a16:creationId xmlns:a16="http://schemas.microsoft.com/office/drawing/2014/main" id="{698D24F7-3306-5840-AB3B-18245CE17B2F}"/>
              </a:ext>
            </a:extLst>
          </p:cNvPr>
          <p:cNvSpPr/>
          <p:nvPr/>
        </p:nvSpPr>
        <p:spPr>
          <a:xfrm>
            <a:off x="7315200" y="1889996"/>
            <a:ext cx="4572000" cy="4247317"/>
          </a:xfrm>
          <a:prstGeom prst="rect">
            <a:avLst/>
          </a:prstGeom>
        </p:spPr>
        <p:txBody>
          <a:bodyPr wrap="square">
            <a:spAutoFit/>
          </a:bodyPr>
          <a:lstStyle/>
          <a:p>
            <a:r>
              <a:rPr lang="en-US" dirty="0">
                <a:latin typeface="Calibri" panose="020F0502020204030204" pitchFamily="34" charset="0"/>
              </a:rPr>
              <a:t>Controller detects new (attacker) switch</a:t>
            </a:r>
          </a:p>
          <a:p>
            <a:endParaRPr lang="en-US" dirty="0">
              <a:latin typeface="Calibri" panose="020F0502020204030204" pitchFamily="34" charset="0"/>
            </a:endParaRPr>
          </a:p>
          <a:p>
            <a:endParaRPr lang="en-US" dirty="0">
              <a:latin typeface="Calibri" panose="020F0502020204030204" pitchFamily="34" charset="0"/>
            </a:endParaRPr>
          </a:p>
          <a:p>
            <a:r>
              <a:rPr lang="en-US" dirty="0">
                <a:latin typeface="Calibri" panose="020F0502020204030204" pitchFamily="34" charset="0"/>
              </a:rPr>
              <a:t>(+0.05s) Attacker switch is added / is recognized as an existing connection </a:t>
            </a:r>
          </a:p>
          <a:p>
            <a:endParaRPr lang="en-US" dirty="0">
              <a:latin typeface="Calibri" panose="020F0502020204030204" pitchFamily="34" charset="0"/>
            </a:endParaRPr>
          </a:p>
          <a:p>
            <a:r>
              <a:rPr lang="en-US" dirty="0">
                <a:latin typeface="Calibri" panose="020F0502020204030204" pitchFamily="34" charset="0"/>
              </a:rPr>
              <a:t>(+0.004s) Legitimate switch is disconnected</a:t>
            </a:r>
          </a:p>
          <a:p>
            <a:endParaRPr lang="en-US" dirty="0">
              <a:latin typeface="Calibri" panose="020F0502020204030204" pitchFamily="34" charset="0"/>
            </a:endParaRPr>
          </a:p>
          <a:p>
            <a:r>
              <a:rPr lang="en-US" dirty="0">
                <a:latin typeface="Calibri" panose="020F0502020204030204" pitchFamily="34" charset="0"/>
              </a:rPr>
              <a:t>(+7.8s) Legitimate switch attempts to reconnect</a:t>
            </a:r>
          </a:p>
          <a:p>
            <a:endParaRPr lang="en-US" dirty="0">
              <a:latin typeface="Calibri" panose="020F0502020204030204" pitchFamily="34" charset="0"/>
            </a:endParaRPr>
          </a:p>
          <a:p>
            <a:r>
              <a:rPr lang="en-US" dirty="0">
                <a:latin typeface="Calibri" panose="020F0502020204030204" pitchFamily="34" charset="0"/>
              </a:rPr>
              <a:t>(+0.01s) Legitimate switch is recognized as existing connection with legitimate switch</a:t>
            </a:r>
          </a:p>
          <a:p>
            <a:r>
              <a:rPr lang="en-US" dirty="0">
                <a:latin typeface="Calibri" panose="020F0502020204030204" pitchFamily="34" charset="0"/>
              </a:rPr>
              <a:t> </a:t>
            </a:r>
          </a:p>
          <a:p>
            <a:r>
              <a:rPr lang="en-US" dirty="0">
                <a:latin typeface="Calibri" panose="020F0502020204030204" pitchFamily="34" charset="0"/>
              </a:rPr>
              <a:t>(+0.0010s) Attacker switch is disconnected</a:t>
            </a:r>
          </a:p>
        </p:txBody>
      </p:sp>
    </p:spTree>
    <p:extLst>
      <p:ext uri="{BB962C8B-B14F-4D97-AF65-F5344CB8AC3E}">
        <p14:creationId xmlns:p14="http://schemas.microsoft.com/office/powerpoint/2010/main" val="3203730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A6D44-A0B9-9643-81D0-20360C1E01E0}"/>
              </a:ext>
            </a:extLst>
          </p:cNvPr>
          <p:cNvSpPr>
            <a:spLocks noGrp="1"/>
          </p:cNvSpPr>
          <p:nvPr>
            <p:ph type="title"/>
          </p:nvPr>
        </p:nvSpPr>
        <p:spPr/>
        <p:txBody>
          <a:bodyPr/>
          <a:lstStyle/>
          <a:p>
            <a:r>
              <a:rPr lang="en-US" dirty="0"/>
              <a:t>Current Results</a:t>
            </a:r>
          </a:p>
        </p:txBody>
      </p:sp>
      <p:pic>
        <p:nvPicPr>
          <p:cNvPr id="4" name="Content Placeholder 3">
            <a:extLst>
              <a:ext uri="{FF2B5EF4-FFF2-40B4-BE49-F238E27FC236}">
                <a16:creationId xmlns:a16="http://schemas.microsoft.com/office/drawing/2014/main" id="{1A40B3B7-517E-7C44-9198-C8599FB8E013}"/>
              </a:ext>
            </a:extLst>
          </p:cNvPr>
          <p:cNvPicPr>
            <a:picLocks noGrp="1" noChangeAspect="1"/>
          </p:cNvPicPr>
          <p:nvPr>
            <p:ph idx="1"/>
          </p:nvPr>
        </p:nvPicPr>
        <p:blipFill>
          <a:blip r:embed="rId2"/>
          <a:stretch>
            <a:fillRect/>
          </a:stretch>
        </p:blipFill>
        <p:spPr>
          <a:xfrm>
            <a:off x="838200" y="2375694"/>
            <a:ext cx="9842500" cy="2641600"/>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334F0EBD-9BE5-CD46-B2AA-D742C63258C7}"/>
                  </a:ext>
                </a:extLst>
              </p14:cNvPr>
              <p14:cNvContentPartPr/>
              <p14:nvPr/>
            </p14:nvContentPartPr>
            <p14:xfrm>
              <a:off x="6848531" y="2804114"/>
              <a:ext cx="2295360" cy="18720"/>
            </p14:xfrm>
          </p:contentPart>
        </mc:Choice>
        <mc:Fallback>
          <p:pic>
            <p:nvPicPr>
              <p:cNvPr id="5" name="Ink 4">
                <a:extLst>
                  <a:ext uri="{FF2B5EF4-FFF2-40B4-BE49-F238E27FC236}">
                    <a16:creationId xmlns:a16="http://schemas.microsoft.com/office/drawing/2014/main" id="{334F0EBD-9BE5-CD46-B2AA-D742C63258C7}"/>
                  </a:ext>
                </a:extLst>
              </p:cNvPr>
              <p:cNvPicPr/>
              <p:nvPr/>
            </p:nvPicPr>
            <p:blipFill>
              <a:blip r:embed="rId4"/>
              <a:stretch>
                <a:fillRect/>
              </a:stretch>
            </p:blipFill>
            <p:spPr>
              <a:xfrm>
                <a:off x="6812891" y="2732474"/>
                <a:ext cx="2367000" cy="162360"/>
              </a:xfrm>
              <a:prstGeom prst="rect">
                <a:avLst/>
              </a:prstGeom>
            </p:spPr>
          </p:pic>
        </mc:Fallback>
      </mc:AlternateContent>
      <p:sp>
        <p:nvSpPr>
          <p:cNvPr id="6" name="TextBox 5">
            <a:extLst>
              <a:ext uri="{FF2B5EF4-FFF2-40B4-BE49-F238E27FC236}">
                <a16:creationId xmlns:a16="http://schemas.microsoft.com/office/drawing/2014/main" id="{4BD37880-8DE6-054D-8969-AFB7E698CD44}"/>
              </a:ext>
            </a:extLst>
          </p:cNvPr>
          <p:cNvSpPr txBox="1"/>
          <p:nvPr/>
        </p:nvSpPr>
        <p:spPr>
          <a:xfrm>
            <a:off x="9622971" y="2375694"/>
            <a:ext cx="2409372" cy="2308324"/>
          </a:xfrm>
          <a:prstGeom prst="rect">
            <a:avLst/>
          </a:prstGeom>
          <a:noFill/>
        </p:spPr>
        <p:txBody>
          <a:bodyPr wrap="square" rtlCol="0">
            <a:spAutoFit/>
          </a:bodyPr>
          <a:lstStyle/>
          <a:p>
            <a:r>
              <a:rPr lang="en-US" dirty="0"/>
              <a:t>Attack is not able to proceed because “controller’s role is null”</a:t>
            </a:r>
          </a:p>
          <a:p>
            <a:endParaRPr lang="en-US" dirty="0"/>
          </a:p>
          <a:p>
            <a:r>
              <a:rPr lang="en-US" dirty="0"/>
              <a:t>Issue has limited documentation</a:t>
            </a:r>
          </a:p>
          <a:p>
            <a:endParaRPr lang="en-US" dirty="0"/>
          </a:p>
        </p:txBody>
      </p:sp>
      <p:sp>
        <p:nvSpPr>
          <p:cNvPr id="8" name="TextBox 7">
            <a:extLst>
              <a:ext uri="{FF2B5EF4-FFF2-40B4-BE49-F238E27FC236}">
                <a16:creationId xmlns:a16="http://schemas.microsoft.com/office/drawing/2014/main" id="{1635061E-7774-6F4C-A2EE-A5E651971BFD}"/>
              </a:ext>
            </a:extLst>
          </p:cNvPr>
          <p:cNvSpPr txBox="1"/>
          <p:nvPr/>
        </p:nvSpPr>
        <p:spPr>
          <a:xfrm>
            <a:off x="783772" y="5413829"/>
            <a:ext cx="11063842" cy="923330"/>
          </a:xfrm>
          <a:prstGeom prst="rect">
            <a:avLst/>
          </a:prstGeom>
          <a:noFill/>
        </p:spPr>
        <p:txBody>
          <a:bodyPr wrap="square" rtlCol="0">
            <a:spAutoFit/>
          </a:bodyPr>
          <a:lstStyle/>
          <a:p>
            <a:r>
              <a:rPr lang="en-US" dirty="0"/>
              <a:t>Current hypothesis is the lack of implementation of Floodlight module means that even if a </a:t>
            </a:r>
            <a:r>
              <a:rPr lang="en-US" dirty="0" err="1"/>
              <a:t>feature_in_request</a:t>
            </a:r>
            <a:r>
              <a:rPr lang="en-US" dirty="0"/>
              <a:t> was sent from a switch to the controller, no flow rules could be issued, and so the controller does not care to add the switch. Alternatively, the OpenFlow protocol implementation could be incorrect.</a:t>
            </a:r>
          </a:p>
        </p:txBody>
      </p:sp>
    </p:spTree>
    <p:extLst>
      <p:ext uri="{BB962C8B-B14F-4D97-AF65-F5344CB8AC3E}">
        <p14:creationId xmlns:p14="http://schemas.microsoft.com/office/powerpoint/2010/main" val="2918765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80D48-ED59-C341-8B19-B89B6D179477}"/>
              </a:ext>
            </a:extLst>
          </p:cNvPr>
          <p:cNvSpPr>
            <a:spLocks noGrp="1"/>
          </p:cNvSpPr>
          <p:nvPr>
            <p:ph type="title"/>
          </p:nvPr>
        </p:nvSpPr>
        <p:spPr/>
        <p:txBody>
          <a:bodyPr/>
          <a:lstStyle/>
          <a:p>
            <a:r>
              <a:rPr lang="en-US" dirty="0"/>
              <a:t>Code for Exploit</a:t>
            </a:r>
          </a:p>
        </p:txBody>
      </p:sp>
      <p:pic>
        <p:nvPicPr>
          <p:cNvPr id="4" name="Content Placeholder 3">
            <a:extLst>
              <a:ext uri="{FF2B5EF4-FFF2-40B4-BE49-F238E27FC236}">
                <a16:creationId xmlns:a16="http://schemas.microsoft.com/office/drawing/2014/main" id="{918A7AF7-BE43-5B49-953A-248E4C8D6DB0}"/>
              </a:ext>
            </a:extLst>
          </p:cNvPr>
          <p:cNvPicPr>
            <a:picLocks noGrp="1" noChangeAspect="1"/>
          </p:cNvPicPr>
          <p:nvPr>
            <p:ph idx="1"/>
          </p:nvPr>
        </p:nvPicPr>
        <p:blipFill>
          <a:blip r:embed="rId2"/>
          <a:stretch>
            <a:fillRect/>
          </a:stretch>
        </p:blipFill>
        <p:spPr>
          <a:xfrm>
            <a:off x="838200" y="1519409"/>
            <a:ext cx="5332842" cy="4351338"/>
          </a:xfrm>
          <a:prstGeom prst="rect">
            <a:avLst/>
          </a:prstGeom>
        </p:spPr>
      </p:pic>
      <p:sp>
        <p:nvSpPr>
          <p:cNvPr id="5" name="TextBox 4">
            <a:extLst>
              <a:ext uri="{FF2B5EF4-FFF2-40B4-BE49-F238E27FC236}">
                <a16:creationId xmlns:a16="http://schemas.microsoft.com/office/drawing/2014/main" id="{BA25F28B-A7AB-F944-99B6-4D36E4622A89}"/>
              </a:ext>
            </a:extLst>
          </p:cNvPr>
          <p:cNvSpPr txBox="1"/>
          <p:nvPr/>
        </p:nvSpPr>
        <p:spPr>
          <a:xfrm>
            <a:off x="6378498" y="4226312"/>
            <a:ext cx="4516243" cy="646331"/>
          </a:xfrm>
          <a:prstGeom prst="rect">
            <a:avLst/>
          </a:prstGeom>
          <a:noFill/>
        </p:spPr>
        <p:txBody>
          <a:bodyPr wrap="square" rtlCol="0">
            <a:spAutoFit/>
          </a:bodyPr>
          <a:lstStyle/>
          <a:p>
            <a:r>
              <a:rPr lang="en-US" dirty="0"/>
              <a:t>OpenFlow handshake is “dumb” / does not process to server hello</a:t>
            </a:r>
          </a:p>
        </p:txBody>
      </p:sp>
      <p:sp>
        <p:nvSpPr>
          <p:cNvPr id="6" name="TextBox 5">
            <a:extLst>
              <a:ext uri="{FF2B5EF4-FFF2-40B4-BE49-F238E27FC236}">
                <a16:creationId xmlns:a16="http://schemas.microsoft.com/office/drawing/2014/main" id="{8FB0CBB7-015D-4741-8EB1-81CD89F3806C}"/>
              </a:ext>
            </a:extLst>
          </p:cNvPr>
          <p:cNvSpPr txBox="1"/>
          <p:nvPr/>
        </p:nvSpPr>
        <p:spPr>
          <a:xfrm>
            <a:off x="7274256" y="6018663"/>
            <a:ext cx="4790364" cy="646331"/>
          </a:xfrm>
          <a:prstGeom prst="rect">
            <a:avLst/>
          </a:prstGeom>
          <a:noFill/>
        </p:spPr>
        <p:txBody>
          <a:bodyPr wrap="square" rtlCol="0">
            <a:spAutoFit/>
          </a:bodyPr>
          <a:lstStyle/>
          <a:p>
            <a:r>
              <a:rPr lang="en-US" dirty="0"/>
              <a:t>Code adapted from Dover “A denial of service attack against the Open Floodlight SDN controller</a:t>
            </a:r>
          </a:p>
        </p:txBody>
      </p:sp>
      <p:cxnSp>
        <p:nvCxnSpPr>
          <p:cNvPr id="10" name="Straight Arrow Connector 9">
            <a:extLst>
              <a:ext uri="{FF2B5EF4-FFF2-40B4-BE49-F238E27FC236}">
                <a16:creationId xmlns:a16="http://schemas.microsoft.com/office/drawing/2014/main" id="{5000058F-F21C-584C-AC32-4C02DF78DFB7}"/>
              </a:ext>
            </a:extLst>
          </p:cNvPr>
          <p:cNvCxnSpPr>
            <a:stCxn id="5" idx="1"/>
          </p:cNvCxnSpPr>
          <p:nvPr/>
        </p:nvCxnSpPr>
        <p:spPr>
          <a:xfrm flipH="1" flipV="1">
            <a:off x="5568287" y="4449170"/>
            <a:ext cx="810211" cy="100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CA07708-871D-A249-B41F-EAEDDBF6B573}"/>
              </a:ext>
            </a:extLst>
          </p:cNvPr>
          <p:cNvSpPr txBox="1"/>
          <p:nvPr/>
        </p:nvSpPr>
        <p:spPr>
          <a:xfrm>
            <a:off x="6504299" y="2757126"/>
            <a:ext cx="4516243" cy="1200329"/>
          </a:xfrm>
          <a:prstGeom prst="rect">
            <a:avLst/>
          </a:prstGeom>
          <a:noFill/>
        </p:spPr>
        <p:txBody>
          <a:bodyPr wrap="square" rtlCol="0">
            <a:spAutoFit/>
          </a:bodyPr>
          <a:lstStyle/>
          <a:p>
            <a:r>
              <a:rPr lang="en-US" dirty="0"/>
              <a:t>Handshake seems to be stalling here – right after the TCP handshake before OpenFlow handshake. Therefore the issue is likely in the network setup</a:t>
            </a:r>
          </a:p>
        </p:txBody>
      </p:sp>
      <p:cxnSp>
        <p:nvCxnSpPr>
          <p:cNvPr id="13" name="Straight Arrow Connector 12">
            <a:extLst>
              <a:ext uri="{FF2B5EF4-FFF2-40B4-BE49-F238E27FC236}">
                <a16:creationId xmlns:a16="http://schemas.microsoft.com/office/drawing/2014/main" id="{AC2C535E-79AC-1947-A399-C1A0A5FFDA60}"/>
              </a:ext>
            </a:extLst>
          </p:cNvPr>
          <p:cNvCxnSpPr>
            <a:cxnSpLocks/>
            <a:stCxn id="12" idx="1"/>
          </p:cNvCxnSpPr>
          <p:nvPr/>
        </p:nvCxnSpPr>
        <p:spPr>
          <a:xfrm flipH="1" flipV="1">
            <a:off x="2618073" y="3303150"/>
            <a:ext cx="3886226" cy="54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2841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2AA71-6951-1B43-AADB-315B4DCDB97D}"/>
              </a:ext>
            </a:extLst>
          </p:cNvPr>
          <p:cNvSpPr>
            <a:spLocks noGrp="1"/>
          </p:cNvSpPr>
          <p:nvPr>
            <p:ph type="title"/>
          </p:nvPr>
        </p:nvSpPr>
        <p:spPr/>
        <p:txBody>
          <a:bodyPr/>
          <a:lstStyle/>
          <a:p>
            <a:r>
              <a:rPr lang="en-US" dirty="0"/>
              <a:t>Attack Setup</a:t>
            </a:r>
          </a:p>
        </p:txBody>
      </p:sp>
      <p:pic>
        <p:nvPicPr>
          <p:cNvPr id="4" name="Content Placeholder 3">
            <a:extLst>
              <a:ext uri="{FF2B5EF4-FFF2-40B4-BE49-F238E27FC236}">
                <a16:creationId xmlns:a16="http://schemas.microsoft.com/office/drawing/2014/main" id="{8EEDF3F5-709B-E142-8A16-A56D38E46436}"/>
              </a:ext>
            </a:extLst>
          </p:cNvPr>
          <p:cNvPicPr>
            <a:picLocks noGrp="1" noChangeAspect="1"/>
          </p:cNvPicPr>
          <p:nvPr>
            <p:ph idx="1"/>
          </p:nvPr>
        </p:nvPicPr>
        <p:blipFill>
          <a:blip r:embed="rId2"/>
          <a:stretch>
            <a:fillRect/>
          </a:stretch>
        </p:blipFill>
        <p:spPr>
          <a:xfrm>
            <a:off x="838200" y="2189221"/>
            <a:ext cx="5257800" cy="2175641"/>
          </a:xfrm>
          <a:prstGeom prst="rect">
            <a:avLst/>
          </a:prstGeom>
        </p:spPr>
      </p:pic>
      <p:pic>
        <p:nvPicPr>
          <p:cNvPr id="6" name="Picture 5">
            <a:extLst>
              <a:ext uri="{FF2B5EF4-FFF2-40B4-BE49-F238E27FC236}">
                <a16:creationId xmlns:a16="http://schemas.microsoft.com/office/drawing/2014/main" id="{8BFCEAF8-A2F9-8D4C-A53C-7CEA70FBDE93}"/>
              </a:ext>
            </a:extLst>
          </p:cNvPr>
          <p:cNvPicPr>
            <a:picLocks noChangeAspect="1"/>
          </p:cNvPicPr>
          <p:nvPr/>
        </p:nvPicPr>
        <p:blipFill>
          <a:blip r:embed="rId3"/>
          <a:stretch>
            <a:fillRect/>
          </a:stretch>
        </p:blipFill>
        <p:spPr>
          <a:xfrm>
            <a:off x="6789057" y="1928500"/>
            <a:ext cx="4418483" cy="2175641"/>
          </a:xfrm>
          <a:prstGeom prst="rect">
            <a:avLst/>
          </a:prstGeom>
        </p:spPr>
      </p:pic>
      <p:pic>
        <p:nvPicPr>
          <p:cNvPr id="7" name="Picture 6">
            <a:extLst>
              <a:ext uri="{FF2B5EF4-FFF2-40B4-BE49-F238E27FC236}">
                <a16:creationId xmlns:a16="http://schemas.microsoft.com/office/drawing/2014/main" id="{1905821F-264D-3C42-ABD7-5E13DCCE74F4}"/>
              </a:ext>
            </a:extLst>
          </p:cNvPr>
          <p:cNvPicPr>
            <a:picLocks noChangeAspect="1"/>
          </p:cNvPicPr>
          <p:nvPr/>
        </p:nvPicPr>
        <p:blipFill>
          <a:blip r:embed="rId4"/>
          <a:stretch>
            <a:fillRect/>
          </a:stretch>
        </p:blipFill>
        <p:spPr>
          <a:xfrm>
            <a:off x="1085251" y="5010829"/>
            <a:ext cx="5286519" cy="1325563"/>
          </a:xfrm>
          <a:prstGeom prst="rect">
            <a:avLst/>
          </a:prstGeom>
        </p:spPr>
      </p:pic>
      <p:sp>
        <p:nvSpPr>
          <p:cNvPr id="10" name="TextBox 9">
            <a:extLst>
              <a:ext uri="{FF2B5EF4-FFF2-40B4-BE49-F238E27FC236}">
                <a16:creationId xmlns:a16="http://schemas.microsoft.com/office/drawing/2014/main" id="{62E78FF8-0B49-DB48-B21A-DC109B0E3286}"/>
              </a:ext>
            </a:extLst>
          </p:cNvPr>
          <p:cNvSpPr txBox="1"/>
          <p:nvPr/>
        </p:nvSpPr>
        <p:spPr>
          <a:xfrm>
            <a:off x="5486400" y="3941729"/>
            <a:ext cx="365806" cy="369332"/>
          </a:xfrm>
          <a:prstGeom prst="rect">
            <a:avLst/>
          </a:prstGeom>
          <a:noFill/>
        </p:spPr>
        <p:txBody>
          <a:bodyPr wrap="none" rtlCol="0">
            <a:spAutoFit/>
          </a:bodyPr>
          <a:lstStyle/>
          <a:p>
            <a:r>
              <a:rPr lang="en-US" dirty="0"/>
              <a:t>a)</a:t>
            </a:r>
          </a:p>
        </p:txBody>
      </p:sp>
      <p:sp>
        <p:nvSpPr>
          <p:cNvPr id="12" name="TextBox 11">
            <a:extLst>
              <a:ext uri="{FF2B5EF4-FFF2-40B4-BE49-F238E27FC236}">
                <a16:creationId xmlns:a16="http://schemas.microsoft.com/office/drawing/2014/main" id="{51B8C114-50C3-FF45-AEB1-0BBBD34AFD8D}"/>
              </a:ext>
            </a:extLst>
          </p:cNvPr>
          <p:cNvSpPr txBox="1"/>
          <p:nvPr/>
        </p:nvSpPr>
        <p:spPr>
          <a:xfrm>
            <a:off x="10841734" y="3919475"/>
            <a:ext cx="377026" cy="369332"/>
          </a:xfrm>
          <a:prstGeom prst="rect">
            <a:avLst/>
          </a:prstGeom>
          <a:noFill/>
        </p:spPr>
        <p:txBody>
          <a:bodyPr wrap="none" rtlCol="0">
            <a:spAutoFit/>
          </a:bodyPr>
          <a:lstStyle/>
          <a:p>
            <a:r>
              <a:rPr lang="en-US" dirty="0"/>
              <a:t>b)</a:t>
            </a:r>
          </a:p>
        </p:txBody>
      </p:sp>
      <p:sp>
        <p:nvSpPr>
          <p:cNvPr id="13" name="TextBox 12">
            <a:extLst>
              <a:ext uri="{FF2B5EF4-FFF2-40B4-BE49-F238E27FC236}">
                <a16:creationId xmlns:a16="http://schemas.microsoft.com/office/drawing/2014/main" id="{695F662A-1D3A-1342-977F-617FDBEAF342}"/>
              </a:ext>
            </a:extLst>
          </p:cNvPr>
          <p:cNvSpPr txBox="1"/>
          <p:nvPr/>
        </p:nvSpPr>
        <p:spPr>
          <a:xfrm>
            <a:off x="5545540" y="6151726"/>
            <a:ext cx="352982" cy="369332"/>
          </a:xfrm>
          <a:prstGeom prst="rect">
            <a:avLst/>
          </a:prstGeom>
          <a:noFill/>
        </p:spPr>
        <p:txBody>
          <a:bodyPr wrap="none" rtlCol="0">
            <a:spAutoFit/>
          </a:bodyPr>
          <a:lstStyle/>
          <a:p>
            <a:r>
              <a:rPr lang="en-US" dirty="0"/>
              <a:t>c)</a:t>
            </a:r>
          </a:p>
        </p:txBody>
      </p:sp>
      <p:sp>
        <p:nvSpPr>
          <p:cNvPr id="14" name="TextBox 13">
            <a:extLst>
              <a:ext uri="{FF2B5EF4-FFF2-40B4-BE49-F238E27FC236}">
                <a16:creationId xmlns:a16="http://schemas.microsoft.com/office/drawing/2014/main" id="{864D3923-19A3-0E4C-B3D3-8B4CDB77F8CF}"/>
              </a:ext>
            </a:extLst>
          </p:cNvPr>
          <p:cNvSpPr txBox="1"/>
          <p:nvPr/>
        </p:nvSpPr>
        <p:spPr>
          <a:xfrm>
            <a:off x="6987654" y="5145206"/>
            <a:ext cx="4911794" cy="923330"/>
          </a:xfrm>
          <a:prstGeom prst="rect">
            <a:avLst/>
          </a:prstGeom>
          <a:noFill/>
        </p:spPr>
        <p:txBody>
          <a:bodyPr wrap="none" rtlCol="0">
            <a:spAutoFit/>
          </a:bodyPr>
          <a:lstStyle/>
          <a:p>
            <a:pPr marL="342900" indent="-342900">
              <a:buAutoNum type="alphaLcParenR"/>
            </a:pPr>
            <a:r>
              <a:rPr lang="en-US" dirty="0" err="1"/>
              <a:t>Mininet</a:t>
            </a:r>
            <a:r>
              <a:rPr lang="en-US" dirty="0"/>
              <a:t> setup</a:t>
            </a:r>
          </a:p>
          <a:p>
            <a:pPr marL="342900" indent="-342900">
              <a:buAutoNum type="alphaLcParenR"/>
            </a:pPr>
            <a:r>
              <a:rPr lang="en-US" dirty="0"/>
              <a:t>Floodlight connecting to </a:t>
            </a:r>
            <a:r>
              <a:rPr lang="en-US" dirty="0" err="1"/>
              <a:t>mininet</a:t>
            </a:r>
            <a:r>
              <a:rPr lang="en-US" dirty="0"/>
              <a:t> network</a:t>
            </a:r>
          </a:p>
          <a:p>
            <a:pPr marL="342900" indent="-342900">
              <a:buAutoNum type="alphaLcParenR"/>
            </a:pPr>
            <a:r>
              <a:rPr lang="en-US" dirty="0"/>
              <a:t>JSON access of switch information via REST API</a:t>
            </a:r>
          </a:p>
        </p:txBody>
      </p:sp>
    </p:spTree>
    <p:extLst>
      <p:ext uri="{BB962C8B-B14F-4D97-AF65-F5344CB8AC3E}">
        <p14:creationId xmlns:p14="http://schemas.microsoft.com/office/powerpoint/2010/main" val="1671607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2F486-9DCA-E446-8D28-9893E84421D3}"/>
              </a:ext>
            </a:extLst>
          </p:cNvPr>
          <p:cNvSpPr>
            <a:spLocks noGrp="1"/>
          </p:cNvSpPr>
          <p:nvPr>
            <p:ph type="title"/>
          </p:nvPr>
        </p:nvSpPr>
        <p:spPr/>
        <p:txBody>
          <a:bodyPr/>
          <a:lstStyle/>
          <a:p>
            <a:r>
              <a:rPr lang="en-US" dirty="0"/>
              <a:t>Potential Solutions</a:t>
            </a:r>
          </a:p>
        </p:txBody>
      </p:sp>
      <p:sp>
        <p:nvSpPr>
          <p:cNvPr id="3" name="Content Placeholder 2">
            <a:extLst>
              <a:ext uri="{FF2B5EF4-FFF2-40B4-BE49-F238E27FC236}">
                <a16:creationId xmlns:a16="http://schemas.microsoft.com/office/drawing/2014/main" id="{61EBC517-59E4-034B-B00B-3A56D2DCED8D}"/>
              </a:ext>
            </a:extLst>
          </p:cNvPr>
          <p:cNvSpPr>
            <a:spLocks noGrp="1"/>
          </p:cNvSpPr>
          <p:nvPr>
            <p:ph idx="1"/>
          </p:nvPr>
        </p:nvSpPr>
        <p:spPr/>
        <p:txBody>
          <a:bodyPr/>
          <a:lstStyle/>
          <a:p>
            <a:r>
              <a:rPr lang="en-US" dirty="0"/>
              <a:t>Need to construct or find preconstructed Floodlight modules and create functional network with applicable flow rules to avoid “null controller role”. Currently the northbound API where modules are added is not being used</a:t>
            </a:r>
          </a:p>
          <a:p>
            <a:pPr lvl="1"/>
            <a:r>
              <a:rPr lang="en-US" dirty="0"/>
              <a:t>Since we are emulating a physical network, we need to as closely replicate the setup</a:t>
            </a:r>
          </a:p>
          <a:p>
            <a:r>
              <a:rPr lang="en-US" dirty="0"/>
              <a:t>OpenFlow bit-level implementation is currently obscured (may require rewriting exploit in C to use OpenFlow library)</a:t>
            </a:r>
          </a:p>
          <a:p>
            <a:pPr marL="457200" lvl="1" indent="0">
              <a:buNone/>
            </a:pPr>
            <a:endParaRPr lang="en-US" dirty="0"/>
          </a:p>
        </p:txBody>
      </p:sp>
    </p:spTree>
    <p:extLst>
      <p:ext uri="{BB962C8B-B14F-4D97-AF65-F5344CB8AC3E}">
        <p14:creationId xmlns:p14="http://schemas.microsoft.com/office/powerpoint/2010/main" val="1542066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515</Words>
  <Application>Microsoft Macintosh PowerPoint</Application>
  <PresentationFormat>Widescreen</PresentationFormat>
  <Paragraphs>74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Thesis Progress</vt:lpstr>
      <vt:lpstr>Summary</vt:lpstr>
      <vt:lpstr>Attack Overview</vt:lpstr>
      <vt:lpstr>Steps</vt:lpstr>
      <vt:lpstr>Anticipated Results</vt:lpstr>
      <vt:lpstr>Current Results</vt:lpstr>
      <vt:lpstr>Code for Exploit</vt:lpstr>
      <vt:lpstr>Attack Setup</vt:lpstr>
      <vt:lpstr>Potential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Neel M. Ajjarapu</dc:creator>
  <cp:lastModifiedBy>Neel M. Ajjarapu</cp:lastModifiedBy>
  <cp:revision>18</cp:revision>
  <dcterms:created xsi:type="dcterms:W3CDTF">2020-03-25T02:05:45Z</dcterms:created>
  <dcterms:modified xsi:type="dcterms:W3CDTF">2020-03-25T03:12:53Z</dcterms:modified>
</cp:coreProperties>
</file>