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79" r:id="rId11"/>
    <p:sldId id="267" r:id="rId12"/>
    <p:sldId id="265" r:id="rId13"/>
    <p:sldId id="266"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84" d="100"/>
          <a:sy n="84" d="100"/>
        </p:scale>
        <p:origin x="13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viewProps" Target="viewProps.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6300CD3-87F9-441C-A67B-A84CDFF3AD5C}"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A736-BF68-4AD1-84A1-B8314B9749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4837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00CD3-87F9-441C-A67B-A84CDFF3AD5C}"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21140075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00CD3-87F9-441C-A67B-A84CDFF3AD5C}"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851354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6300CD3-87F9-441C-A67B-A84CDFF3AD5C}"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813774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6300CD3-87F9-441C-A67B-A84CDFF3AD5C}" type="datetimeFigureOut">
              <a:rPr lang="en-US" smtClean="0"/>
              <a:t>7/28/2025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B69A736-BF68-4AD1-84A1-B8314B974936}"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698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6300CD3-87F9-441C-A67B-A84CDFF3AD5C}"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20725833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6300CD3-87F9-441C-A67B-A84CDFF3AD5C}" type="datetimeFigureOut">
              <a:rPr lang="en-US" smtClean="0"/>
              <a:t>7/28/2025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1230378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6300CD3-87F9-441C-A67B-A84CDFF3AD5C}" type="datetimeFigureOut">
              <a:rPr lang="en-US" smtClean="0"/>
              <a:t>7/28/2025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613097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6300CD3-87F9-441C-A67B-A84CDFF3AD5C}" type="datetimeFigureOut">
              <a:rPr lang="en-US" smtClean="0"/>
              <a:t>7/28/2025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2883490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6300CD3-87F9-441C-A67B-A84CDFF3AD5C}" type="datetimeFigureOut">
              <a:rPr lang="en-US" smtClean="0"/>
              <a:t>7/28/2025</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B69A736-BF68-4AD1-84A1-B8314B974936}" type="slidenum">
              <a:rPr lang="en-US" smtClean="0"/>
              <a:t>‹#›</a:t>
            </a:fld>
            <a:endParaRPr lang="en-US"/>
          </a:p>
        </p:txBody>
      </p:sp>
    </p:spTree>
    <p:extLst>
      <p:ext uri="{BB962C8B-B14F-4D97-AF65-F5344CB8AC3E}">
        <p14:creationId xmlns:p14="http://schemas.microsoft.com/office/powerpoint/2010/main" val="696071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6300CD3-87F9-441C-A67B-A84CDFF3AD5C}" type="datetimeFigureOut">
              <a:rPr lang="en-US" smtClean="0"/>
              <a:t>7/28/2025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B69A736-BF68-4AD1-84A1-B8314B974936}" type="slidenum">
              <a:rPr lang="en-US" smtClean="0"/>
              <a:t>‹#›</a:t>
            </a:fld>
            <a:endParaRPr lang="en-US"/>
          </a:p>
        </p:txBody>
      </p:sp>
    </p:spTree>
    <p:extLst>
      <p:ext uri="{BB962C8B-B14F-4D97-AF65-F5344CB8AC3E}">
        <p14:creationId xmlns:p14="http://schemas.microsoft.com/office/powerpoint/2010/main" val="21205577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6300CD3-87F9-441C-A67B-A84CDFF3AD5C}" type="datetimeFigureOut">
              <a:rPr lang="en-US" smtClean="0"/>
              <a:t>7/28/2025</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B69A736-BF68-4AD1-84A1-B8314B974936}"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947076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7.xml" /></Relationships>
</file>

<file path=ppt/slides/_rels/slide16.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15.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2" Type="http://schemas.openxmlformats.org/officeDocument/2006/relationships/image" Target="../media/image16.png" /><Relationship Id="rId1" Type="http://schemas.openxmlformats.org/officeDocument/2006/relationships/slideLayout" Target="../slideLayouts/slideLayout7.xml" /></Relationships>
</file>

<file path=ppt/slides/_rels/slide19.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2" Type="http://schemas.openxmlformats.org/officeDocument/2006/relationships/image" Target="../media/image18.png" /><Relationship Id="rId1" Type="http://schemas.openxmlformats.org/officeDocument/2006/relationships/slideLayout" Target="../slideLayouts/slideLayout7.xml" /></Relationships>
</file>

<file path=ppt/slides/_rels/slide21.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9.png" /><Relationship Id="rId1" Type="http://schemas.openxmlformats.org/officeDocument/2006/relationships/slideLayout" Target="../slideLayouts/slideLayout7.xml" /><Relationship Id="rId4" Type="http://schemas.openxmlformats.org/officeDocument/2006/relationships/hyperlink" Target="https://smart-home-energy-management-system.onrender.com/" TargetMode="Externa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7.jp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49100AA-6958-976F-6079-846038B9579C}"/>
              </a:ext>
            </a:extLst>
          </p:cNvPr>
          <p:cNvSpPr txBox="1"/>
          <p:nvPr/>
        </p:nvSpPr>
        <p:spPr>
          <a:xfrm>
            <a:off x="3591285" y="155516"/>
            <a:ext cx="4487459" cy="523220"/>
          </a:xfrm>
          <a:prstGeom prst="rect">
            <a:avLst/>
          </a:prstGeom>
          <a:noFill/>
        </p:spPr>
        <p:txBody>
          <a:bodyPr wrap="square" rtlCol="0">
            <a:spAutoFit/>
          </a:bodyPr>
          <a:lstStyle/>
          <a:p>
            <a:pPr algn="ctr"/>
            <a:r>
              <a:rPr lang="en-US" sz="2800" b="1" u="sng" dirty="0"/>
              <a:t>NISHITHA</a:t>
            </a:r>
            <a:r>
              <a:rPr lang="en-US" sz="2600" b="1" u="sng" dirty="0"/>
              <a:t> DEGREE COLLEGE</a:t>
            </a:r>
            <a:endParaRPr lang="en-IN" sz="2600" b="1" u="sng" dirty="0"/>
          </a:p>
        </p:txBody>
      </p:sp>
      <p:pic>
        <p:nvPicPr>
          <p:cNvPr id="8" name="Picture 7">
            <a:extLst>
              <a:ext uri="{FF2B5EF4-FFF2-40B4-BE49-F238E27FC236}">
                <a16:creationId xmlns:a16="http://schemas.microsoft.com/office/drawing/2014/main" id="{58BD06BD-5F87-7A96-961D-A97B9E4B36C6}"/>
              </a:ext>
            </a:extLst>
          </p:cNvPr>
          <p:cNvPicPr>
            <a:picLocks noChangeAspect="1"/>
          </p:cNvPicPr>
          <p:nvPr/>
        </p:nvPicPr>
        <p:blipFill>
          <a:blip r:embed="rId2"/>
          <a:stretch>
            <a:fillRect/>
          </a:stretch>
        </p:blipFill>
        <p:spPr>
          <a:xfrm>
            <a:off x="3353520" y="100053"/>
            <a:ext cx="475529" cy="615749"/>
          </a:xfrm>
          <a:prstGeom prst="rect">
            <a:avLst/>
          </a:prstGeom>
        </p:spPr>
      </p:pic>
      <p:sp>
        <p:nvSpPr>
          <p:cNvPr id="10" name="TextBox 9">
            <a:extLst>
              <a:ext uri="{FF2B5EF4-FFF2-40B4-BE49-F238E27FC236}">
                <a16:creationId xmlns:a16="http://schemas.microsoft.com/office/drawing/2014/main" id="{81B368BF-9925-DA5D-EC4F-4C70A46ABAC8}"/>
              </a:ext>
            </a:extLst>
          </p:cNvPr>
          <p:cNvSpPr txBox="1"/>
          <p:nvPr/>
        </p:nvSpPr>
        <p:spPr>
          <a:xfrm>
            <a:off x="561202" y="1243097"/>
            <a:ext cx="7702688" cy="523220"/>
          </a:xfrm>
          <a:prstGeom prst="rect">
            <a:avLst/>
          </a:prstGeom>
          <a:noFill/>
        </p:spPr>
        <p:txBody>
          <a:bodyPr wrap="square" rtlCol="0">
            <a:spAutoFit/>
          </a:bodyPr>
          <a:lstStyle/>
          <a:p>
            <a:pPr algn="ctr"/>
            <a:r>
              <a:rPr lang="en-US" sz="2800" b="1" dirty="0">
                <a:solidFill>
                  <a:srgbClr val="00B0F0"/>
                </a:solidFill>
              </a:rPr>
              <a:t>SMART HOME ENER</a:t>
            </a:r>
            <a:r>
              <a:rPr lang="en-IN" sz="2800" b="1">
                <a:solidFill>
                  <a:srgbClr val="00B0F0"/>
                </a:solidFill>
              </a:rPr>
              <a:t>G</a:t>
            </a:r>
            <a:r>
              <a:rPr lang="en-US" sz="2800" b="1">
                <a:solidFill>
                  <a:srgbClr val="00B0F0"/>
                </a:solidFill>
              </a:rPr>
              <a:t>Y </a:t>
            </a:r>
            <a:r>
              <a:rPr lang="en-US" sz="2800" b="1" dirty="0">
                <a:solidFill>
                  <a:srgbClr val="00B0F0"/>
                </a:solidFill>
              </a:rPr>
              <a:t>MANAGEMENT SYSTEM</a:t>
            </a:r>
            <a:endParaRPr lang="en-US" sz="2800" dirty="0">
              <a:solidFill>
                <a:srgbClr val="00B0F0"/>
              </a:solidFill>
            </a:endParaRPr>
          </a:p>
        </p:txBody>
      </p:sp>
      <p:pic>
        <p:nvPicPr>
          <p:cNvPr id="11" name="Picture 10">
            <a:extLst>
              <a:ext uri="{FF2B5EF4-FFF2-40B4-BE49-F238E27FC236}">
                <a16:creationId xmlns:a16="http://schemas.microsoft.com/office/drawing/2014/main" id="{547F66D6-C2A0-19BF-40E3-ED2B36B86D27}"/>
              </a:ext>
            </a:extLst>
          </p:cNvPr>
          <p:cNvPicPr>
            <a:picLocks noChangeAspect="1"/>
          </p:cNvPicPr>
          <p:nvPr/>
        </p:nvPicPr>
        <p:blipFill>
          <a:blip r:embed="rId3"/>
          <a:stretch>
            <a:fillRect/>
          </a:stretch>
        </p:blipFill>
        <p:spPr>
          <a:xfrm>
            <a:off x="228601" y="2194993"/>
            <a:ext cx="4389120" cy="3901439"/>
          </a:xfrm>
          <a:prstGeom prst="rect">
            <a:avLst/>
          </a:prstGeom>
        </p:spPr>
      </p:pic>
      <p:sp>
        <p:nvSpPr>
          <p:cNvPr id="12" name="TextBox 11">
            <a:extLst>
              <a:ext uri="{FF2B5EF4-FFF2-40B4-BE49-F238E27FC236}">
                <a16:creationId xmlns:a16="http://schemas.microsoft.com/office/drawing/2014/main" id="{58B04A4A-771C-2FE3-EA84-5E1D39D54BEA}"/>
              </a:ext>
            </a:extLst>
          </p:cNvPr>
          <p:cNvSpPr txBox="1"/>
          <p:nvPr/>
        </p:nvSpPr>
        <p:spPr>
          <a:xfrm>
            <a:off x="7052311" y="1825661"/>
            <a:ext cx="3552190" cy="369332"/>
          </a:xfrm>
          <a:prstGeom prst="rect">
            <a:avLst/>
          </a:prstGeom>
          <a:noFill/>
        </p:spPr>
        <p:txBody>
          <a:bodyPr wrap="square" rtlCol="0">
            <a:spAutoFit/>
          </a:bodyPr>
          <a:lstStyle/>
          <a:p>
            <a:r>
              <a:rPr lang="en-US" b="1" dirty="0"/>
              <a:t>USING  NODE.JS AND MONGODB</a:t>
            </a:r>
            <a:endParaRPr lang="en-IN" b="1" dirty="0"/>
          </a:p>
        </p:txBody>
      </p:sp>
      <p:sp>
        <p:nvSpPr>
          <p:cNvPr id="13" name="TextBox 9">
            <a:extLst>
              <a:ext uri="{FF2B5EF4-FFF2-40B4-BE49-F238E27FC236}">
                <a16:creationId xmlns:a16="http://schemas.microsoft.com/office/drawing/2014/main" id="{FE880240-5255-03E0-D32A-48A2E922B3E2}"/>
              </a:ext>
            </a:extLst>
          </p:cNvPr>
          <p:cNvSpPr txBox="1"/>
          <p:nvPr/>
        </p:nvSpPr>
        <p:spPr>
          <a:xfrm>
            <a:off x="8828406" y="4478342"/>
            <a:ext cx="1788055" cy="369332"/>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b="1" dirty="0"/>
              <a:t>Presented by :</a:t>
            </a:r>
            <a:endParaRPr lang="en-IN" b="1" dirty="0"/>
          </a:p>
        </p:txBody>
      </p:sp>
      <p:sp>
        <p:nvSpPr>
          <p:cNvPr id="14" name="TextBox 13">
            <a:extLst>
              <a:ext uri="{FF2B5EF4-FFF2-40B4-BE49-F238E27FC236}">
                <a16:creationId xmlns:a16="http://schemas.microsoft.com/office/drawing/2014/main" id="{3C5036D5-C55B-85E5-3F5B-6A2F7E1FEA8B}"/>
              </a:ext>
            </a:extLst>
          </p:cNvPr>
          <p:cNvSpPr txBox="1"/>
          <p:nvPr/>
        </p:nvSpPr>
        <p:spPr>
          <a:xfrm>
            <a:off x="8828406" y="5010388"/>
            <a:ext cx="2235834" cy="369332"/>
          </a:xfrm>
          <a:prstGeom prst="rect">
            <a:avLst/>
          </a:prstGeom>
          <a:noFill/>
        </p:spPr>
        <p:txBody>
          <a:bodyPr wrap="square" rtlCol="0">
            <a:spAutoFit/>
          </a:bodyPr>
          <a:lstStyle/>
          <a:p>
            <a:r>
              <a:rPr lang="en-US" b="1" dirty="0"/>
              <a:t>SHAIK NASEERODDIN</a:t>
            </a:r>
          </a:p>
        </p:txBody>
      </p:sp>
      <p:sp>
        <p:nvSpPr>
          <p:cNvPr id="15" name="TextBox 14">
            <a:extLst>
              <a:ext uri="{FF2B5EF4-FFF2-40B4-BE49-F238E27FC236}">
                <a16:creationId xmlns:a16="http://schemas.microsoft.com/office/drawing/2014/main" id="{93C4A479-90A7-1B56-20BC-A920B28C220A}"/>
              </a:ext>
            </a:extLst>
          </p:cNvPr>
          <p:cNvSpPr txBox="1"/>
          <p:nvPr/>
        </p:nvSpPr>
        <p:spPr>
          <a:xfrm>
            <a:off x="8828406" y="5542434"/>
            <a:ext cx="2114550" cy="369332"/>
          </a:xfrm>
          <a:prstGeom prst="rect">
            <a:avLst/>
          </a:prstGeom>
          <a:noFill/>
        </p:spPr>
        <p:txBody>
          <a:bodyPr wrap="square" rtlCol="0">
            <a:spAutoFit/>
          </a:bodyPr>
          <a:lstStyle/>
          <a:p>
            <a:r>
              <a:rPr lang="en-US" dirty="0"/>
              <a:t>(5174-23-862-089)</a:t>
            </a:r>
          </a:p>
        </p:txBody>
      </p:sp>
    </p:spTree>
    <p:extLst>
      <p:ext uri="{BB962C8B-B14F-4D97-AF65-F5344CB8AC3E}">
        <p14:creationId xmlns:p14="http://schemas.microsoft.com/office/powerpoint/2010/main" val="32890725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5F9891C-A9B0-D80E-4BE1-4D7EC0F4E3F4}"/>
              </a:ext>
            </a:extLst>
          </p:cNvPr>
          <p:cNvSpPr txBox="1"/>
          <p:nvPr/>
        </p:nvSpPr>
        <p:spPr>
          <a:xfrm>
            <a:off x="3047048" y="146804"/>
            <a:ext cx="6097904" cy="492443"/>
          </a:xfrm>
          <a:prstGeom prst="rect">
            <a:avLst/>
          </a:prstGeom>
          <a:noFill/>
        </p:spPr>
        <p:txBody>
          <a:bodyPr wrap="square">
            <a:spAutoFit/>
          </a:bodyPr>
          <a:lstStyle/>
          <a:p>
            <a:pPr algn="ctr"/>
            <a:r>
              <a:rPr lang="en-US" sz="2600" b="1" u="sng" dirty="0">
                <a:solidFill>
                  <a:srgbClr val="FF0000"/>
                </a:solidFill>
              </a:rPr>
              <a:t>SYSTEM IMPLEMENTATION :-</a:t>
            </a:r>
            <a:endParaRPr lang="en-IN" sz="2600" b="1" u="sng" dirty="0">
              <a:solidFill>
                <a:srgbClr val="FF0000"/>
              </a:solidFill>
            </a:endParaRPr>
          </a:p>
        </p:txBody>
      </p:sp>
      <p:sp>
        <p:nvSpPr>
          <p:cNvPr id="7" name="TextBox 6">
            <a:extLst>
              <a:ext uri="{FF2B5EF4-FFF2-40B4-BE49-F238E27FC236}">
                <a16:creationId xmlns:a16="http://schemas.microsoft.com/office/drawing/2014/main" id="{15211AEE-42B3-48EE-4DF1-6FC719C19900}"/>
              </a:ext>
            </a:extLst>
          </p:cNvPr>
          <p:cNvSpPr txBox="1"/>
          <p:nvPr/>
        </p:nvSpPr>
        <p:spPr>
          <a:xfrm>
            <a:off x="6094096" y="5512694"/>
            <a:ext cx="6097904" cy="369332"/>
          </a:xfrm>
          <a:prstGeom prst="rect">
            <a:avLst/>
          </a:prstGeom>
          <a:noFill/>
        </p:spPr>
        <p:txBody>
          <a:bodyPr wrap="square">
            <a:spAutoFit/>
          </a:bodyPr>
          <a:lstStyle/>
          <a:p>
            <a:r>
              <a:rPr lang="en-US" b="1" dirty="0"/>
              <a:t>Figure: </a:t>
            </a:r>
            <a:r>
              <a:rPr lang="en-US" dirty="0" err="1"/>
              <a:t>MongoDb</a:t>
            </a:r>
            <a:r>
              <a:rPr lang="en-US" dirty="0"/>
              <a:t> Starting</a:t>
            </a:r>
            <a:r>
              <a:rPr lang="en-US" b="1" dirty="0"/>
              <a:t> </a:t>
            </a:r>
            <a:r>
              <a:rPr lang="en-US" dirty="0"/>
              <a:t>in terminal</a:t>
            </a:r>
          </a:p>
        </p:txBody>
      </p:sp>
      <p:pic>
        <p:nvPicPr>
          <p:cNvPr id="9" name="Picture 8" descr="A screenshot of a computer&#10;&#10;AI-generated content may be incorrect.">
            <a:extLst>
              <a:ext uri="{FF2B5EF4-FFF2-40B4-BE49-F238E27FC236}">
                <a16:creationId xmlns:a16="http://schemas.microsoft.com/office/drawing/2014/main" id="{C21A0818-5EB3-56EB-F97E-FD727E449F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5799" y="854103"/>
            <a:ext cx="7497221" cy="4143953"/>
          </a:xfrm>
          <a:prstGeom prst="rect">
            <a:avLst/>
          </a:prstGeom>
        </p:spPr>
      </p:pic>
    </p:spTree>
    <p:extLst>
      <p:ext uri="{BB962C8B-B14F-4D97-AF65-F5344CB8AC3E}">
        <p14:creationId xmlns:p14="http://schemas.microsoft.com/office/powerpoint/2010/main" val="1609222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CE8B1A1-B573-9475-5EF4-AAE5B359E2A1}"/>
              </a:ext>
            </a:extLst>
          </p:cNvPr>
          <p:cNvSpPr txBox="1"/>
          <p:nvPr/>
        </p:nvSpPr>
        <p:spPr>
          <a:xfrm>
            <a:off x="5623560" y="5052060"/>
            <a:ext cx="3909060" cy="492443"/>
          </a:xfrm>
          <a:prstGeom prst="rect">
            <a:avLst/>
          </a:prstGeom>
          <a:noFill/>
        </p:spPr>
        <p:txBody>
          <a:bodyPr wrap="square" rtlCol="0">
            <a:spAutoFit/>
          </a:bodyPr>
          <a:lstStyle/>
          <a:p>
            <a:endParaRPr lang="en-US" dirty="0"/>
          </a:p>
        </p:txBody>
      </p:sp>
      <p:pic>
        <p:nvPicPr>
          <p:cNvPr id="11" name="Picture 10" descr="A screenshot of a computer&#10;&#10;AI-generated content may be incorrect.">
            <a:extLst>
              <a:ext uri="{FF2B5EF4-FFF2-40B4-BE49-F238E27FC236}">
                <a16:creationId xmlns:a16="http://schemas.microsoft.com/office/drawing/2014/main" id="{E5E88F4A-2DC4-CDE8-EC2C-D5584F2237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4420" y="723522"/>
            <a:ext cx="6012180" cy="5410955"/>
          </a:xfrm>
          <a:prstGeom prst="rect">
            <a:avLst/>
          </a:prstGeom>
        </p:spPr>
      </p:pic>
      <p:sp>
        <p:nvSpPr>
          <p:cNvPr id="12" name="TextBox 11">
            <a:extLst>
              <a:ext uri="{FF2B5EF4-FFF2-40B4-BE49-F238E27FC236}">
                <a16:creationId xmlns:a16="http://schemas.microsoft.com/office/drawing/2014/main" id="{FA198E10-B0B4-1386-38E7-E252BE40DE57}"/>
              </a:ext>
            </a:extLst>
          </p:cNvPr>
          <p:cNvSpPr txBox="1"/>
          <p:nvPr/>
        </p:nvSpPr>
        <p:spPr>
          <a:xfrm>
            <a:off x="7198043" y="5765145"/>
            <a:ext cx="4174807" cy="369332"/>
          </a:xfrm>
          <a:prstGeom prst="rect">
            <a:avLst/>
          </a:prstGeom>
          <a:noFill/>
        </p:spPr>
        <p:txBody>
          <a:bodyPr wrap="square" rtlCol="0">
            <a:spAutoFit/>
          </a:bodyPr>
          <a:lstStyle/>
          <a:p>
            <a:r>
              <a:rPr lang="en-US" b="1" dirty="0" err="1"/>
              <a:t>Figure:</a:t>
            </a:r>
            <a:r>
              <a:rPr lang="en-US" dirty="0" err="1"/>
              <a:t>Node.js</a:t>
            </a:r>
            <a:r>
              <a:rPr lang="en-US" dirty="0"/>
              <a:t> server running in terminal</a:t>
            </a:r>
          </a:p>
        </p:txBody>
      </p:sp>
    </p:spTree>
    <p:extLst>
      <p:ext uri="{BB962C8B-B14F-4D97-AF65-F5344CB8AC3E}">
        <p14:creationId xmlns:p14="http://schemas.microsoft.com/office/powerpoint/2010/main" val="274101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FB48C2-FEB2-14C7-ACD8-60AA07824140}"/>
              </a:ext>
            </a:extLst>
          </p:cNvPr>
          <p:cNvSpPr txBox="1"/>
          <p:nvPr/>
        </p:nvSpPr>
        <p:spPr>
          <a:xfrm>
            <a:off x="3049003" y="284566"/>
            <a:ext cx="6093994" cy="461665"/>
          </a:xfrm>
          <a:prstGeom prst="rect">
            <a:avLst/>
          </a:prstGeom>
          <a:noFill/>
        </p:spPr>
        <p:txBody>
          <a:bodyPr wrap="square">
            <a:spAutoFit/>
          </a:bodyPr>
          <a:lstStyle/>
          <a:p>
            <a:pPr algn="ctr"/>
            <a:r>
              <a:rPr lang="en-US" sz="2400" b="1" u="sng" dirty="0">
                <a:solidFill>
                  <a:srgbClr val="FF0000"/>
                </a:solidFill>
                <a:effectLst>
                  <a:outerShdw blurRad="38100" dist="38100" dir="2700000" algn="tl">
                    <a:srgbClr val="000000">
                      <a:alpha val="43137"/>
                    </a:srgbClr>
                  </a:outerShdw>
                </a:effectLst>
              </a:rPr>
              <a:t>TESTING CONCEPTS</a:t>
            </a:r>
            <a:r>
              <a:rPr lang="en-US" sz="2400" dirty="0">
                <a:solidFill>
                  <a:srgbClr val="FF0000"/>
                </a:solidFill>
              </a:rPr>
              <a:t> :-</a:t>
            </a:r>
            <a:endParaRPr lang="en-IN" sz="2400" dirty="0">
              <a:solidFill>
                <a:srgbClr val="FF0000"/>
              </a:solidFill>
            </a:endParaRPr>
          </a:p>
        </p:txBody>
      </p:sp>
      <p:sp>
        <p:nvSpPr>
          <p:cNvPr id="5" name="TextBox 4">
            <a:extLst>
              <a:ext uri="{FF2B5EF4-FFF2-40B4-BE49-F238E27FC236}">
                <a16:creationId xmlns:a16="http://schemas.microsoft.com/office/drawing/2014/main" id="{3F9A4D82-1A99-25B8-7A62-B0F3D5028E0A}"/>
              </a:ext>
            </a:extLst>
          </p:cNvPr>
          <p:cNvSpPr txBox="1"/>
          <p:nvPr/>
        </p:nvSpPr>
        <p:spPr>
          <a:xfrm>
            <a:off x="248654" y="746231"/>
            <a:ext cx="2800349" cy="369332"/>
          </a:xfrm>
          <a:prstGeom prst="rect">
            <a:avLst/>
          </a:prstGeom>
          <a:noFill/>
        </p:spPr>
        <p:txBody>
          <a:bodyPr wrap="square">
            <a:spAutoFit/>
          </a:bodyPr>
          <a:lstStyle/>
          <a:p>
            <a:pPr algn="ctr"/>
            <a:r>
              <a:rPr lang="en-IN" sz="1800" b="1" u="sng" dirty="0">
                <a:effectLst>
                  <a:outerShdw blurRad="38100" dist="38100" dir="2700000" algn="tl">
                    <a:srgbClr val="000000">
                      <a:alpha val="43137"/>
                    </a:srgbClr>
                  </a:outerShdw>
                </a:effectLst>
              </a:rPr>
              <a:t>TESTING METHODOLOGIES</a:t>
            </a:r>
          </a:p>
        </p:txBody>
      </p:sp>
      <p:pic>
        <p:nvPicPr>
          <p:cNvPr id="6" name="Picture 2">
            <a:extLst>
              <a:ext uri="{FF2B5EF4-FFF2-40B4-BE49-F238E27FC236}">
                <a16:creationId xmlns:a16="http://schemas.microsoft.com/office/drawing/2014/main" id="{4372587A-3B9A-DADB-57FA-12EBA17D8AD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9238"/>
          <a:stretch/>
        </p:blipFill>
        <p:spPr bwMode="auto">
          <a:xfrm>
            <a:off x="825598" y="1344515"/>
            <a:ext cx="10540803" cy="4767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6023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E4DD46-A5A1-211E-E94B-744955CFA1F6}"/>
              </a:ext>
            </a:extLst>
          </p:cNvPr>
          <p:cNvSpPr txBox="1"/>
          <p:nvPr/>
        </p:nvSpPr>
        <p:spPr>
          <a:xfrm>
            <a:off x="942975" y="1933719"/>
            <a:ext cx="10595610" cy="2990562"/>
          </a:xfrm>
          <a:prstGeom prst="rect">
            <a:avLst/>
          </a:prstGeom>
          <a:noFill/>
        </p:spPr>
        <p:txBody>
          <a:bodyPr wrap="square">
            <a:spAutoFit/>
          </a:bodyPr>
          <a:lstStyle/>
          <a:p>
            <a:pPr marL="342900" marR="0" indent="-342900" algn="just">
              <a:lnSpc>
                <a:spcPct val="150000"/>
              </a:lnSpc>
              <a:spcBef>
                <a:spcPts val="0"/>
              </a:spcBef>
              <a:spcAft>
                <a:spcPts val="0"/>
              </a:spcAft>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Black box Testing</a:t>
            </a:r>
            <a:r>
              <a:rPr lang="en-US" sz="1800" dirty="0">
                <a:solidFill>
                  <a:srgbClr val="FFFF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is the testing process in which tester can perform testing on an application without having any internal structural knowledge of application.</a:t>
            </a:r>
            <a:endParaRPr lang="en-US" sz="1800" dirty="0">
              <a:latin typeface="Calibri" panose="020F0502020204030204" pitchFamily="34" charset="0"/>
              <a:ea typeface="Times New Roman" panose="02020603050405020304" pitchFamily="18" charset="0"/>
              <a:cs typeface="Gautami" panose="020B0502040204020203" pitchFamily="34" charset="0"/>
            </a:endParaRPr>
          </a:p>
          <a:p>
            <a:pPr marR="0" algn="just">
              <a:lnSpc>
                <a:spcPct val="150000"/>
              </a:lnSpc>
              <a:spcBef>
                <a:spcPts val="0"/>
              </a:spcBef>
              <a:spcAft>
                <a:spcPts val="0"/>
              </a:spcAft>
            </a:pPr>
            <a:r>
              <a:rPr lang="en-US" sz="1800" dirty="0">
                <a:latin typeface="Calibri" panose="020F0502020204030204" pitchFamily="34" charset="0"/>
                <a:ea typeface="Times New Roman" panose="02020603050405020304" pitchFamily="18" charset="0"/>
                <a:cs typeface="Gautami" panose="020B0502040204020203" pitchFamily="34" charset="0"/>
              </a:rPr>
              <a:t>      </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Usually Test Engineers are involved in the black box testing.</a:t>
            </a:r>
            <a:endParaRPr lang="en-US" sz="1800" dirty="0">
              <a:latin typeface="Calibri" panose="020F0502020204030204" pitchFamily="34" charset="0"/>
              <a:ea typeface="Times New Roman" panose="02020603050405020304" pitchFamily="18" charset="0"/>
              <a:cs typeface="Gautami" panose="020B0502040204020203" pitchFamily="34" charset="0"/>
            </a:endParaRPr>
          </a:p>
          <a:p>
            <a:pPr marL="342900" marR="0" indent="-342900" algn="just">
              <a:lnSpc>
                <a:spcPct val="150000"/>
              </a:lnSpc>
              <a:spcBef>
                <a:spcPts val="0"/>
              </a:spcBef>
              <a:spcAft>
                <a:spcPts val="1000"/>
              </a:spcAft>
              <a:buFont typeface="Courier New" panose="02070309020205020404" pitchFamily="49" charset="0"/>
              <a:buChar char="o"/>
              <a:tabLst>
                <a:tab pos="228600" algn="l"/>
              </a:tabLst>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White box Testing</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is the testing process in which tester can perform testing on an application with having internal structural knowledge. Usually The Developers are involved in white box testing.</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pPr marL="342900" marR="0" indent="-342900" algn="just">
              <a:lnSpc>
                <a:spcPct val="150000"/>
              </a:lnSpc>
              <a:spcBef>
                <a:spcPts val="0"/>
              </a:spcBef>
              <a:spcAft>
                <a:spcPts val="0"/>
              </a:spcAft>
              <a:buFont typeface="Courier New" panose="02070309020205020404" pitchFamily="49" charset="0"/>
              <a:buChar char="o"/>
            </a:pPr>
            <a:r>
              <a:rPr lang="en-US" sz="1800" b="1" dirty="0">
                <a:effectLst/>
                <a:latin typeface="Times New Roman" panose="02020603050405020304" pitchFamily="18" charset="0"/>
                <a:ea typeface="Times New Roman" panose="02020603050405020304" pitchFamily="18" charset="0"/>
                <a:cs typeface="Gautami" panose="020B0502040204020203" pitchFamily="34" charset="0"/>
              </a:rPr>
              <a:t>Gray Box Testing</a:t>
            </a:r>
            <a:r>
              <a:rPr lang="en-US" sz="1800" dirty="0">
                <a:solidFill>
                  <a:srgbClr val="FFFF00"/>
                </a:solidFill>
                <a:effectLst/>
                <a:latin typeface="Times New Roman" panose="02020603050405020304" pitchFamily="18" charset="0"/>
                <a:ea typeface="Times New Roman" panose="02020603050405020304" pitchFamily="18" charset="0"/>
                <a:cs typeface="Gautami" panose="020B0502040204020203" pitchFamily="34" charset="0"/>
              </a:rPr>
              <a:t>:</a:t>
            </a:r>
            <a:r>
              <a:rPr lang="en-US" sz="1800" dirty="0">
                <a:effectLst/>
                <a:latin typeface="Times New Roman" panose="02020603050405020304" pitchFamily="18" charset="0"/>
                <a:ea typeface="Times New Roman" panose="02020603050405020304" pitchFamily="18" charset="0"/>
                <a:cs typeface="Gautami" panose="020B0502040204020203" pitchFamily="34" charset="0"/>
              </a:rPr>
              <a:t> is the process in which the combination of black box and white box tonics’ are used.</a:t>
            </a:r>
            <a:endParaRPr lang="en-US" sz="1800" dirty="0">
              <a:effectLst/>
              <a:latin typeface="Calibri" panose="020F0502020204030204" pitchFamily="34" charset="0"/>
              <a:ea typeface="Times New Roman" panose="02020603050405020304" pitchFamily="18" charset="0"/>
              <a:cs typeface="Gautami" panose="020B0502040204020203" pitchFamily="34" charset="0"/>
            </a:endParaRPr>
          </a:p>
          <a:p>
            <a:endParaRPr lang="en-US" sz="1800" dirty="0"/>
          </a:p>
        </p:txBody>
      </p:sp>
      <p:sp>
        <p:nvSpPr>
          <p:cNvPr id="5" name="TextBox 4">
            <a:extLst>
              <a:ext uri="{FF2B5EF4-FFF2-40B4-BE49-F238E27FC236}">
                <a16:creationId xmlns:a16="http://schemas.microsoft.com/office/drawing/2014/main" id="{C5C09482-B280-E4D4-6220-9A1FAD199495}"/>
              </a:ext>
            </a:extLst>
          </p:cNvPr>
          <p:cNvSpPr txBox="1"/>
          <p:nvPr/>
        </p:nvSpPr>
        <p:spPr>
          <a:xfrm>
            <a:off x="4389120" y="398264"/>
            <a:ext cx="3703320" cy="492443"/>
          </a:xfrm>
          <a:prstGeom prst="rect">
            <a:avLst/>
          </a:prstGeom>
          <a:noFill/>
        </p:spPr>
        <p:txBody>
          <a:bodyPr wrap="square">
            <a:spAutoFit/>
          </a:bodyPr>
          <a:lstStyle/>
          <a:p>
            <a:r>
              <a:rPr lang="en-US" sz="2600" b="1" u="sng" dirty="0">
                <a:solidFill>
                  <a:srgbClr val="FF0000"/>
                </a:solidFill>
                <a:effectLst>
                  <a:outerShdw blurRad="38100" dist="38100" dir="2700000" algn="tl">
                    <a:srgbClr val="000000">
                      <a:alpha val="43137"/>
                    </a:srgbClr>
                  </a:outerShdw>
                </a:effectLst>
              </a:rPr>
              <a:t>Testing Methodologies</a:t>
            </a:r>
            <a:r>
              <a:rPr lang="en-US" sz="2600" dirty="0">
                <a:solidFill>
                  <a:srgbClr val="FF0000"/>
                </a:solidFill>
              </a:rPr>
              <a:t> :-</a:t>
            </a:r>
            <a:endParaRPr lang="en-US" sz="2600" b="1" u="sng"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938243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4EA491-C8AF-77F0-1525-78299CB137BA}"/>
              </a:ext>
            </a:extLst>
          </p:cNvPr>
          <p:cNvSpPr txBox="1"/>
          <p:nvPr/>
        </p:nvSpPr>
        <p:spPr>
          <a:xfrm>
            <a:off x="3047048" y="158234"/>
            <a:ext cx="6097904" cy="492443"/>
          </a:xfrm>
          <a:prstGeom prst="rect">
            <a:avLst/>
          </a:prstGeom>
          <a:noFill/>
        </p:spPr>
        <p:txBody>
          <a:bodyPr wrap="square">
            <a:spAutoFit/>
          </a:bodyPr>
          <a:lstStyle/>
          <a:p>
            <a:pPr algn="ctr"/>
            <a:r>
              <a:rPr lang="en-US" sz="2600" b="1" u="sng" dirty="0">
                <a:effectLst>
                  <a:outerShdw blurRad="38100" dist="38100" dir="2700000" algn="tl">
                    <a:srgbClr val="000000">
                      <a:alpha val="43137"/>
                    </a:srgbClr>
                  </a:outerShdw>
                </a:effectLst>
              </a:rPr>
              <a:t>LEVELS OF TESTING</a:t>
            </a:r>
            <a:r>
              <a:rPr lang="en-US" sz="2600" dirty="0"/>
              <a:t> :-</a:t>
            </a:r>
            <a:endParaRPr lang="en-IN" sz="2600" b="1" u="sng"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33EE4E24-1549-69CE-FA02-B11B6BEE967B}"/>
              </a:ext>
            </a:extLst>
          </p:cNvPr>
          <p:cNvSpPr/>
          <p:nvPr/>
        </p:nvSpPr>
        <p:spPr>
          <a:xfrm>
            <a:off x="274800" y="624483"/>
            <a:ext cx="2549682" cy="1081204"/>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UNIT TESTING</a:t>
            </a:r>
          </a:p>
        </p:txBody>
      </p:sp>
      <p:sp>
        <p:nvSpPr>
          <p:cNvPr id="6" name="Rectangle 5">
            <a:extLst>
              <a:ext uri="{FF2B5EF4-FFF2-40B4-BE49-F238E27FC236}">
                <a16:creationId xmlns:a16="http://schemas.microsoft.com/office/drawing/2014/main" id="{68F877B5-0E22-CE95-0647-49E9713F7A0F}"/>
              </a:ext>
            </a:extLst>
          </p:cNvPr>
          <p:cNvSpPr/>
          <p:nvPr/>
        </p:nvSpPr>
        <p:spPr>
          <a:xfrm>
            <a:off x="8473920" y="5331495"/>
            <a:ext cx="3260880" cy="977865"/>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ACCEPTANCE TESTING</a:t>
            </a:r>
          </a:p>
        </p:txBody>
      </p:sp>
      <p:sp>
        <p:nvSpPr>
          <p:cNvPr id="7" name="Rectangle 6">
            <a:extLst>
              <a:ext uri="{FF2B5EF4-FFF2-40B4-BE49-F238E27FC236}">
                <a16:creationId xmlns:a16="http://schemas.microsoft.com/office/drawing/2014/main" id="{4DDE6DFC-4590-D893-EA93-DCBDBA33231E}"/>
              </a:ext>
            </a:extLst>
          </p:cNvPr>
          <p:cNvSpPr/>
          <p:nvPr/>
        </p:nvSpPr>
        <p:spPr>
          <a:xfrm>
            <a:off x="2540957" y="1812666"/>
            <a:ext cx="2549683" cy="1081204"/>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MODULE TESTING</a:t>
            </a:r>
          </a:p>
        </p:txBody>
      </p:sp>
      <p:sp>
        <p:nvSpPr>
          <p:cNvPr id="8" name="Rectangle 7">
            <a:extLst>
              <a:ext uri="{FF2B5EF4-FFF2-40B4-BE49-F238E27FC236}">
                <a16:creationId xmlns:a16="http://schemas.microsoft.com/office/drawing/2014/main" id="{E773E307-E8BF-70DD-619D-79C0EE40E954}"/>
              </a:ext>
            </a:extLst>
          </p:cNvPr>
          <p:cNvSpPr/>
          <p:nvPr/>
        </p:nvSpPr>
        <p:spPr>
          <a:xfrm>
            <a:off x="4420080" y="2985609"/>
            <a:ext cx="2549682" cy="1081204"/>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INTEGRATION TESTING</a:t>
            </a:r>
          </a:p>
        </p:txBody>
      </p:sp>
      <p:sp>
        <p:nvSpPr>
          <p:cNvPr id="9" name="Rectangle 8">
            <a:extLst>
              <a:ext uri="{FF2B5EF4-FFF2-40B4-BE49-F238E27FC236}">
                <a16:creationId xmlns:a16="http://schemas.microsoft.com/office/drawing/2014/main" id="{567427A5-0F9D-2501-310A-72CF2B911A9D}"/>
              </a:ext>
            </a:extLst>
          </p:cNvPr>
          <p:cNvSpPr/>
          <p:nvPr/>
        </p:nvSpPr>
        <p:spPr>
          <a:xfrm>
            <a:off x="6421600" y="4158552"/>
            <a:ext cx="2549682" cy="1081204"/>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t>SYSTEM TESTING</a:t>
            </a:r>
          </a:p>
        </p:txBody>
      </p:sp>
      <p:cxnSp>
        <p:nvCxnSpPr>
          <p:cNvPr id="10" name="Connector: Elbow 9">
            <a:extLst>
              <a:ext uri="{FF2B5EF4-FFF2-40B4-BE49-F238E27FC236}">
                <a16:creationId xmlns:a16="http://schemas.microsoft.com/office/drawing/2014/main" id="{C784DADD-B9B0-1D63-0A1B-C155BC6E3FBF}"/>
              </a:ext>
            </a:extLst>
          </p:cNvPr>
          <p:cNvCxnSpPr>
            <a:stCxn id="5" idx="3"/>
            <a:endCxn id="7" idx="0"/>
          </p:cNvCxnSpPr>
          <p:nvPr/>
        </p:nvCxnSpPr>
        <p:spPr>
          <a:xfrm>
            <a:off x="2824482" y="1165085"/>
            <a:ext cx="991317" cy="647581"/>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9D52CFED-DF59-B0C4-9BAF-C0A74D463247}"/>
              </a:ext>
            </a:extLst>
          </p:cNvPr>
          <p:cNvCxnSpPr>
            <a:stCxn id="7" idx="3"/>
            <a:endCxn id="8" idx="0"/>
          </p:cNvCxnSpPr>
          <p:nvPr/>
        </p:nvCxnSpPr>
        <p:spPr>
          <a:xfrm>
            <a:off x="5090640" y="2353268"/>
            <a:ext cx="604281" cy="632341"/>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79803A28-D50A-7BB1-62BD-D11D47F884D7}"/>
              </a:ext>
            </a:extLst>
          </p:cNvPr>
          <p:cNvCxnSpPr>
            <a:stCxn id="8" idx="3"/>
            <a:endCxn id="9" idx="0"/>
          </p:cNvCxnSpPr>
          <p:nvPr/>
        </p:nvCxnSpPr>
        <p:spPr>
          <a:xfrm>
            <a:off x="6969762" y="3526211"/>
            <a:ext cx="726679" cy="632341"/>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1547C49C-912B-F606-9CC9-F639DF9AB297}"/>
              </a:ext>
            </a:extLst>
          </p:cNvPr>
          <p:cNvCxnSpPr>
            <a:stCxn id="9" idx="3"/>
            <a:endCxn id="6" idx="0"/>
          </p:cNvCxnSpPr>
          <p:nvPr/>
        </p:nvCxnSpPr>
        <p:spPr>
          <a:xfrm>
            <a:off x="8971282" y="4699154"/>
            <a:ext cx="1133078" cy="632341"/>
          </a:xfrm>
          <a:prstGeom prst="bentConnector2">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62790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ECA2A68-14AB-4322-571E-168C180F20E2}"/>
              </a:ext>
            </a:extLst>
          </p:cNvPr>
          <p:cNvSpPr txBox="1"/>
          <p:nvPr/>
        </p:nvSpPr>
        <p:spPr>
          <a:xfrm>
            <a:off x="4614386" y="169664"/>
            <a:ext cx="2963227" cy="492443"/>
          </a:xfrm>
          <a:prstGeom prst="rect">
            <a:avLst/>
          </a:prstGeom>
          <a:noFill/>
        </p:spPr>
        <p:txBody>
          <a:bodyPr wrap="square">
            <a:spAutoFit/>
          </a:bodyPr>
          <a:lstStyle/>
          <a:p>
            <a:r>
              <a:rPr lang="en-US" sz="2600" b="1" u="sng" dirty="0">
                <a:solidFill>
                  <a:srgbClr val="FF0000"/>
                </a:solidFill>
                <a:effectLst>
                  <a:outerShdw blurRad="38100" dist="38100" dir="2700000" algn="tl">
                    <a:srgbClr val="000000">
                      <a:alpha val="43137"/>
                    </a:srgbClr>
                  </a:outerShdw>
                </a:effectLst>
              </a:rPr>
              <a:t>OUTPUT SCREENS</a:t>
            </a:r>
            <a:r>
              <a:rPr lang="en-US" sz="2600" dirty="0">
                <a:solidFill>
                  <a:srgbClr val="FF0000"/>
                </a:solidFill>
              </a:rPr>
              <a:t> :-</a:t>
            </a:r>
            <a:endParaRPr lang="en-US" sz="2600" b="1" u="sng"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712FEC9B-DB42-B204-2D6E-CFA1D0F64B4B}"/>
              </a:ext>
            </a:extLst>
          </p:cNvPr>
          <p:cNvSpPr txBox="1"/>
          <p:nvPr/>
        </p:nvSpPr>
        <p:spPr>
          <a:xfrm>
            <a:off x="420053" y="662107"/>
            <a:ext cx="1648777" cy="400110"/>
          </a:xfrm>
          <a:prstGeom prst="rect">
            <a:avLst/>
          </a:prstGeom>
          <a:noFill/>
        </p:spPr>
        <p:txBody>
          <a:bodyPr wrap="square">
            <a:spAutoFit/>
          </a:bodyPr>
          <a:lstStyle/>
          <a:p>
            <a:r>
              <a:rPr lang="en-US" sz="1800" b="1" dirty="0">
                <a:effectLst/>
                <a:latin typeface="Calibri" panose="020F0502020204030204" pitchFamily="34" charset="0"/>
                <a:ea typeface="Times New Roman" panose="02020603050405020304" pitchFamily="18" charset="0"/>
                <a:cs typeface="Calibri" panose="020F0502020204030204" pitchFamily="34" charset="0"/>
              </a:rPr>
              <a:t>Admin Panel</a:t>
            </a:r>
            <a:r>
              <a:rPr lang="en-IN" b="1"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t>:-</a:t>
            </a:r>
            <a:endParaRPr lang="en-US" sz="2000" b="1" u="sng" dirty="0">
              <a:effectLst>
                <a:outerShdw blurRad="38100" dist="38100" dir="2700000" algn="tl">
                  <a:srgbClr val="000000">
                    <a:alpha val="43137"/>
                  </a:srgbClr>
                </a:outerShdw>
              </a:effectLst>
            </a:endParaRPr>
          </a:p>
        </p:txBody>
      </p:sp>
      <p:sp>
        <p:nvSpPr>
          <p:cNvPr id="7" name="TextBox 6">
            <a:extLst>
              <a:ext uri="{FF2B5EF4-FFF2-40B4-BE49-F238E27FC236}">
                <a16:creationId xmlns:a16="http://schemas.microsoft.com/office/drawing/2014/main" id="{C1D164C9-5127-92FC-E592-D54C96DCA2A9}"/>
              </a:ext>
            </a:extLst>
          </p:cNvPr>
          <p:cNvSpPr txBox="1"/>
          <p:nvPr/>
        </p:nvSpPr>
        <p:spPr>
          <a:xfrm>
            <a:off x="420053" y="1062217"/>
            <a:ext cx="1328737" cy="369332"/>
          </a:xfrm>
          <a:prstGeom prst="rect">
            <a:avLst/>
          </a:prstGeom>
          <a:noFill/>
        </p:spPr>
        <p:txBody>
          <a:bodyPr wrap="square">
            <a:spAutoFit/>
          </a:bodyPr>
          <a:lstStyle/>
          <a:p>
            <a:r>
              <a:rPr lang="en-IN" dirty="0"/>
              <a:t>Login page : </a:t>
            </a:r>
          </a:p>
        </p:txBody>
      </p:sp>
      <p:pic>
        <p:nvPicPr>
          <p:cNvPr id="9" name="Picture 8" descr="A screenshot of a computer&#10;&#10;AI-generated content may be incorrect.">
            <a:extLst>
              <a:ext uri="{FF2B5EF4-FFF2-40B4-BE49-F238E27FC236}">
                <a16:creationId xmlns:a16="http://schemas.microsoft.com/office/drawing/2014/main" id="{79202DBD-FBBC-9EFF-2CB6-97C9C76BBB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5830" y="1627752"/>
            <a:ext cx="9646920" cy="4715898"/>
          </a:xfrm>
          <a:prstGeom prst="rect">
            <a:avLst/>
          </a:prstGeom>
        </p:spPr>
      </p:pic>
    </p:spTree>
    <p:extLst>
      <p:ext uri="{BB962C8B-B14F-4D97-AF65-F5344CB8AC3E}">
        <p14:creationId xmlns:p14="http://schemas.microsoft.com/office/powerpoint/2010/main" val="44217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7694FFE-3D51-057E-D0D8-4F02C0BA810C}"/>
              </a:ext>
            </a:extLst>
          </p:cNvPr>
          <p:cNvSpPr txBox="1"/>
          <p:nvPr/>
        </p:nvSpPr>
        <p:spPr>
          <a:xfrm>
            <a:off x="351473" y="318254"/>
            <a:ext cx="2826067"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b="1" dirty="0">
                <a:latin typeface="Arial" panose="020B0604020202020204" pitchFamily="34" charset="0"/>
                <a:cs typeface="Arial" panose="020B0604020202020204" pitchFamily="34" charset="0"/>
              </a:rPr>
              <a:t>Energy Usage </a:t>
            </a:r>
            <a:r>
              <a:rPr lang="en-US" altLang="en-US" b="1" dirty="0" err="1">
                <a:latin typeface="Arial" panose="020B0604020202020204" pitchFamily="34" charset="0"/>
                <a:cs typeface="Arial" panose="020B0604020202020204" pitchFamily="34" charset="0"/>
              </a:rPr>
              <a:t>Dasboard</a:t>
            </a:r>
            <a:endParaRPr kumimoji="0" lang="en-US" altLang="en-US" sz="1000" b="0" i="0" u="none" strike="noStrike" cap="none" normalizeH="0" baseline="0" dirty="0">
              <a:ln>
                <a:noFill/>
              </a:ln>
              <a:solidFill>
                <a:schemeClr val="tx1"/>
              </a:solidFill>
              <a:effectLst/>
              <a:latin typeface="Arial" panose="020B0604020202020204" pitchFamily="34" charset="0"/>
            </a:endParaRPr>
          </a:p>
        </p:txBody>
      </p:sp>
      <p:pic>
        <p:nvPicPr>
          <p:cNvPr id="7" name="Picture 6" descr="A screenshot of a smart home management system&#10;&#10;AI-generated content may be incorrect.">
            <a:extLst>
              <a:ext uri="{FF2B5EF4-FFF2-40B4-BE49-F238E27FC236}">
                <a16:creationId xmlns:a16="http://schemas.microsoft.com/office/drawing/2014/main" id="{93C4D6EC-93C2-BC88-21D7-F5F7F712B2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472" y="687586"/>
            <a:ext cx="11489055" cy="5610344"/>
          </a:xfrm>
          <a:prstGeom prst="rect">
            <a:avLst/>
          </a:prstGeom>
        </p:spPr>
      </p:pic>
    </p:spTree>
    <p:extLst>
      <p:ext uri="{BB962C8B-B14F-4D97-AF65-F5344CB8AC3E}">
        <p14:creationId xmlns:p14="http://schemas.microsoft.com/office/powerpoint/2010/main" val="114201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graph&#10;&#10;AI-generated content may be incorrect.">
            <a:extLst>
              <a:ext uri="{FF2B5EF4-FFF2-40B4-BE49-F238E27FC236}">
                <a16:creationId xmlns:a16="http://schemas.microsoft.com/office/drawing/2014/main" id="{E15BD86D-64B6-9F4B-F90F-83BF4B9FCD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966" y="666364"/>
            <a:ext cx="10336067" cy="5525271"/>
          </a:xfrm>
          <a:prstGeom prst="rect">
            <a:avLst/>
          </a:prstGeom>
        </p:spPr>
      </p:pic>
    </p:spTree>
    <p:extLst>
      <p:ext uri="{BB962C8B-B14F-4D97-AF65-F5344CB8AC3E}">
        <p14:creationId xmlns:p14="http://schemas.microsoft.com/office/powerpoint/2010/main" val="8692679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39B69D7B-DAAB-B2AD-480A-405CBD54D3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707" y="1004629"/>
            <a:ext cx="10212225" cy="3705742"/>
          </a:xfrm>
          <a:prstGeom prst="rect">
            <a:avLst/>
          </a:prstGeom>
        </p:spPr>
      </p:pic>
      <p:sp>
        <p:nvSpPr>
          <p:cNvPr id="4" name="TextBox 3">
            <a:extLst>
              <a:ext uri="{FF2B5EF4-FFF2-40B4-BE49-F238E27FC236}">
                <a16:creationId xmlns:a16="http://schemas.microsoft.com/office/drawing/2014/main" id="{9C49072D-2184-A7C9-7FAF-E2F2BAB5FFD9}"/>
              </a:ext>
            </a:extLst>
          </p:cNvPr>
          <p:cNvSpPr txBox="1"/>
          <p:nvPr/>
        </p:nvSpPr>
        <p:spPr>
          <a:xfrm>
            <a:off x="422910" y="228600"/>
            <a:ext cx="1611630" cy="369332"/>
          </a:xfrm>
          <a:prstGeom prst="rect">
            <a:avLst/>
          </a:prstGeom>
          <a:noFill/>
        </p:spPr>
        <p:txBody>
          <a:bodyPr wrap="square" rtlCol="0">
            <a:spAutoFit/>
          </a:bodyPr>
          <a:lstStyle/>
          <a:p>
            <a:r>
              <a:rPr lang="en-US" b="1" dirty="0"/>
              <a:t>Active Devices</a:t>
            </a:r>
          </a:p>
        </p:txBody>
      </p:sp>
    </p:spTree>
    <p:extLst>
      <p:ext uri="{BB962C8B-B14F-4D97-AF65-F5344CB8AC3E}">
        <p14:creationId xmlns:p14="http://schemas.microsoft.com/office/powerpoint/2010/main" val="42245725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E8F139-6BDE-48E7-DAC4-3D10225BAC70}"/>
              </a:ext>
            </a:extLst>
          </p:cNvPr>
          <p:cNvSpPr txBox="1"/>
          <p:nvPr/>
        </p:nvSpPr>
        <p:spPr>
          <a:xfrm>
            <a:off x="342900" y="251460"/>
            <a:ext cx="3337560" cy="369332"/>
          </a:xfrm>
          <a:prstGeom prst="rect">
            <a:avLst/>
          </a:prstGeom>
          <a:noFill/>
        </p:spPr>
        <p:txBody>
          <a:bodyPr wrap="square" rtlCol="0">
            <a:spAutoFit/>
          </a:bodyPr>
          <a:lstStyle/>
          <a:p>
            <a:r>
              <a:rPr lang="en-US" b="1" dirty="0"/>
              <a:t>Energy Consumption Predictions:</a:t>
            </a:r>
          </a:p>
        </p:txBody>
      </p:sp>
      <p:pic>
        <p:nvPicPr>
          <p:cNvPr id="4" name="Picture 3" descr="A screenshot of a graph&#10;&#10;AI-generated content may be incorrect.">
            <a:extLst>
              <a:ext uri="{FF2B5EF4-FFF2-40B4-BE49-F238E27FC236}">
                <a16:creationId xmlns:a16="http://schemas.microsoft.com/office/drawing/2014/main" id="{9AE7D14F-EE61-92A0-CD4E-407F2F55D7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2910" y="542522"/>
            <a:ext cx="11426190" cy="5772956"/>
          </a:xfrm>
          <a:prstGeom prst="rect">
            <a:avLst/>
          </a:prstGeom>
        </p:spPr>
      </p:pic>
    </p:spTree>
    <p:extLst>
      <p:ext uri="{BB962C8B-B14F-4D97-AF65-F5344CB8AC3E}">
        <p14:creationId xmlns:p14="http://schemas.microsoft.com/office/powerpoint/2010/main" val="10127722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D91443E-FDE6-1550-9651-B531A386E65C}"/>
              </a:ext>
            </a:extLst>
          </p:cNvPr>
          <p:cNvSpPr txBox="1"/>
          <p:nvPr/>
        </p:nvSpPr>
        <p:spPr>
          <a:xfrm>
            <a:off x="4793855" y="398420"/>
            <a:ext cx="1881266" cy="49244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IN" sz="2600" b="1" u="sng" dirty="0">
                <a:solidFill>
                  <a:srgbClr val="FF0000"/>
                </a:solidFill>
              </a:rPr>
              <a:t>CONTEXT :</a:t>
            </a:r>
          </a:p>
        </p:txBody>
      </p:sp>
      <p:sp>
        <p:nvSpPr>
          <p:cNvPr id="4" name="TextBox 5">
            <a:extLst>
              <a:ext uri="{FF2B5EF4-FFF2-40B4-BE49-F238E27FC236}">
                <a16:creationId xmlns:a16="http://schemas.microsoft.com/office/drawing/2014/main" id="{24F29010-CEB5-1F29-50E1-74C64D02A654}"/>
              </a:ext>
            </a:extLst>
          </p:cNvPr>
          <p:cNvSpPr txBox="1"/>
          <p:nvPr/>
        </p:nvSpPr>
        <p:spPr>
          <a:xfrm>
            <a:off x="594360" y="1429427"/>
            <a:ext cx="10895761" cy="4739759"/>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b="1" dirty="0"/>
              <a:t>INTRODUCTION</a:t>
            </a:r>
          </a:p>
          <a:p>
            <a:pPr marL="285750" indent="-285750">
              <a:buFont typeface="Arial" panose="020B0604020202020204" pitchFamily="34" charset="0"/>
              <a:buChar char="•"/>
            </a:pPr>
            <a:endParaRPr lang="en-IN"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REQUIREMENTS</a:t>
            </a:r>
          </a:p>
          <a:p>
            <a:pPr marL="285750" indent="-285750">
              <a:buFont typeface="Arial" panose="020B0604020202020204" pitchFamily="34" charset="0"/>
              <a:buChar char="•"/>
            </a:pPr>
            <a:endParaRPr lang="en-US" b="1"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SYSTEM DESIGN</a:t>
            </a:r>
          </a:p>
          <a:p>
            <a:pPr marL="285750" indent="-285750">
              <a:buFont typeface="Arial" panose="020B0604020202020204" pitchFamily="34" charset="0"/>
              <a:buChar char="•"/>
            </a:pPr>
            <a:endParaRPr lang="en-US" b="1"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SYSTEM IMPLEMENTATION</a:t>
            </a:r>
          </a:p>
          <a:p>
            <a:pPr marL="285750" indent="-285750">
              <a:buFont typeface="Arial" panose="020B0604020202020204" pitchFamily="34" charset="0"/>
              <a:buChar char="•"/>
            </a:pPr>
            <a:endParaRPr lang="en-US" b="1"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TESTING CONCEPTS</a:t>
            </a:r>
          </a:p>
          <a:p>
            <a:pPr marL="285750" indent="-285750">
              <a:buFont typeface="Arial" panose="020B0604020202020204" pitchFamily="34" charset="0"/>
              <a:buChar char="•"/>
            </a:pPr>
            <a:endParaRPr lang="en-US" b="1"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SYSTEM REQUIREMENT SPECIFICATION</a:t>
            </a:r>
          </a:p>
          <a:p>
            <a:pPr marL="285750" indent="-285750">
              <a:buFont typeface="Arial" panose="020B0604020202020204" pitchFamily="34" charset="0"/>
              <a:buChar char="•"/>
            </a:pPr>
            <a:endParaRPr lang="en-US" b="1"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OUTPUT SCREEN</a:t>
            </a:r>
          </a:p>
          <a:p>
            <a:pPr marL="285750" indent="-285750">
              <a:buFont typeface="Arial" panose="020B0604020202020204" pitchFamily="34" charset="0"/>
              <a:buChar char="•"/>
            </a:pPr>
            <a:endParaRPr lang="en-US" b="1" dirty="0">
              <a:solidFill>
                <a:schemeClr val="tx1">
                  <a:lumMod val="95000"/>
                </a:schemeClr>
              </a:solidFill>
            </a:endParaRPr>
          </a:p>
          <a:p>
            <a:pPr marL="285750" indent="-285750">
              <a:buFont typeface="Arial" panose="020B0604020202020204" pitchFamily="34" charset="0"/>
              <a:buChar char="•"/>
            </a:pPr>
            <a:r>
              <a:rPr lang="en-US" b="1" dirty="0">
                <a:solidFill>
                  <a:schemeClr val="tx1">
                    <a:lumMod val="95000"/>
                  </a:schemeClr>
                </a:solidFill>
              </a:rPr>
              <a:t>CONCLUSION</a:t>
            </a:r>
          </a:p>
          <a:p>
            <a:endParaRPr lang="en-US" sz="1600" b="1" dirty="0">
              <a:solidFill>
                <a:schemeClr val="tx1">
                  <a:lumMod val="95000"/>
                </a:schemeClr>
              </a:solidFill>
            </a:endParaRPr>
          </a:p>
          <a:p>
            <a:endParaRPr lang="en-IN" sz="1600" dirty="0">
              <a:solidFill>
                <a:schemeClr val="tx1">
                  <a:lumMod val="95000"/>
                </a:schemeClr>
              </a:solidFill>
            </a:endParaRPr>
          </a:p>
        </p:txBody>
      </p:sp>
    </p:spTree>
    <p:extLst>
      <p:ext uri="{BB962C8B-B14F-4D97-AF65-F5344CB8AC3E}">
        <p14:creationId xmlns:p14="http://schemas.microsoft.com/office/powerpoint/2010/main" val="41015871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web page&#10;&#10;AI-generated content may be incorrect.">
            <a:extLst>
              <a:ext uri="{FF2B5EF4-FFF2-40B4-BE49-F238E27FC236}">
                <a16:creationId xmlns:a16="http://schemas.microsoft.com/office/drawing/2014/main" id="{4116339F-87D6-641E-EC51-FE06F0F2A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1782" y="651510"/>
            <a:ext cx="10288436" cy="5463915"/>
          </a:xfrm>
          <a:prstGeom prst="rect">
            <a:avLst/>
          </a:prstGeom>
        </p:spPr>
      </p:pic>
    </p:spTree>
    <p:extLst>
      <p:ext uri="{BB962C8B-B14F-4D97-AF65-F5344CB8AC3E}">
        <p14:creationId xmlns:p14="http://schemas.microsoft.com/office/powerpoint/2010/main" val="390658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device&#10;&#10;AI-generated content may be incorrect.">
            <a:extLst>
              <a:ext uri="{FF2B5EF4-FFF2-40B4-BE49-F238E27FC236}">
                <a16:creationId xmlns:a16="http://schemas.microsoft.com/office/drawing/2014/main" id="{4BC32AC3-E7D9-95B9-887D-9602818225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509" y="182881"/>
            <a:ext cx="4667901" cy="6092190"/>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ABF47AE4-AB57-7F92-BF60-4E909AFA61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2909" y="345392"/>
            <a:ext cx="4458322" cy="5229955"/>
          </a:xfrm>
          <a:prstGeom prst="rect">
            <a:avLst/>
          </a:prstGeom>
        </p:spPr>
      </p:pic>
      <p:sp>
        <p:nvSpPr>
          <p:cNvPr id="6" name="TextBox 5">
            <a:extLst>
              <a:ext uri="{FF2B5EF4-FFF2-40B4-BE49-F238E27FC236}">
                <a16:creationId xmlns:a16="http://schemas.microsoft.com/office/drawing/2014/main" id="{C2AF0D33-50A6-D936-D7BA-29D91CF73B27}"/>
              </a:ext>
            </a:extLst>
          </p:cNvPr>
          <p:cNvSpPr txBox="1"/>
          <p:nvPr/>
        </p:nvSpPr>
        <p:spPr>
          <a:xfrm>
            <a:off x="5252411" y="5040630"/>
            <a:ext cx="6939589" cy="369332"/>
          </a:xfrm>
          <a:prstGeom prst="rect">
            <a:avLst/>
          </a:prstGeom>
          <a:noFill/>
        </p:spPr>
        <p:txBody>
          <a:bodyPr wrap="square" rtlCol="0">
            <a:spAutoFit/>
          </a:bodyPr>
          <a:lstStyle/>
          <a:p>
            <a:r>
              <a:rPr lang="en-US" b="1" dirty="0"/>
              <a:t>URL:</a:t>
            </a:r>
            <a:r>
              <a:rPr lang="en-US" dirty="0">
                <a:hlinkClick r:id="rId4"/>
              </a:rPr>
              <a:t>https://smart-home-energy-management-system.onrender.com/</a:t>
            </a:r>
            <a:endParaRPr lang="en-US" dirty="0"/>
          </a:p>
        </p:txBody>
      </p:sp>
    </p:spTree>
    <p:extLst>
      <p:ext uri="{BB962C8B-B14F-4D97-AF65-F5344CB8AC3E}">
        <p14:creationId xmlns:p14="http://schemas.microsoft.com/office/powerpoint/2010/main" val="9957178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8498B-A687-588C-FB4D-E69B8603F081}"/>
              </a:ext>
            </a:extLst>
          </p:cNvPr>
          <p:cNvSpPr txBox="1"/>
          <p:nvPr/>
        </p:nvSpPr>
        <p:spPr>
          <a:xfrm>
            <a:off x="5065871" y="135374"/>
            <a:ext cx="2060257" cy="492443"/>
          </a:xfrm>
          <a:prstGeom prst="rect">
            <a:avLst/>
          </a:prstGeom>
          <a:noFill/>
        </p:spPr>
        <p:txBody>
          <a:bodyPr wrap="square">
            <a:spAutoFit/>
          </a:bodyPr>
          <a:lstStyle/>
          <a:p>
            <a:pPr algn="ctr"/>
            <a:r>
              <a:rPr lang="en-US" sz="2600" b="1" u="sng" dirty="0">
                <a:solidFill>
                  <a:srgbClr val="FF0000"/>
                </a:solidFill>
                <a:effectLst>
                  <a:outerShdw blurRad="38100" dist="38100" dir="2700000" algn="tl">
                    <a:srgbClr val="000000">
                      <a:alpha val="43137"/>
                    </a:srgbClr>
                  </a:outerShdw>
                </a:effectLst>
              </a:rPr>
              <a:t>CONCLUSION</a:t>
            </a:r>
          </a:p>
        </p:txBody>
      </p:sp>
      <p:sp>
        <p:nvSpPr>
          <p:cNvPr id="9" name="TextBox 8">
            <a:extLst>
              <a:ext uri="{FF2B5EF4-FFF2-40B4-BE49-F238E27FC236}">
                <a16:creationId xmlns:a16="http://schemas.microsoft.com/office/drawing/2014/main" id="{CB8B3A0C-BF2D-A42D-D716-52B2A15FCE7C}"/>
              </a:ext>
            </a:extLst>
          </p:cNvPr>
          <p:cNvSpPr txBox="1"/>
          <p:nvPr/>
        </p:nvSpPr>
        <p:spPr>
          <a:xfrm>
            <a:off x="558139" y="1270660"/>
            <a:ext cx="10616541" cy="1754326"/>
          </a:xfrm>
          <a:prstGeom prst="rect">
            <a:avLst/>
          </a:prstGeom>
          <a:noFill/>
        </p:spPr>
        <p:txBody>
          <a:bodyPr wrap="square" rtlCol="0">
            <a:spAutoFit/>
          </a:bodyPr>
          <a:lstStyle/>
          <a:p>
            <a:pPr algn="just"/>
            <a:r>
              <a:rPr lang="en-US" dirty="0"/>
              <a:t>The </a:t>
            </a:r>
            <a:r>
              <a:rPr lang="en-US" i="1" dirty="0"/>
              <a:t>Smart Home Energy Management System</a:t>
            </a:r>
            <a:r>
              <a:rPr lang="en-US" dirty="0"/>
              <a:t> was successfully designed and implemented to track, predict, and optimize household energy usage. It integrates technologies like Node.js for backend, MongoDB for data storage, and ARIMA for accurate forecasting. The user-friendly interface provides real-time insights and promotes energy efficiency. The system reduces energy waste, supports cost-saving, and encourages sustainability. Testing confirmed its accuracy and reliability. It also offers scope for future improvements like IoT integration and mobile access.</a:t>
            </a:r>
          </a:p>
        </p:txBody>
      </p:sp>
      <p:sp>
        <p:nvSpPr>
          <p:cNvPr id="10" name="TextBox 9">
            <a:extLst>
              <a:ext uri="{FF2B5EF4-FFF2-40B4-BE49-F238E27FC236}">
                <a16:creationId xmlns:a16="http://schemas.microsoft.com/office/drawing/2014/main" id="{38D4BBC1-C232-0BD8-744A-972414099548}"/>
              </a:ext>
            </a:extLst>
          </p:cNvPr>
          <p:cNvSpPr txBox="1"/>
          <p:nvPr/>
        </p:nvSpPr>
        <p:spPr>
          <a:xfrm>
            <a:off x="558139" y="3429000"/>
            <a:ext cx="8300853" cy="2308324"/>
          </a:xfrm>
          <a:prstGeom prst="rect">
            <a:avLst/>
          </a:prstGeom>
          <a:noFill/>
        </p:spPr>
        <p:txBody>
          <a:bodyPr wrap="square" rtlCol="0">
            <a:spAutoFit/>
          </a:bodyPr>
          <a:lstStyle/>
          <a:p>
            <a:r>
              <a:rPr lang="en-US" b="1" dirty="0"/>
              <a:t>GOALS ACHIEVED</a:t>
            </a:r>
          </a:p>
          <a:p>
            <a:pPr marL="285750" indent="-285750">
              <a:buFont typeface="Arial" panose="020B0604020202020204" pitchFamily="34" charset="0"/>
              <a:buChar char="•"/>
            </a:pPr>
            <a:r>
              <a:rPr lang="en-US" dirty="0"/>
              <a:t> Real-time energy usage monitoring</a:t>
            </a:r>
          </a:p>
          <a:p>
            <a:pPr marL="285750" indent="-285750">
              <a:buFont typeface="Arial" panose="020B0604020202020204" pitchFamily="34" charset="0"/>
              <a:buChar char="•"/>
            </a:pPr>
            <a:r>
              <a:rPr lang="en-US" dirty="0"/>
              <a:t>Accurate prediction using ARIMA model</a:t>
            </a:r>
          </a:p>
          <a:p>
            <a:pPr marL="285750" indent="-285750">
              <a:buFont typeface="Arial" panose="020B0604020202020204" pitchFamily="34" charset="0"/>
              <a:buChar char="•"/>
            </a:pPr>
            <a:r>
              <a:rPr lang="en-US" dirty="0"/>
              <a:t>User-friendly interface with dashboard charts</a:t>
            </a:r>
          </a:p>
          <a:p>
            <a:pPr marL="285750" indent="-285750">
              <a:buFont typeface="Arial" panose="020B0604020202020204" pitchFamily="34" charset="0"/>
              <a:buChar char="•"/>
            </a:pPr>
            <a:r>
              <a:rPr lang="en-US" dirty="0"/>
              <a:t> Admin panel for device control and reporting</a:t>
            </a:r>
          </a:p>
          <a:p>
            <a:pPr marL="285750" indent="-285750">
              <a:buFont typeface="Arial" panose="020B0604020202020204" pitchFamily="34" charset="0"/>
              <a:buChar char="•"/>
            </a:pPr>
            <a:r>
              <a:rPr lang="en-US" dirty="0"/>
              <a:t> Optimized energy usage suggestions</a:t>
            </a:r>
          </a:p>
          <a:p>
            <a:pPr marL="285750" indent="-285750">
              <a:buFont typeface="Arial" panose="020B0604020202020204" pitchFamily="34" charset="0"/>
              <a:buChar char="•"/>
            </a:pPr>
            <a:r>
              <a:rPr lang="en-US" dirty="0"/>
              <a:t>Scalable backend using Node.js and MongoDB</a:t>
            </a:r>
          </a:p>
          <a:p>
            <a:pPr marL="285750" indent="-285750">
              <a:buFont typeface="Arial" panose="020B0604020202020204" pitchFamily="34" charset="0"/>
              <a:buChar char="•"/>
            </a:pPr>
            <a:r>
              <a:rPr lang="en-US" dirty="0"/>
              <a:t>Reduced manual calculation and decision errors</a:t>
            </a:r>
          </a:p>
        </p:txBody>
      </p:sp>
    </p:spTree>
    <p:extLst>
      <p:ext uri="{BB962C8B-B14F-4D97-AF65-F5344CB8AC3E}">
        <p14:creationId xmlns:p14="http://schemas.microsoft.com/office/powerpoint/2010/main" val="40654399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hank you message with a square frame&#10;&#10;AI-generated content may be incorrect.">
            <a:extLst>
              <a:ext uri="{FF2B5EF4-FFF2-40B4-BE49-F238E27FC236}">
                <a16:creationId xmlns:a16="http://schemas.microsoft.com/office/drawing/2014/main" id="{012A23E8-961E-1A70-BB93-211EFEBB44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341423"/>
          </a:xfrm>
          <a:prstGeom prst="rect">
            <a:avLst/>
          </a:prstGeom>
        </p:spPr>
      </p:pic>
    </p:spTree>
    <p:extLst>
      <p:ext uri="{BB962C8B-B14F-4D97-AF65-F5344CB8AC3E}">
        <p14:creationId xmlns:p14="http://schemas.microsoft.com/office/powerpoint/2010/main" val="3226218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18EC80F-6263-E8CD-6CEC-161CF4AE6724}"/>
              </a:ext>
            </a:extLst>
          </p:cNvPr>
          <p:cNvSpPr txBox="1"/>
          <p:nvPr/>
        </p:nvSpPr>
        <p:spPr>
          <a:xfrm>
            <a:off x="4007566" y="319713"/>
            <a:ext cx="4176865" cy="492443"/>
          </a:xfrm>
          <a:prstGeom prst="rect">
            <a:avLst/>
          </a:prstGeom>
          <a:no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marL="571500" indent="-571500" algn="ctr"/>
            <a:r>
              <a:rPr lang="en-IN" sz="2600" b="1" u="sng" dirty="0">
                <a:solidFill>
                  <a:srgbClr val="FF0000"/>
                </a:solidFill>
              </a:rPr>
              <a:t>INTRODUCTION</a:t>
            </a:r>
          </a:p>
        </p:txBody>
      </p:sp>
      <p:sp>
        <p:nvSpPr>
          <p:cNvPr id="10" name="TextBox 9">
            <a:extLst>
              <a:ext uri="{FF2B5EF4-FFF2-40B4-BE49-F238E27FC236}">
                <a16:creationId xmlns:a16="http://schemas.microsoft.com/office/drawing/2014/main" id="{3A800CEA-15D9-326A-B8C6-A53CA44FEE69}"/>
              </a:ext>
            </a:extLst>
          </p:cNvPr>
          <p:cNvSpPr txBox="1"/>
          <p:nvPr/>
        </p:nvSpPr>
        <p:spPr>
          <a:xfrm>
            <a:off x="518159" y="2759229"/>
            <a:ext cx="11155680" cy="461665"/>
          </a:xfrm>
          <a:prstGeom prst="rect">
            <a:avLst/>
          </a:prstGeom>
          <a:noFill/>
        </p:spPr>
        <p:txBody>
          <a:bodyPr wrap="square" rtlCol="0">
            <a:spAutoFit/>
          </a:bodyPr>
          <a:lstStyle/>
          <a:p>
            <a:r>
              <a:rPr lang="en-US" sz="2400" b="1" u="sng" dirty="0">
                <a:effectLst>
                  <a:outerShdw blurRad="38100" dist="38100" dir="2700000" algn="tl">
                    <a:srgbClr val="000000">
                      <a:alpha val="43137"/>
                    </a:srgbClr>
                  </a:outerShdw>
                </a:effectLst>
              </a:rPr>
              <a:t>Purpose of the SHEMS:</a:t>
            </a:r>
          </a:p>
        </p:txBody>
      </p:sp>
      <p:sp>
        <p:nvSpPr>
          <p:cNvPr id="11" name="TextBox 10">
            <a:extLst>
              <a:ext uri="{FF2B5EF4-FFF2-40B4-BE49-F238E27FC236}">
                <a16:creationId xmlns:a16="http://schemas.microsoft.com/office/drawing/2014/main" id="{3AA3EB3F-3E75-5162-F652-C58B29B8807E}"/>
              </a:ext>
            </a:extLst>
          </p:cNvPr>
          <p:cNvSpPr txBox="1"/>
          <p:nvPr/>
        </p:nvSpPr>
        <p:spPr>
          <a:xfrm>
            <a:off x="563550" y="3429000"/>
            <a:ext cx="8342943" cy="1938992"/>
          </a:xfrm>
          <a:prstGeom prst="rect">
            <a:avLst/>
          </a:prstGeom>
          <a:noFill/>
        </p:spPr>
        <p:txBody>
          <a:bodyPr wrap="square" rtlCol="0">
            <a:spAutoFit/>
          </a:bodyPr>
          <a:lstStyle/>
          <a:p>
            <a:pPr marL="342900" indent="-342900">
              <a:buFont typeface="Wingdings" panose="05000000000000000000" pitchFamily="2" charset="2"/>
              <a:buChar char="§"/>
            </a:pPr>
            <a:r>
              <a:rPr lang="en-US" sz="2000" dirty="0"/>
              <a:t>To track energy usage in real-time</a:t>
            </a:r>
          </a:p>
          <a:p>
            <a:pPr marL="342900" indent="-342900">
              <a:buFont typeface="Wingdings" panose="05000000000000000000" pitchFamily="2" charset="2"/>
              <a:buChar char="§"/>
            </a:pPr>
            <a:r>
              <a:rPr lang="en-US" sz="2000" dirty="0"/>
              <a:t>To analyze and visualize consumption patterns</a:t>
            </a:r>
          </a:p>
          <a:p>
            <a:pPr marL="342900" indent="-342900">
              <a:buFont typeface="Wingdings" panose="05000000000000000000" pitchFamily="2" charset="2"/>
              <a:buChar char="§"/>
            </a:pPr>
            <a:r>
              <a:rPr lang="en-US" sz="2000" dirty="0"/>
              <a:t>To forecast future energy needs using ARIMA</a:t>
            </a:r>
          </a:p>
          <a:p>
            <a:pPr marL="342900" indent="-342900">
              <a:buFont typeface="Wingdings" panose="05000000000000000000" pitchFamily="2" charset="2"/>
              <a:buChar char="§"/>
            </a:pPr>
            <a:r>
              <a:rPr lang="en-US" sz="2000" dirty="0"/>
              <a:t>To reduce energy waste and costs</a:t>
            </a:r>
          </a:p>
          <a:p>
            <a:pPr marL="342900" indent="-342900">
              <a:buFont typeface="Wingdings" panose="05000000000000000000" pitchFamily="2" charset="2"/>
              <a:buChar char="§"/>
            </a:pPr>
            <a:r>
              <a:rPr lang="en-US" sz="2000" dirty="0"/>
              <a:t>To support energy-efficient smart living</a:t>
            </a:r>
          </a:p>
          <a:p>
            <a:endParaRPr lang="en-US" sz="2000" dirty="0"/>
          </a:p>
        </p:txBody>
      </p:sp>
      <p:pic>
        <p:nvPicPr>
          <p:cNvPr id="12" name="Picture 11">
            <a:extLst>
              <a:ext uri="{FF2B5EF4-FFF2-40B4-BE49-F238E27FC236}">
                <a16:creationId xmlns:a16="http://schemas.microsoft.com/office/drawing/2014/main" id="{CA5C1804-197A-262B-B94D-E846E3BC974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7782422" y="2539248"/>
            <a:ext cx="4409578" cy="3906207"/>
          </a:xfrm>
          <a:prstGeom prst="rect">
            <a:avLst/>
          </a:prstGeom>
        </p:spPr>
      </p:pic>
      <p:sp>
        <p:nvSpPr>
          <p:cNvPr id="20" name="Rectangle 9">
            <a:extLst>
              <a:ext uri="{FF2B5EF4-FFF2-40B4-BE49-F238E27FC236}">
                <a16:creationId xmlns:a16="http://schemas.microsoft.com/office/drawing/2014/main" id="{95F1603F-0E86-7DF0-0C32-F3B47A7D8810}"/>
              </a:ext>
            </a:extLst>
          </p:cNvPr>
          <p:cNvSpPr>
            <a:spLocks noChangeArrowheads="1"/>
          </p:cNvSpPr>
          <p:nvPr/>
        </p:nvSpPr>
        <p:spPr bwMode="auto">
          <a:xfrm>
            <a:off x="567359" y="1124469"/>
            <a:ext cx="1054772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Smart Home Energy Management System is designed to monitor and manage energy usage in households. It uses modern technologies like </a:t>
            </a:r>
            <a:r>
              <a:rPr kumimoji="0" lang="en-US" altLang="en-US" sz="1800" b="1" i="0" u="none" strike="noStrike" cap="none" normalizeH="0" baseline="0" dirty="0">
                <a:ln>
                  <a:noFill/>
                </a:ln>
                <a:solidFill>
                  <a:schemeClr val="tx1"/>
                </a:solidFill>
                <a:effectLst/>
                <a:latin typeface="Arial" panose="020B0604020202020204" pitchFamily="34" charset="0"/>
              </a:rPr>
              <a:t>Node.js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MongoDB</a:t>
            </a:r>
            <a:r>
              <a:rPr kumimoji="0" lang="en-US" altLang="en-US" sz="1800" b="0" i="0" u="none" strike="noStrike" cap="none" normalizeH="0" baseline="0" dirty="0">
                <a:ln>
                  <a:noFill/>
                </a:ln>
                <a:solidFill>
                  <a:schemeClr val="tx1"/>
                </a:solidFill>
                <a:effectLst/>
                <a:latin typeface="Arial" panose="020B0604020202020204" pitchFamily="34" charset="0"/>
              </a:rPr>
              <a:t>, and the </a:t>
            </a:r>
            <a:r>
              <a:rPr kumimoji="0" lang="en-US" altLang="en-US" sz="1800" b="1" i="0" u="none" strike="noStrike" cap="none" normalizeH="0" baseline="0" dirty="0">
                <a:ln>
                  <a:noFill/>
                </a:ln>
                <a:solidFill>
                  <a:schemeClr val="tx1"/>
                </a:solidFill>
                <a:effectLst/>
                <a:latin typeface="Arial" panose="020B0604020202020204" pitchFamily="34" charset="0"/>
              </a:rPr>
              <a:t>ARIMA model</a:t>
            </a:r>
            <a:r>
              <a:rPr kumimoji="0" lang="en-US" altLang="en-US" sz="1800" b="0" i="0" u="none" strike="noStrike" cap="none" normalizeH="0" baseline="0" dirty="0">
                <a:ln>
                  <a:noFill/>
                </a:ln>
                <a:solidFill>
                  <a:schemeClr val="tx1"/>
                </a:solidFill>
                <a:effectLst/>
                <a:latin typeface="Arial" panose="020B0604020202020204" pitchFamily="34" charset="0"/>
              </a:rPr>
              <a:t> to forecast energy consumption and display usage trends through a web dashboard.</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89876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917B82B3-E3D3-FCE0-8EC1-8616517A1B85}"/>
              </a:ext>
            </a:extLst>
          </p:cNvPr>
          <p:cNvSpPr>
            <a:spLocks noChangeArrowheads="1"/>
          </p:cNvSpPr>
          <p:nvPr/>
        </p:nvSpPr>
        <p:spPr bwMode="auto">
          <a:xfrm>
            <a:off x="1370115" y="913711"/>
            <a:ext cx="29626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sng" strike="noStrike" cap="none" normalizeH="0" baseline="0" dirty="0">
                <a:ln>
                  <a:noFill/>
                </a:ln>
                <a:solidFill>
                  <a:schemeClr val="tx1"/>
                </a:solidFill>
                <a:effectLst/>
              </a:rPr>
              <a:t>Software Requirements</a:t>
            </a:r>
          </a:p>
        </p:txBody>
      </p:sp>
      <p:sp>
        <p:nvSpPr>
          <p:cNvPr id="6" name="TextBox 5">
            <a:extLst>
              <a:ext uri="{FF2B5EF4-FFF2-40B4-BE49-F238E27FC236}">
                <a16:creationId xmlns:a16="http://schemas.microsoft.com/office/drawing/2014/main" id="{461F0B83-FD41-D0AD-CDA2-EA3136F28BA8}"/>
              </a:ext>
            </a:extLst>
          </p:cNvPr>
          <p:cNvSpPr txBox="1"/>
          <p:nvPr/>
        </p:nvSpPr>
        <p:spPr>
          <a:xfrm>
            <a:off x="800100" y="1655207"/>
            <a:ext cx="6217920" cy="2585323"/>
          </a:xfrm>
          <a:prstGeom prst="rect">
            <a:avLst/>
          </a:prstGeom>
          <a:noFill/>
        </p:spPr>
        <p:txBody>
          <a:bodyPr wrap="square">
            <a:spAutoFit/>
          </a:bodyPr>
          <a:lstStyle/>
          <a:p>
            <a:pPr marL="285750" indent="-285750">
              <a:buFont typeface="Wingdings" panose="05000000000000000000" pitchFamily="2" charset="2"/>
              <a:buChar char="v"/>
            </a:pPr>
            <a:r>
              <a:rPr lang="en-US" dirty="0"/>
              <a:t>Operating System        : Windows 10 or higher</a:t>
            </a:r>
          </a:p>
          <a:p>
            <a:pPr marL="285750" indent="-285750">
              <a:buFont typeface="Wingdings" panose="05000000000000000000" pitchFamily="2" charset="2"/>
              <a:buChar char="v"/>
            </a:pPr>
            <a:r>
              <a:rPr lang="en-US" dirty="0"/>
              <a:t>Backend Server            : Node.js</a:t>
            </a:r>
          </a:p>
          <a:p>
            <a:pPr marL="285750" indent="-285750">
              <a:buFont typeface="Wingdings" panose="05000000000000000000" pitchFamily="2" charset="2"/>
              <a:buChar char="v"/>
            </a:pPr>
            <a:r>
              <a:rPr lang="en-US" dirty="0"/>
              <a:t>Front End                      : HTML, CSS</a:t>
            </a:r>
          </a:p>
          <a:p>
            <a:pPr marL="285750" indent="-285750">
              <a:buFont typeface="Wingdings" panose="05000000000000000000" pitchFamily="2" charset="2"/>
              <a:buChar char="v"/>
            </a:pPr>
            <a:r>
              <a:rPr lang="en-US" dirty="0"/>
              <a:t>Scripting                        : JavaScript</a:t>
            </a:r>
          </a:p>
          <a:p>
            <a:pPr marL="285750" indent="-285750">
              <a:buFont typeface="Wingdings" panose="05000000000000000000" pitchFamily="2" charset="2"/>
              <a:buChar char="v"/>
            </a:pPr>
            <a:r>
              <a:rPr lang="en-US" dirty="0"/>
              <a:t>Forecasting Model       : ARIMA (Python)</a:t>
            </a:r>
          </a:p>
          <a:p>
            <a:pPr marL="285750" indent="-285750">
              <a:buFont typeface="Wingdings" panose="05000000000000000000" pitchFamily="2" charset="2"/>
              <a:buChar char="v"/>
            </a:pPr>
            <a:r>
              <a:rPr lang="en-US" dirty="0"/>
              <a:t>Database                        : MongoDB</a:t>
            </a:r>
          </a:p>
          <a:p>
            <a:pPr marL="285750" indent="-285750">
              <a:buFont typeface="Wingdings" panose="05000000000000000000" pitchFamily="2" charset="2"/>
              <a:buChar char="v"/>
            </a:pPr>
            <a:r>
              <a:rPr lang="en-US" dirty="0"/>
              <a:t>Database Tool                : MongoDB Compass / MongoDB Atlas</a:t>
            </a:r>
          </a:p>
          <a:p>
            <a:pPr marL="285750" indent="-285750">
              <a:buFont typeface="Wingdings" panose="05000000000000000000" pitchFamily="2" charset="2"/>
              <a:buChar char="v"/>
            </a:pPr>
            <a:r>
              <a:rPr lang="en-US" dirty="0"/>
              <a:t>Programming Languages : JavaScript, Python</a:t>
            </a:r>
          </a:p>
          <a:p>
            <a:pPr marL="285750" indent="-285750">
              <a:buFont typeface="Wingdings" panose="05000000000000000000" pitchFamily="2" charset="2"/>
              <a:buChar char="v"/>
            </a:pPr>
            <a:r>
              <a:rPr lang="en-US" dirty="0"/>
              <a:t>Visualization Library      : Chart.js</a:t>
            </a:r>
          </a:p>
        </p:txBody>
      </p:sp>
      <p:sp>
        <p:nvSpPr>
          <p:cNvPr id="11" name="TextBox 10">
            <a:extLst>
              <a:ext uri="{FF2B5EF4-FFF2-40B4-BE49-F238E27FC236}">
                <a16:creationId xmlns:a16="http://schemas.microsoft.com/office/drawing/2014/main" id="{4C5FD916-10B7-CD04-E6B1-0DE1D370D73B}"/>
              </a:ext>
            </a:extLst>
          </p:cNvPr>
          <p:cNvSpPr txBox="1"/>
          <p:nvPr/>
        </p:nvSpPr>
        <p:spPr>
          <a:xfrm>
            <a:off x="7350826" y="1655207"/>
            <a:ext cx="4293639" cy="1711366"/>
          </a:xfrm>
          <a:prstGeom prst="rect">
            <a:avLst/>
          </a:prstGeom>
          <a:noFill/>
        </p:spPr>
        <p:txBody>
          <a:bodyPr wrap="square">
            <a:spAutoFit/>
          </a:bodyPr>
          <a:lstStyle/>
          <a:p>
            <a:pPr marL="285750" indent="-285750">
              <a:lnSpc>
                <a:spcPct val="150000"/>
              </a:lnSpc>
              <a:buFont typeface="Wingdings" panose="05000000000000000000" pitchFamily="2" charset="2"/>
              <a:buChar char="v"/>
            </a:pPr>
            <a:r>
              <a:rPr lang="en-US" dirty="0"/>
              <a:t>Operating System : Windows 7 or higher</a:t>
            </a:r>
          </a:p>
          <a:p>
            <a:pPr marL="285750" indent="-285750">
              <a:lnSpc>
                <a:spcPct val="150000"/>
              </a:lnSpc>
              <a:buFont typeface="Wingdings" panose="05000000000000000000" pitchFamily="2" charset="2"/>
              <a:buChar char="v"/>
            </a:pPr>
            <a:r>
              <a:rPr lang="en-US" dirty="0"/>
              <a:t>Processor : Intel Core processor or above</a:t>
            </a:r>
          </a:p>
          <a:p>
            <a:pPr marL="285750" indent="-285750">
              <a:lnSpc>
                <a:spcPct val="150000"/>
              </a:lnSpc>
              <a:buFont typeface="Wingdings" panose="05000000000000000000" pitchFamily="2" charset="2"/>
              <a:buChar char="v"/>
            </a:pPr>
            <a:r>
              <a:rPr lang="en-US" dirty="0"/>
              <a:t>RAM : 4 GB or above</a:t>
            </a:r>
          </a:p>
          <a:p>
            <a:pPr marL="285750" indent="-285750">
              <a:lnSpc>
                <a:spcPct val="150000"/>
              </a:lnSpc>
              <a:buFont typeface="Wingdings" panose="05000000000000000000" pitchFamily="2" charset="2"/>
              <a:buChar char="v"/>
            </a:pPr>
            <a:r>
              <a:rPr lang="en-US" dirty="0"/>
              <a:t>Hard Disk : 40 GB or above</a:t>
            </a:r>
          </a:p>
        </p:txBody>
      </p:sp>
      <p:sp>
        <p:nvSpPr>
          <p:cNvPr id="12" name="TextBox 11">
            <a:extLst>
              <a:ext uri="{FF2B5EF4-FFF2-40B4-BE49-F238E27FC236}">
                <a16:creationId xmlns:a16="http://schemas.microsoft.com/office/drawing/2014/main" id="{15FCD7B2-3242-AE64-B7F4-1685D6B8EAF9}"/>
              </a:ext>
            </a:extLst>
          </p:cNvPr>
          <p:cNvSpPr txBox="1"/>
          <p:nvPr/>
        </p:nvSpPr>
        <p:spPr>
          <a:xfrm>
            <a:off x="7859270" y="929100"/>
            <a:ext cx="2841687" cy="369332"/>
          </a:xfrm>
          <a:prstGeom prst="rect">
            <a:avLst/>
          </a:prstGeom>
          <a:noFill/>
        </p:spPr>
        <p:txBody>
          <a:bodyPr wrap="square" rtlCol="0">
            <a:spAutoFit/>
          </a:bodyPr>
          <a:lstStyle/>
          <a:p>
            <a:r>
              <a:rPr lang="en-US" b="1" u="sng" dirty="0"/>
              <a:t>Hardware Requirements</a:t>
            </a:r>
            <a:endParaRPr lang="en-US" u="sng" dirty="0"/>
          </a:p>
        </p:txBody>
      </p:sp>
      <p:sp>
        <p:nvSpPr>
          <p:cNvPr id="14" name="TextBox 13">
            <a:extLst>
              <a:ext uri="{FF2B5EF4-FFF2-40B4-BE49-F238E27FC236}">
                <a16:creationId xmlns:a16="http://schemas.microsoft.com/office/drawing/2014/main" id="{607E0289-EF77-45A1-BC9C-E5BFEE6517B0}"/>
              </a:ext>
            </a:extLst>
          </p:cNvPr>
          <p:cNvSpPr txBox="1"/>
          <p:nvPr/>
        </p:nvSpPr>
        <p:spPr>
          <a:xfrm>
            <a:off x="3038341" y="199995"/>
            <a:ext cx="6097978" cy="492443"/>
          </a:xfrm>
          <a:prstGeom prst="rect">
            <a:avLst/>
          </a:prstGeom>
          <a:noFill/>
        </p:spPr>
        <p:txBody>
          <a:bodyPr wrap="square">
            <a:spAutoFit/>
          </a:bodyPr>
          <a:lstStyle/>
          <a:p>
            <a:pPr algn="ctr"/>
            <a:r>
              <a:rPr lang="en-US" sz="2600" b="1" u="sng" dirty="0">
                <a:solidFill>
                  <a:srgbClr val="FF0000"/>
                </a:solidFill>
              </a:rPr>
              <a:t>REQUIREMENTS</a:t>
            </a:r>
            <a:r>
              <a:rPr lang="en-US" sz="2600" dirty="0">
                <a:solidFill>
                  <a:srgbClr val="FF0000"/>
                </a:solidFill>
                <a:effectLst/>
              </a:rPr>
              <a:t> :-</a:t>
            </a:r>
            <a:endParaRPr lang="en-US" sz="2600" dirty="0"/>
          </a:p>
        </p:txBody>
      </p:sp>
    </p:spTree>
    <p:extLst>
      <p:ext uri="{BB962C8B-B14F-4D97-AF65-F5344CB8AC3E}">
        <p14:creationId xmlns:p14="http://schemas.microsoft.com/office/powerpoint/2010/main" val="30829149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D30937-9149-F41B-3D87-4ADEF0512D86}"/>
              </a:ext>
            </a:extLst>
          </p:cNvPr>
          <p:cNvSpPr txBox="1"/>
          <p:nvPr/>
        </p:nvSpPr>
        <p:spPr>
          <a:xfrm>
            <a:off x="436418" y="263083"/>
            <a:ext cx="6097978" cy="400110"/>
          </a:xfrm>
          <a:prstGeom prst="rect">
            <a:avLst/>
          </a:prstGeom>
          <a:noFill/>
        </p:spPr>
        <p:txBody>
          <a:bodyPr wrap="square">
            <a:spAutoFit/>
          </a:bodyPr>
          <a:lstStyle/>
          <a:p>
            <a:r>
              <a:rPr lang="en-US" sz="1800" b="1" u="sng" dirty="0">
                <a:solidFill>
                  <a:srgbClr val="C00000"/>
                </a:solidFill>
                <a:effectLst>
                  <a:outerShdw blurRad="38100" dist="38100" dir="2700000" algn="tl">
                    <a:srgbClr val="000000">
                      <a:alpha val="43137"/>
                    </a:srgbClr>
                  </a:outerShdw>
                </a:effectLst>
              </a:rPr>
              <a:t>THE SEQUENTIAL PHASES IN WATERFALL MODEL ARE</a:t>
            </a:r>
            <a:r>
              <a:rPr lang="en-US" sz="1800" dirty="0">
                <a:solidFill>
                  <a:srgbClr val="C00000"/>
                </a:solidFill>
              </a:rPr>
              <a:t> </a:t>
            </a:r>
            <a:r>
              <a:rPr lang="en-US" sz="2000" dirty="0">
                <a:solidFill>
                  <a:srgbClr val="C00000"/>
                </a:solidFill>
              </a:rPr>
              <a:t>:-</a:t>
            </a:r>
            <a:endParaRPr lang="en-US" sz="2000" b="1" u="sng" dirty="0">
              <a:solidFill>
                <a:srgbClr val="C00000"/>
              </a:solidFill>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68E3A392-7F6A-3DF2-2C6A-C7A9753E6B48}"/>
              </a:ext>
            </a:extLst>
          </p:cNvPr>
          <p:cNvPicPr>
            <a:picLocks noChangeAspect="1"/>
          </p:cNvPicPr>
          <p:nvPr/>
        </p:nvPicPr>
        <p:blipFill>
          <a:blip r:embed="rId2"/>
          <a:stretch>
            <a:fillRect/>
          </a:stretch>
        </p:blipFill>
        <p:spPr>
          <a:xfrm>
            <a:off x="4292301" y="2287093"/>
            <a:ext cx="5364945" cy="4017612"/>
          </a:xfrm>
          <a:prstGeom prst="rect">
            <a:avLst/>
          </a:prstGeom>
        </p:spPr>
      </p:pic>
      <p:sp>
        <p:nvSpPr>
          <p:cNvPr id="5" name="TextBox 4">
            <a:extLst>
              <a:ext uri="{FF2B5EF4-FFF2-40B4-BE49-F238E27FC236}">
                <a16:creationId xmlns:a16="http://schemas.microsoft.com/office/drawing/2014/main" id="{A21AAF87-AF86-E6C5-EF5B-4AB11C374100}"/>
              </a:ext>
            </a:extLst>
          </p:cNvPr>
          <p:cNvSpPr txBox="1"/>
          <p:nvPr/>
        </p:nvSpPr>
        <p:spPr>
          <a:xfrm>
            <a:off x="436418" y="837038"/>
            <a:ext cx="11130148" cy="1200329"/>
          </a:xfrm>
          <a:prstGeom prst="rect">
            <a:avLst/>
          </a:prstGeom>
          <a:noFill/>
        </p:spPr>
        <p:txBody>
          <a:bodyPr wrap="square" rtlCol="0">
            <a:spAutoFit/>
          </a:bodyPr>
          <a:lstStyle/>
          <a:p>
            <a:pPr algn="just"/>
            <a:r>
              <a:rPr lang="en-US" dirty="0"/>
              <a:t>Waterfall Model is efficient for this project because the life cycle of each phase is completed in sequence and then the results of the phase flow on to the next phase. There is no going back once the phase is completed. This process defines definite starting and ending points of a project. It is short-term project, so the waterfall is suitable for this project.</a:t>
            </a:r>
          </a:p>
        </p:txBody>
      </p:sp>
    </p:spTree>
    <p:extLst>
      <p:ext uri="{BB962C8B-B14F-4D97-AF65-F5344CB8AC3E}">
        <p14:creationId xmlns:p14="http://schemas.microsoft.com/office/powerpoint/2010/main" val="4116901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999EBA-5074-1BC9-BD9D-5D26B2F1EBEE}"/>
              </a:ext>
            </a:extLst>
          </p:cNvPr>
          <p:cNvSpPr txBox="1"/>
          <p:nvPr/>
        </p:nvSpPr>
        <p:spPr>
          <a:xfrm>
            <a:off x="3047048" y="123944"/>
            <a:ext cx="6097904" cy="400110"/>
          </a:xfrm>
          <a:prstGeom prst="rect">
            <a:avLst/>
          </a:prstGeom>
          <a:noFill/>
        </p:spPr>
        <p:txBody>
          <a:bodyPr wrap="square">
            <a:spAutoFit/>
          </a:bodyPr>
          <a:lstStyle/>
          <a:p>
            <a:pPr algn="ctr"/>
            <a:r>
              <a:rPr lang="en-US" sz="2000" b="1" u="sng" dirty="0">
                <a:solidFill>
                  <a:srgbClr val="FF0000"/>
                </a:solidFill>
                <a:effectLst>
                  <a:outerShdw blurRad="38100" dist="38100" dir="2700000" algn="tl">
                    <a:srgbClr val="000000">
                      <a:alpha val="43137"/>
                    </a:srgbClr>
                  </a:outerShdw>
                </a:effectLst>
              </a:rPr>
              <a:t>SYSTEM DESIGN</a:t>
            </a:r>
            <a:r>
              <a:rPr lang="en-US" sz="2000" dirty="0">
                <a:solidFill>
                  <a:srgbClr val="FF0000"/>
                </a:solidFill>
              </a:rPr>
              <a:t> :-</a:t>
            </a:r>
            <a:endParaRPr lang="en-US" sz="2000" b="1" u="sng" dirty="0">
              <a:solidFill>
                <a:srgbClr val="FF0000"/>
              </a:solidFill>
              <a:effectLst>
                <a:outerShdw blurRad="38100" dist="38100" dir="2700000" algn="tl">
                  <a:srgbClr val="000000">
                    <a:alpha val="43137"/>
                  </a:srgbClr>
                </a:outerShdw>
              </a:effectLst>
            </a:endParaRPr>
          </a:p>
        </p:txBody>
      </p:sp>
      <p:sp>
        <p:nvSpPr>
          <p:cNvPr id="5" name="TextBox 4">
            <a:extLst>
              <a:ext uri="{FF2B5EF4-FFF2-40B4-BE49-F238E27FC236}">
                <a16:creationId xmlns:a16="http://schemas.microsoft.com/office/drawing/2014/main" id="{30564170-6AF3-71AF-B136-77101D9FFB46}"/>
              </a:ext>
            </a:extLst>
          </p:cNvPr>
          <p:cNvSpPr txBox="1"/>
          <p:nvPr/>
        </p:nvSpPr>
        <p:spPr>
          <a:xfrm>
            <a:off x="717233" y="524054"/>
            <a:ext cx="6097904" cy="369332"/>
          </a:xfrm>
          <a:prstGeom prst="rect">
            <a:avLst/>
          </a:prstGeom>
          <a:noFill/>
        </p:spPr>
        <p:txBody>
          <a:bodyPr wrap="square">
            <a:spAutoFit/>
          </a:bodyPr>
          <a:lstStyle/>
          <a:p>
            <a:r>
              <a:rPr lang="en-US" sz="1800" b="1" u="sng" dirty="0">
                <a:effectLst>
                  <a:outerShdw blurRad="38100" dist="38100" dir="2700000" algn="tl">
                    <a:srgbClr val="000000">
                      <a:alpha val="43137"/>
                    </a:srgbClr>
                  </a:outerShdw>
                </a:effectLst>
              </a:rPr>
              <a:t>Use Case Diagram</a:t>
            </a:r>
            <a:r>
              <a:rPr lang="en-US" sz="1800" dirty="0"/>
              <a:t>:-</a:t>
            </a:r>
            <a:endParaRPr lang="en-US" sz="1800" b="1" u="sng" dirty="0">
              <a:effectLst>
                <a:outerShdw blurRad="38100" dist="38100" dir="2700000" algn="tl">
                  <a:srgbClr val="000000">
                    <a:alpha val="43137"/>
                  </a:srgbClr>
                </a:outerShdw>
              </a:effectLst>
            </a:endParaRPr>
          </a:p>
        </p:txBody>
      </p:sp>
      <p:pic>
        <p:nvPicPr>
          <p:cNvPr id="7" name="Picture 6" descr="A diagram of a diagram&#10;&#10;AI-generated content may be incorrect.">
            <a:extLst>
              <a:ext uri="{FF2B5EF4-FFF2-40B4-BE49-F238E27FC236}">
                <a16:creationId xmlns:a16="http://schemas.microsoft.com/office/drawing/2014/main" id="{09F2F84E-BA05-56A8-C8A1-5049028753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4625" y="1129904"/>
            <a:ext cx="6762750" cy="5008006"/>
          </a:xfrm>
          <a:prstGeom prst="rect">
            <a:avLst/>
          </a:prstGeom>
        </p:spPr>
      </p:pic>
    </p:spTree>
    <p:extLst>
      <p:ext uri="{BB962C8B-B14F-4D97-AF65-F5344CB8AC3E}">
        <p14:creationId xmlns:p14="http://schemas.microsoft.com/office/powerpoint/2010/main" val="2751243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A2CBF5-9271-791B-0984-85BEE6D63026}"/>
              </a:ext>
            </a:extLst>
          </p:cNvPr>
          <p:cNvSpPr txBox="1"/>
          <p:nvPr/>
        </p:nvSpPr>
        <p:spPr>
          <a:xfrm>
            <a:off x="178129" y="226814"/>
            <a:ext cx="2259317" cy="369332"/>
          </a:xfrm>
          <a:prstGeom prst="rect">
            <a:avLst/>
          </a:prstGeom>
          <a:noFill/>
        </p:spPr>
        <p:txBody>
          <a:bodyPr wrap="square">
            <a:spAutoFit/>
          </a:bodyPr>
          <a:lstStyle/>
          <a:p>
            <a:pPr algn="ctr"/>
            <a:r>
              <a:rPr lang="en-US" sz="1800" b="1" u="sng" dirty="0">
                <a:effectLst>
                  <a:outerShdw blurRad="38100" dist="38100" dir="2700000" algn="tl">
                    <a:srgbClr val="000000">
                      <a:alpha val="43137"/>
                    </a:srgbClr>
                  </a:outerShdw>
                </a:effectLst>
              </a:rPr>
              <a:t>Class Diagram</a:t>
            </a:r>
            <a:r>
              <a:rPr lang="en-US" sz="1800" dirty="0"/>
              <a:t> :-</a:t>
            </a:r>
            <a:endParaRPr lang="en-US" sz="1800" b="1" u="sng" dirty="0">
              <a:effectLst>
                <a:outerShdw blurRad="38100" dist="38100" dir="2700000" algn="tl">
                  <a:srgbClr val="000000">
                    <a:alpha val="43137"/>
                  </a:srgbClr>
                </a:outerShdw>
              </a:effectLst>
            </a:endParaRPr>
          </a:p>
        </p:txBody>
      </p:sp>
      <p:pic>
        <p:nvPicPr>
          <p:cNvPr id="4" name="Content Placeholder 4" descr="A diagram of a software application&#10;&#10;AI-generated content may be incorrect.">
            <a:extLst>
              <a:ext uri="{FF2B5EF4-FFF2-40B4-BE49-F238E27FC236}">
                <a16:creationId xmlns:a16="http://schemas.microsoft.com/office/drawing/2014/main" id="{CB9D3506-9751-0972-43BC-E76CA31290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070" y="680085"/>
            <a:ext cx="6753224" cy="5497829"/>
          </a:xfrm>
          <a:prstGeom prst="rect">
            <a:avLst/>
          </a:prstGeom>
        </p:spPr>
      </p:pic>
    </p:spTree>
    <p:extLst>
      <p:ext uri="{BB962C8B-B14F-4D97-AF65-F5344CB8AC3E}">
        <p14:creationId xmlns:p14="http://schemas.microsoft.com/office/powerpoint/2010/main" val="27269831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23D031-15A2-9E1E-B452-EF9553EC5A33}"/>
              </a:ext>
            </a:extLst>
          </p:cNvPr>
          <p:cNvSpPr txBox="1"/>
          <p:nvPr/>
        </p:nvSpPr>
        <p:spPr>
          <a:xfrm>
            <a:off x="762953" y="398264"/>
            <a:ext cx="1843087" cy="369332"/>
          </a:xfrm>
          <a:prstGeom prst="rect">
            <a:avLst/>
          </a:prstGeom>
          <a:noFill/>
        </p:spPr>
        <p:txBody>
          <a:bodyPr wrap="square">
            <a:spAutoFit/>
          </a:bodyPr>
          <a:lstStyle/>
          <a:p>
            <a:r>
              <a:rPr lang="en-US" b="1" dirty="0"/>
              <a:t>Activity Diagram</a:t>
            </a:r>
            <a:r>
              <a:rPr lang="en-US" dirty="0"/>
              <a:t>:</a:t>
            </a:r>
          </a:p>
        </p:txBody>
      </p:sp>
      <p:pic>
        <p:nvPicPr>
          <p:cNvPr id="4" name="Picture 3" descr="A diagram of a software process">
            <a:extLst>
              <a:ext uri="{FF2B5EF4-FFF2-40B4-BE49-F238E27FC236}">
                <a16:creationId xmlns:a16="http://schemas.microsoft.com/office/drawing/2014/main" id="{A093046E-0A73-5E92-AF4C-47DA33E7A2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00350" y="767596"/>
            <a:ext cx="6197035" cy="5553194"/>
          </a:xfrm>
          <a:prstGeom prst="rect">
            <a:avLst/>
          </a:prstGeom>
        </p:spPr>
      </p:pic>
    </p:spTree>
    <p:extLst>
      <p:ext uri="{BB962C8B-B14F-4D97-AF65-F5344CB8AC3E}">
        <p14:creationId xmlns:p14="http://schemas.microsoft.com/office/powerpoint/2010/main" val="25634830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9EA5C3-2D4E-70EC-7707-F19C4263F9E6}"/>
              </a:ext>
            </a:extLst>
          </p:cNvPr>
          <p:cNvSpPr txBox="1"/>
          <p:nvPr/>
        </p:nvSpPr>
        <p:spPr>
          <a:xfrm>
            <a:off x="500063" y="238244"/>
            <a:ext cx="2025967" cy="369332"/>
          </a:xfrm>
          <a:prstGeom prst="rect">
            <a:avLst/>
          </a:prstGeom>
          <a:noFill/>
        </p:spPr>
        <p:txBody>
          <a:bodyPr wrap="square">
            <a:spAutoFit/>
          </a:bodyPr>
          <a:lstStyle/>
          <a:p>
            <a:r>
              <a:rPr lang="en-US" sz="1800" b="1" dirty="0"/>
              <a:t>Sequence Diagram:</a:t>
            </a:r>
            <a:endParaRPr lang="en-US" dirty="0"/>
          </a:p>
        </p:txBody>
      </p:sp>
      <p:pic>
        <p:nvPicPr>
          <p:cNvPr id="4" name="Content Placeholder 4" descr="A diagram of a data flow&#10;&#10;AI-generated content may be incorrect.">
            <a:extLst>
              <a:ext uri="{FF2B5EF4-FFF2-40B4-BE49-F238E27FC236}">
                <a16:creationId xmlns:a16="http://schemas.microsoft.com/office/drawing/2014/main" id="{33236257-2EC5-6F4F-75E5-B49AF0D025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295" y="948690"/>
            <a:ext cx="7829409" cy="4286250"/>
          </a:xfrm>
          <a:prstGeom prst="rect">
            <a:avLst/>
          </a:prstGeom>
        </p:spPr>
      </p:pic>
    </p:spTree>
    <p:extLst>
      <p:ext uri="{BB962C8B-B14F-4D97-AF65-F5344CB8AC3E}">
        <p14:creationId xmlns:p14="http://schemas.microsoft.com/office/powerpoint/2010/main" val="135296314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1515</TotalTime>
  <Words>591</Words>
  <Application>Microsoft Office PowerPoint</Application>
  <PresentationFormat>Widescreen</PresentationFormat>
  <Paragraphs>88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SHAIK SALLAUDDIN</dc:creator>
  <cp:lastModifiedBy>naseeroddinshaik03@gmail.com</cp:lastModifiedBy>
  <cp:revision>18</cp:revision>
  <dcterms:created xsi:type="dcterms:W3CDTF">2025-07-20T08:43:17Z</dcterms:created>
  <dcterms:modified xsi:type="dcterms:W3CDTF">2025-07-28T04:35:50Z</dcterms:modified>
</cp:coreProperties>
</file>