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556500" cy="10699750"/>
  <p:notesSz cx="75565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578"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6922"/>
            <a:ext cx="6423025"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91860"/>
            <a:ext cx="528955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377825" y="2460942"/>
            <a:ext cx="3287077"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60942"/>
            <a:ext cx="3287077"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2722" y="194852"/>
            <a:ext cx="7071055" cy="791210"/>
          </a:xfrm>
          <a:prstGeom prst="rect">
            <a:avLst/>
          </a:prstGeom>
        </p:spPr>
        <p:txBody>
          <a:bodyPr wrap="square" lIns="0" tIns="0" rIns="0" bIns="0">
            <a:spAutoFit/>
          </a:bodyPr>
          <a:lstStyle>
            <a:lvl1pPr>
              <a:defRPr sz="23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377825" y="2460942"/>
            <a:ext cx="680085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50768"/>
            <a:ext cx="2418080"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50768"/>
            <a:ext cx="173799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7/4/2021</a:t>
            </a:fld>
            <a:endParaRPr lang="en-US"/>
          </a:p>
        </p:txBody>
      </p:sp>
      <p:sp>
        <p:nvSpPr>
          <p:cNvPr id="6" name="Holder 6"/>
          <p:cNvSpPr>
            <a:spLocks noGrp="1"/>
          </p:cNvSpPr>
          <p:nvPr>
            <p:ph type="sldNum" sz="quarter" idx="7"/>
          </p:nvPr>
        </p:nvSpPr>
        <p:spPr>
          <a:xfrm>
            <a:off x="5440680" y="9950768"/>
            <a:ext cx="173799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mailto:najeedosmani2929@gmail.com"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08" y="149764"/>
            <a:ext cx="3916528" cy="784189"/>
          </a:xfrm>
          <a:prstGeom prst="rect">
            <a:avLst/>
          </a:prstGeom>
        </p:spPr>
        <p:txBody>
          <a:bodyPr vert="horz" wrap="square" lIns="0" tIns="45085" rIns="0" bIns="0" rtlCol="0">
            <a:spAutoFit/>
          </a:bodyPr>
          <a:lstStyle/>
          <a:p>
            <a:pPr marL="24765" marR="5080">
              <a:lnSpc>
                <a:spcPct val="100000"/>
              </a:lnSpc>
              <a:spcBef>
                <a:spcPts val="130"/>
              </a:spcBef>
            </a:pPr>
            <a:r>
              <a:rPr lang="en-US" spc="-20" dirty="0" err="1">
                <a:latin typeface="Calibri" panose="020F0502020204030204" pitchFamily="34" charset="0"/>
                <a:ea typeface="Microsoft Sans Serif" panose="020B0604020202020204" pitchFamily="34" charset="0"/>
                <a:cs typeface="Calibri" panose="020F0502020204030204" pitchFamily="34" charset="0"/>
              </a:rPr>
              <a:t>Mohommad</a:t>
            </a:r>
            <a:r>
              <a:rPr lang="en-US" spc="-20" dirty="0">
                <a:latin typeface="Calibri" panose="020F0502020204030204" pitchFamily="34" charset="0"/>
                <a:ea typeface="Microsoft Sans Serif" panose="020B0604020202020204" pitchFamily="34" charset="0"/>
                <a:cs typeface="Calibri" panose="020F0502020204030204" pitchFamily="34" charset="0"/>
              </a:rPr>
              <a:t> Najeed Osmani</a:t>
            </a:r>
            <a:br>
              <a:rPr lang="en-US" spc="-20" dirty="0">
                <a:latin typeface="Calibri" panose="020F0502020204030204" pitchFamily="34" charset="0"/>
                <a:ea typeface="Microsoft Sans Serif" panose="020B0604020202020204" pitchFamily="34" charset="0"/>
                <a:cs typeface="Calibri" panose="020F0502020204030204" pitchFamily="34" charset="0"/>
              </a:rPr>
            </a:br>
            <a:br>
              <a:rPr lang="en-US" sz="1200" spc="-20" dirty="0">
                <a:latin typeface="Calibri" panose="020F0502020204030204" pitchFamily="34" charset="0"/>
                <a:ea typeface="Microsoft Sans Serif" panose="020B0604020202020204" pitchFamily="34" charset="0"/>
                <a:cs typeface="Calibri" panose="020F0502020204030204" pitchFamily="34" charset="0"/>
              </a:rPr>
            </a:br>
            <a:r>
              <a:rPr lang="en-US" sz="1300" b="1" spc="-20" dirty="0" err="1">
                <a:latin typeface="Calibri" panose="020F0502020204030204" pitchFamily="34" charset="0"/>
                <a:ea typeface="Microsoft Sans Serif" panose="020B0604020202020204" pitchFamily="34" charset="0"/>
                <a:cs typeface="Calibri" panose="020F0502020204030204" pitchFamily="34" charset="0"/>
              </a:rPr>
              <a:t>MachineHack</a:t>
            </a:r>
            <a:r>
              <a:rPr lang="en-US" sz="1300" b="1" spc="-20" dirty="0">
                <a:latin typeface="Calibri" panose="020F0502020204030204" pitchFamily="34" charset="0"/>
                <a:ea typeface="Microsoft Sans Serif" panose="020B0604020202020204" pitchFamily="34" charset="0"/>
                <a:cs typeface="Calibri" panose="020F0502020204030204" pitchFamily="34" charset="0"/>
              </a:rPr>
              <a:t> Master (Global Rank-52)</a:t>
            </a:r>
            <a:endParaRPr sz="1300" b="1" dirty="0">
              <a:latin typeface="Calibri" panose="020F0502020204030204" pitchFamily="34" charset="0"/>
              <a:ea typeface="Microsoft Sans Serif" panose="020B0604020202020204" pitchFamily="34" charset="0"/>
              <a:cs typeface="Calibri" panose="020F0502020204030204" pitchFamily="34" charset="0"/>
            </a:endParaRPr>
          </a:p>
        </p:txBody>
      </p:sp>
      <p:pic>
        <p:nvPicPr>
          <p:cNvPr id="3" name="object 3"/>
          <p:cNvPicPr/>
          <p:nvPr/>
        </p:nvPicPr>
        <p:blipFill>
          <a:blip r:embed="rId2" cstate="print"/>
          <a:stretch>
            <a:fillRect/>
          </a:stretch>
        </p:blipFill>
        <p:spPr>
          <a:xfrm>
            <a:off x="7114031" y="171655"/>
            <a:ext cx="124966" cy="88392"/>
          </a:xfrm>
          <a:prstGeom prst="rect">
            <a:avLst/>
          </a:prstGeom>
        </p:spPr>
      </p:pic>
      <p:sp>
        <p:nvSpPr>
          <p:cNvPr id="4" name="object 4"/>
          <p:cNvSpPr txBox="1"/>
          <p:nvPr/>
        </p:nvSpPr>
        <p:spPr>
          <a:xfrm>
            <a:off x="5436107" y="136634"/>
            <a:ext cx="1677924" cy="151323"/>
          </a:xfrm>
          <a:prstGeom prst="rect">
            <a:avLst/>
          </a:prstGeom>
        </p:spPr>
        <p:txBody>
          <a:bodyPr vert="horz" wrap="square" lIns="0" tIns="12700" rIns="0" bIns="0" rtlCol="0">
            <a:spAutoFit/>
          </a:bodyPr>
          <a:lstStyle/>
          <a:p>
            <a:pPr marL="12700">
              <a:lnSpc>
                <a:spcPct val="100000"/>
              </a:lnSpc>
              <a:spcBef>
                <a:spcPts val="100"/>
              </a:spcBef>
            </a:pPr>
            <a:r>
              <a:rPr lang="en-US" sz="900" u="sng" spc="-15" dirty="0">
                <a:uFill>
                  <a:solidFill>
                    <a:srgbClr val="000000"/>
                  </a:solidFill>
                </a:uFill>
                <a:latin typeface="Calibri" panose="020F0502020204030204" pitchFamily="34" charset="0"/>
                <a:ea typeface="Microsoft Sans Serif" panose="020B0604020202020204" pitchFamily="34" charset="0"/>
                <a:cs typeface="Calibri" panose="020F0502020204030204" pitchFamily="34" charset="0"/>
                <a:hlinkClick r:id="rId3"/>
              </a:rPr>
              <a:t>najeedosmani2929</a:t>
            </a:r>
            <a:r>
              <a:rPr sz="900" u="sng" spc="-15" dirty="0">
                <a:uFill>
                  <a:solidFill>
                    <a:srgbClr val="000000"/>
                  </a:solidFill>
                </a:uFill>
                <a:latin typeface="Calibri" panose="020F0502020204030204" pitchFamily="34" charset="0"/>
                <a:ea typeface="Microsoft Sans Serif" panose="020B0604020202020204" pitchFamily="34" charset="0"/>
                <a:cs typeface="Calibri" panose="020F0502020204030204" pitchFamily="34" charset="0"/>
                <a:hlinkClick r:id="rId3"/>
              </a:rPr>
              <a:t>@gmail.com</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pic>
        <p:nvPicPr>
          <p:cNvPr id="5" name="object 5"/>
          <p:cNvPicPr/>
          <p:nvPr/>
        </p:nvPicPr>
        <p:blipFill>
          <a:blip r:embed="rId4" cstate="print"/>
          <a:stretch>
            <a:fillRect/>
          </a:stretch>
        </p:blipFill>
        <p:spPr>
          <a:xfrm>
            <a:off x="7135044" y="371213"/>
            <a:ext cx="67055" cy="124968"/>
          </a:xfrm>
          <a:prstGeom prst="rect">
            <a:avLst/>
          </a:prstGeom>
        </p:spPr>
      </p:pic>
      <p:sp>
        <p:nvSpPr>
          <p:cNvPr id="6" name="object 6"/>
          <p:cNvSpPr txBox="1"/>
          <p:nvPr/>
        </p:nvSpPr>
        <p:spPr>
          <a:xfrm>
            <a:off x="6134355" y="353444"/>
            <a:ext cx="880744" cy="151323"/>
          </a:xfrm>
          <a:prstGeom prst="rect">
            <a:avLst/>
          </a:prstGeom>
        </p:spPr>
        <p:txBody>
          <a:bodyPr vert="horz" wrap="square" lIns="0" tIns="12700" rIns="0" bIns="0" rtlCol="0">
            <a:spAutoFit/>
          </a:bodyPr>
          <a:lstStyle/>
          <a:p>
            <a:pPr marL="12700">
              <a:lnSpc>
                <a:spcPct val="100000"/>
              </a:lnSpc>
              <a:spcBef>
                <a:spcPts val="100"/>
              </a:spcBef>
            </a:pPr>
            <a:r>
              <a:rPr sz="900" spc="-15" dirty="0">
                <a:latin typeface="Calibri" panose="020F0502020204030204" pitchFamily="34" charset="0"/>
                <a:ea typeface="Microsoft Sans Serif" panose="020B0604020202020204" pitchFamily="34" charset="0"/>
                <a:cs typeface="Calibri" panose="020F0502020204030204" pitchFamily="34" charset="0"/>
              </a:rPr>
              <a:t>+91-</a:t>
            </a:r>
            <a:r>
              <a:rPr lang="en-US" sz="900" spc="-15" dirty="0">
                <a:latin typeface="Calibri" panose="020F0502020204030204" pitchFamily="34" charset="0"/>
                <a:ea typeface="Microsoft Sans Serif" panose="020B0604020202020204" pitchFamily="34" charset="0"/>
                <a:cs typeface="Calibri" panose="020F0502020204030204" pitchFamily="34" charset="0"/>
              </a:rPr>
              <a:t>8317646743</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pic>
        <p:nvPicPr>
          <p:cNvPr id="7" name="object 7"/>
          <p:cNvPicPr/>
          <p:nvPr/>
        </p:nvPicPr>
        <p:blipFill>
          <a:blip r:embed="rId5" cstate="print"/>
          <a:stretch>
            <a:fillRect/>
          </a:stretch>
        </p:blipFill>
        <p:spPr>
          <a:xfrm>
            <a:off x="7127424" y="583182"/>
            <a:ext cx="86868" cy="124968"/>
          </a:xfrm>
          <a:prstGeom prst="rect">
            <a:avLst/>
          </a:prstGeom>
        </p:spPr>
      </p:pic>
      <p:sp>
        <p:nvSpPr>
          <p:cNvPr id="8" name="object 8"/>
          <p:cNvSpPr txBox="1"/>
          <p:nvPr/>
        </p:nvSpPr>
        <p:spPr>
          <a:xfrm>
            <a:off x="112507" y="975044"/>
            <a:ext cx="6962425" cy="335989"/>
          </a:xfrm>
          <a:prstGeom prst="rect">
            <a:avLst/>
          </a:prstGeom>
        </p:spPr>
        <p:txBody>
          <a:bodyPr vert="horz" wrap="square" lIns="0" tIns="12700" rIns="0" bIns="0" rtlCol="0">
            <a:spAutoFit/>
          </a:bodyPr>
          <a:lstStyle/>
          <a:p>
            <a:pPr marL="12700" marR="73025">
              <a:lnSpc>
                <a:spcPct val="100000"/>
              </a:lnSpc>
              <a:spcBef>
                <a:spcPts val="885"/>
              </a:spcBef>
            </a:pPr>
            <a:r>
              <a:rPr lang="en-US" sz="1050" spc="-5" dirty="0">
                <a:latin typeface="Calibri" panose="020F0502020204030204" pitchFamily="34" charset="0"/>
                <a:ea typeface="Microsoft Sans Serif" panose="020B0604020202020204" pitchFamily="34" charset="0"/>
                <a:cs typeface="Calibri" panose="020F0502020204030204" pitchFamily="34" charset="0"/>
              </a:rPr>
              <a:t>Extremely </a:t>
            </a:r>
            <a:r>
              <a:rPr sz="1050" spc="-5" dirty="0">
                <a:latin typeface="Calibri" panose="020F0502020204030204" pitchFamily="34" charset="0"/>
                <a:ea typeface="Microsoft Sans Serif" panose="020B0604020202020204" pitchFamily="34" charset="0"/>
                <a:cs typeface="Calibri" panose="020F0502020204030204" pitchFamily="34" charset="0"/>
              </a:rPr>
              <a:t>motivated</a:t>
            </a:r>
            <a:r>
              <a:rPr lang="en-US" sz="1050" spc="-5" dirty="0">
                <a:latin typeface="Calibri" panose="020F0502020204030204" pitchFamily="34" charset="0"/>
                <a:ea typeface="Microsoft Sans Serif" panose="020B0604020202020204" pitchFamily="34" charset="0"/>
                <a:cs typeface="Calibri" panose="020F0502020204030204" pitchFamily="34" charset="0"/>
              </a:rPr>
              <a:t> Data Scientist who is very much into building </a:t>
            </a:r>
            <a:r>
              <a:rPr lang="en-US" sz="1050" b="0" i="0" dirty="0">
                <a:effectLst/>
                <a:latin typeface="Calibri" panose="020F0502020204030204" pitchFamily="34" charset="0"/>
                <a:ea typeface="Microsoft Sans Serif" panose="020B0604020202020204" pitchFamily="34" charset="0"/>
                <a:cs typeface="Calibri" panose="020F0502020204030204" pitchFamily="34" charset="0"/>
              </a:rPr>
              <a:t>the models that translate the data points in to the Business Solutions.</a:t>
            </a:r>
            <a:endParaRPr sz="1050" dirty="0">
              <a:latin typeface="Calibri" panose="020F0502020204030204" pitchFamily="34" charset="0"/>
              <a:ea typeface="Microsoft Sans Serif" panose="020B0604020202020204" pitchFamily="34" charset="0"/>
              <a:cs typeface="Calibri" panose="020F0502020204030204" pitchFamily="34" charset="0"/>
            </a:endParaRPr>
          </a:p>
        </p:txBody>
      </p:sp>
      <p:pic>
        <p:nvPicPr>
          <p:cNvPr id="9" name="object 9"/>
          <p:cNvPicPr/>
          <p:nvPr/>
        </p:nvPicPr>
        <p:blipFill>
          <a:blip r:embed="rId6" cstate="print"/>
          <a:stretch>
            <a:fillRect/>
          </a:stretch>
        </p:blipFill>
        <p:spPr>
          <a:xfrm>
            <a:off x="7131301" y="785090"/>
            <a:ext cx="108203" cy="103631"/>
          </a:xfrm>
          <a:prstGeom prst="rect">
            <a:avLst/>
          </a:prstGeom>
        </p:spPr>
      </p:pic>
      <p:sp>
        <p:nvSpPr>
          <p:cNvPr id="10" name="object 10"/>
          <p:cNvSpPr/>
          <p:nvPr/>
        </p:nvSpPr>
        <p:spPr>
          <a:xfrm>
            <a:off x="-4316" y="1640234"/>
            <a:ext cx="3625850" cy="12065"/>
          </a:xfrm>
          <a:custGeom>
            <a:avLst/>
            <a:gdLst/>
            <a:ahLst/>
            <a:cxnLst/>
            <a:rect l="l" t="t" r="r" b="b"/>
            <a:pathLst>
              <a:path w="3625850" h="12064">
                <a:moveTo>
                  <a:pt x="3625341" y="0"/>
                </a:moveTo>
                <a:lnTo>
                  <a:pt x="0" y="0"/>
                </a:lnTo>
                <a:lnTo>
                  <a:pt x="0" y="11732"/>
                </a:lnTo>
                <a:lnTo>
                  <a:pt x="3625341" y="11732"/>
                </a:lnTo>
                <a:lnTo>
                  <a:pt x="3625341" y="0"/>
                </a:lnTo>
                <a:close/>
              </a:path>
            </a:pathLst>
          </a:custGeom>
          <a:solidFill>
            <a:srgbClr val="2F3A4D"/>
          </a:solidFill>
        </p:spPr>
        <p:txBody>
          <a:bodyPr wrap="square" lIns="0" tIns="0" rIns="0" bIns="0" rtlCol="0"/>
          <a:lstStyle/>
          <a:p>
            <a:endParaRPr>
              <a:latin typeface="Calibri" panose="020F0502020204030204" pitchFamily="34" charset="0"/>
              <a:ea typeface="Microsoft Sans Serif" panose="020B0604020202020204" pitchFamily="34" charset="0"/>
              <a:cs typeface="Calibri" panose="020F0502020204030204" pitchFamily="34" charset="0"/>
            </a:endParaRPr>
          </a:p>
        </p:txBody>
      </p:sp>
      <p:sp>
        <p:nvSpPr>
          <p:cNvPr id="17" name="object 17"/>
          <p:cNvSpPr txBox="1"/>
          <p:nvPr/>
        </p:nvSpPr>
        <p:spPr>
          <a:xfrm>
            <a:off x="361409" y="1714957"/>
            <a:ext cx="2068500" cy="665566"/>
          </a:xfrm>
          <a:prstGeom prst="rect">
            <a:avLst/>
          </a:prstGeom>
        </p:spPr>
        <p:txBody>
          <a:bodyPr vert="horz" wrap="square" lIns="0" tIns="52069" rIns="0" bIns="0" rtlCol="0">
            <a:spAutoFit/>
          </a:bodyPr>
          <a:lstStyle/>
          <a:p>
            <a:pPr marL="12700">
              <a:lnSpc>
                <a:spcPct val="100000"/>
              </a:lnSpc>
              <a:spcBef>
                <a:spcPts val="310"/>
              </a:spcBef>
            </a:pPr>
            <a:r>
              <a:rPr lang="en-US" sz="1200" b="1" dirty="0">
                <a:latin typeface="Calibri" panose="020F0502020204030204" pitchFamily="34" charset="0"/>
                <a:ea typeface="Microsoft Sans Serif" panose="020B0604020202020204" pitchFamily="34" charset="0"/>
                <a:cs typeface="Calibri" panose="020F0502020204030204" pitchFamily="34" charset="0"/>
              </a:rPr>
              <a:t>Data Scientist Trainee</a:t>
            </a:r>
          </a:p>
          <a:p>
            <a:pPr marL="12700">
              <a:lnSpc>
                <a:spcPct val="100000"/>
              </a:lnSpc>
              <a:spcBef>
                <a:spcPts val="310"/>
              </a:spcBef>
            </a:pPr>
            <a:r>
              <a:rPr sz="1200" i="1" dirty="0" err="1">
                <a:latin typeface="Calibri" panose="020F0502020204030204" pitchFamily="34" charset="0"/>
                <a:ea typeface="Microsoft Sans Serif" panose="020B0604020202020204" pitchFamily="34" charset="0"/>
                <a:cs typeface="Calibri" panose="020F0502020204030204" pitchFamily="34" charset="0"/>
              </a:rPr>
              <a:t>Celebal</a:t>
            </a:r>
            <a:r>
              <a:rPr sz="1200" i="1" dirty="0">
                <a:latin typeface="Calibri" panose="020F0502020204030204" pitchFamily="34" charset="0"/>
                <a:ea typeface="Microsoft Sans Serif" panose="020B0604020202020204" pitchFamily="34" charset="0"/>
                <a:cs typeface="Calibri" panose="020F0502020204030204" pitchFamily="34" charset="0"/>
              </a:rPr>
              <a:t> Technologies</a:t>
            </a:r>
          </a:p>
          <a:p>
            <a:pPr marL="12700">
              <a:lnSpc>
                <a:spcPct val="100000"/>
              </a:lnSpc>
              <a:spcBef>
                <a:spcPts val="445"/>
              </a:spcBef>
            </a:pPr>
            <a:r>
              <a:rPr sz="10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0</a:t>
            </a:r>
            <a:r>
              <a:rPr lang="en-US" sz="10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5</a:t>
            </a:r>
            <a:r>
              <a:rPr sz="10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/2019 - Present </a:t>
            </a:r>
            <a:endParaRPr sz="1000" b="1"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18" name="object 18"/>
          <p:cNvSpPr txBox="1"/>
          <p:nvPr/>
        </p:nvSpPr>
        <p:spPr>
          <a:xfrm>
            <a:off x="2999555" y="2235177"/>
            <a:ext cx="759999" cy="151323"/>
          </a:xfrm>
          <a:prstGeom prst="rect">
            <a:avLst/>
          </a:prstGeom>
        </p:spPr>
        <p:txBody>
          <a:bodyPr vert="horz" wrap="square" lIns="0" tIns="12700" rIns="0" bIns="0" rtlCol="0">
            <a:spAutoFit/>
          </a:bodyPr>
          <a:lstStyle/>
          <a:p>
            <a:pPr marL="12700">
              <a:lnSpc>
                <a:spcPct val="100000"/>
              </a:lnSpc>
              <a:spcBef>
                <a:spcPts val="100"/>
              </a:spcBef>
            </a:pPr>
            <a:r>
              <a:rPr sz="900" i="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Jaipur </a:t>
            </a:r>
            <a:r>
              <a:rPr lang="en-US" sz="900" i="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India</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19" name="object 19"/>
          <p:cNvSpPr txBox="1"/>
          <p:nvPr/>
        </p:nvSpPr>
        <p:spPr>
          <a:xfrm>
            <a:off x="397017" y="4151387"/>
            <a:ext cx="2809914" cy="721929"/>
          </a:xfrm>
          <a:prstGeom prst="rect">
            <a:avLst/>
          </a:prstGeom>
        </p:spPr>
        <p:txBody>
          <a:bodyPr vert="horz" wrap="square" lIns="0" tIns="12700" rIns="0" bIns="0" rtlCol="0">
            <a:spAutoFit/>
          </a:bodyPr>
          <a:lstStyle/>
          <a:p>
            <a:pPr marL="13970">
              <a:lnSpc>
                <a:spcPts val="1055"/>
              </a:lnSpc>
              <a:spcBef>
                <a:spcPts val="100"/>
              </a:spcBef>
            </a:pPr>
            <a:r>
              <a:rPr sz="900" i="1" spc="-2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Achievements/Tasks</a:t>
            </a:r>
            <a:endParaRPr lang="en-US" sz="900" i="1" spc="-25" dirty="0">
              <a:solidFill>
                <a:srgbClr val="2F3A4D"/>
              </a:solidFill>
              <a:latin typeface="Calibri" panose="020F0502020204030204" pitchFamily="34" charset="0"/>
              <a:ea typeface="Microsoft Sans Serif" panose="020B0604020202020204" pitchFamily="34" charset="0"/>
              <a:cs typeface="Calibri" panose="020F0502020204030204" pitchFamily="34" charset="0"/>
            </a:endParaRPr>
          </a:p>
          <a:p>
            <a:pPr marL="185420" indent="-171450">
              <a:lnSpc>
                <a:spcPts val="1055"/>
              </a:lnSpc>
              <a:spcBef>
                <a:spcPts val="100"/>
              </a:spcBef>
              <a:buFont typeface="Arial" panose="020B0604020202020204" pitchFamily="34" charset="0"/>
              <a:buChar char="•"/>
            </a:pPr>
            <a:r>
              <a:rPr lang="en-US" sz="900" dirty="0">
                <a:latin typeface="Calibri" panose="020F0502020204030204" pitchFamily="34" charset="0"/>
                <a:ea typeface="Microsoft Sans Serif" panose="020B0604020202020204" pitchFamily="34" charset="0"/>
                <a:cs typeface="Calibri" panose="020F0502020204030204" pitchFamily="34" charset="0"/>
              </a:rPr>
              <a:t>Building Machine Learning Models for customer Churn Predictions. Using Good Feature engineering techniques and Better Feature Selection techniques by applying Statistical Tests.</a:t>
            </a:r>
          </a:p>
        </p:txBody>
      </p:sp>
      <p:sp>
        <p:nvSpPr>
          <p:cNvPr id="24" name="object 24"/>
          <p:cNvSpPr/>
          <p:nvPr/>
        </p:nvSpPr>
        <p:spPr>
          <a:xfrm>
            <a:off x="-10951" y="6485155"/>
            <a:ext cx="3625850" cy="12065"/>
          </a:xfrm>
          <a:custGeom>
            <a:avLst/>
            <a:gdLst/>
            <a:ahLst/>
            <a:cxnLst/>
            <a:rect l="l" t="t" r="r" b="b"/>
            <a:pathLst>
              <a:path w="3625850" h="12064">
                <a:moveTo>
                  <a:pt x="3625341" y="0"/>
                </a:moveTo>
                <a:lnTo>
                  <a:pt x="0" y="0"/>
                </a:lnTo>
                <a:lnTo>
                  <a:pt x="0" y="11732"/>
                </a:lnTo>
                <a:lnTo>
                  <a:pt x="3625341" y="11732"/>
                </a:lnTo>
                <a:lnTo>
                  <a:pt x="3625341" y="0"/>
                </a:lnTo>
                <a:close/>
              </a:path>
            </a:pathLst>
          </a:custGeom>
          <a:solidFill>
            <a:srgbClr val="2F3A4D"/>
          </a:solidFill>
        </p:spPr>
        <p:txBody>
          <a:bodyPr wrap="square" lIns="0" tIns="0" rIns="0" bIns="0" rtlCol="0"/>
          <a:lstStyle/>
          <a:p>
            <a:endParaRPr>
              <a:latin typeface="Calibri" panose="020F0502020204030204" pitchFamily="34" charset="0"/>
              <a:ea typeface="Microsoft Sans Serif" panose="020B0604020202020204" pitchFamily="34" charset="0"/>
              <a:cs typeface="Calibri" panose="020F0502020204030204" pitchFamily="34" charset="0"/>
            </a:endParaRPr>
          </a:p>
        </p:txBody>
      </p:sp>
      <p:sp>
        <p:nvSpPr>
          <p:cNvPr id="25" name="object 25"/>
          <p:cNvSpPr txBox="1"/>
          <p:nvPr/>
        </p:nvSpPr>
        <p:spPr>
          <a:xfrm>
            <a:off x="161689" y="6243238"/>
            <a:ext cx="1042669" cy="228909"/>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EDUCATION</a:t>
            </a:r>
            <a:r>
              <a:rPr lang="en-US" sz="1400" b="1" spc="-4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a:t>
            </a:r>
            <a:endParaRPr sz="140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endParaRPr>
          </a:p>
        </p:txBody>
      </p:sp>
      <p:sp>
        <p:nvSpPr>
          <p:cNvPr id="26" name="object 26"/>
          <p:cNvSpPr txBox="1"/>
          <p:nvPr/>
        </p:nvSpPr>
        <p:spPr>
          <a:xfrm>
            <a:off x="2933673" y="7702265"/>
            <a:ext cx="351808" cy="155400"/>
          </a:xfrm>
          <a:prstGeom prst="rect">
            <a:avLst/>
          </a:prstGeom>
        </p:spPr>
        <p:txBody>
          <a:bodyPr vert="horz" wrap="square" lIns="0" tIns="12700" rIns="0" bIns="0" rtlCol="0">
            <a:spAutoFit/>
          </a:bodyPr>
          <a:lstStyle/>
          <a:p>
            <a:pPr marL="12700">
              <a:lnSpc>
                <a:spcPct val="100000"/>
              </a:lnSpc>
              <a:spcBef>
                <a:spcPts val="100"/>
              </a:spcBef>
            </a:pPr>
            <a:r>
              <a:rPr lang="en-US" sz="900" i="1" spc="-5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94%</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27" name="object 27"/>
          <p:cNvSpPr txBox="1"/>
          <p:nvPr/>
        </p:nvSpPr>
        <p:spPr>
          <a:xfrm>
            <a:off x="423894" y="6566552"/>
            <a:ext cx="2925176" cy="629660"/>
          </a:xfrm>
          <a:prstGeom prst="rect">
            <a:avLst/>
          </a:prstGeom>
        </p:spPr>
        <p:txBody>
          <a:bodyPr vert="horz" wrap="square" lIns="0" tIns="24130" rIns="0" bIns="0" rtlCol="0">
            <a:spAutoFit/>
          </a:bodyPr>
          <a:lstStyle/>
          <a:p>
            <a:pPr marL="12700" marR="9525">
              <a:spcBef>
                <a:spcPts val="690"/>
              </a:spcBef>
            </a:pPr>
            <a:r>
              <a:rPr sz="1100" b="1" spc="-60" dirty="0">
                <a:latin typeface="Calibri" panose="020F0502020204030204" pitchFamily="34" charset="0"/>
                <a:ea typeface="Microsoft Sans Serif" panose="020B0604020202020204" pitchFamily="34" charset="0"/>
                <a:cs typeface="Calibri" panose="020F0502020204030204" pitchFamily="34" charset="0"/>
              </a:rPr>
              <a:t>Bachelor’s </a:t>
            </a:r>
            <a:r>
              <a:rPr sz="1100" b="1" spc="5" dirty="0">
                <a:latin typeface="Calibri" panose="020F0502020204030204" pitchFamily="34" charset="0"/>
                <a:ea typeface="Microsoft Sans Serif" panose="020B0604020202020204" pitchFamily="34" charset="0"/>
                <a:cs typeface="Calibri" panose="020F0502020204030204" pitchFamily="34" charset="0"/>
              </a:rPr>
              <a:t>in </a:t>
            </a:r>
            <a:r>
              <a:rPr lang="en-US" sz="1100" b="1" spc="5" dirty="0">
                <a:latin typeface="Calibri" panose="020F0502020204030204" pitchFamily="34" charset="0"/>
                <a:ea typeface="Microsoft Sans Serif" panose="020B0604020202020204" pitchFamily="34" charset="0"/>
                <a:cs typeface="Calibri" panose="020F0502020204030204" pitchFamily="34" charset="0"/>
              </a:rPr>
              <a:t>Mechanical Engineering</a:t>
            </a:r>
          </a:p>
          <a:p>
            <a:pPr marL="12700" marR="9525">
              <a:spcBef>
                <a:spcPts val="690"/>
              </a:spcBef>
            </a:pPr>
            <a:r>
              <a:rPr lang="en-US" sz="1100" spc="-15" dirty="0">
                <a:latin typeface="Calibri" panose="020F0502020204030204" pitchFamily="34" charset="0"/>
                <a:ea typeface="Microsoft Sans Serif" panose="020B0604020202020204" pitchFamily="34" charset="0"/>
                <a:cs typeface="Calibri" panose="020F0502020204030204" pitchFamily="34" charset="0"/>
              </a:rPr>
              <a:t>Jawaharlal Nehru Technological</a:t>
            </a:r>
            <a:r>
              <a:rPr sz="1100" spc="-15" dirty="0">
                <a:latin typeface="Calibri" panose="020F0502020204030204" pitchFamily="34" charset="0"/>
                <a:ea typeface="Microsoft Sans Serif" panose="020B0604020202020204" pitchFamily="34" charset="0"/>
                <a:cs typeface="Calibri" panose="020F0502020204030204" pitchFamily="34" charset="0"/>
              </a:rPr>
              <a:t> University, </a:t>
            </a:r>
            <a:r>
              <a:rPr sz="1100" spc="-305" dirty="0">
                <a:latin typeface="Calibri" panose="020F0502020204030204" pitchFamily="34" charset="0"/>
                <a:ea typeface="Microsoft Sans Serif" panose="020B0604020202020204" pitchFamily="34" charset="0"/>
                <a:cs typeface="Calibri" panose="020F0502020204030204" pitchFamily="34" charset="0"/>
              </a:rPr>
              <a:t> </a:t>
            </a:r>
            <a:r>
              <a:rPr lang="en-US" sz="1100" spc="-10" dirty="0" err="1">
                <a:latin typeface="Calibri" panose="020F0502020204030204" pitchFamily="34" charset="0"/>
                <a:ea typeface="Microsoft Sans Serif" panose="020B0604020202020204" pitchFamily="34" charset="0"/>
                <a:cs typeface="Calibri" panose="020F0502020204030204" pitchFamily="34" charset="0"/>
              </a:rPr>
              <a:t>Jagityal</a:t>
            </a:r>
            <a:endParaRPr sz="1100" dirty="0">
              <a:latin typeface="Calibri" panose="020F0502020204030204" pitchFamily="34" charset="0"/>
              <a:ea typeface="Microsoft Sans Serif" panose="020B0604020202020204" pitchFamily="34" charset="0"/>
              <a:cs typeface="Calibri" panose="020F0502020204030204" pitchFamily="34" charset="0"/>
            </a:endParaRPr>
          </a:p>
          <a:p>
            <a:pPr marL="12700">
              <a:lnSpc>
                <a:spcPct val="100000"/>
              </a:lnSpc>
              <a:spcBef>
                <a:spcPts val="305"/>
              </a:spcBef>
            </a:pPr>
            <a:r>
              <a:rPr lang="en-US" sz="900" i="1" spc="-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2017</a:t>
            </a:r>
            <a:r>
              <a:rPr sz="900" i="1" spc="-10"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a:t>
            </a:r>
            <a:r>
              <a:rPr sz="900" i="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a:t>
            </a:r>
            <a:r>
              <a:rPr sz="900" i="1" spc="-8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a:t>
            </a:r>
            <a:r>
              <a:rPr lang="en-US" sz="900" i="1" spc="-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2021</a:t>
            </a:r>
            <a:r>
              <a:rPr sz="900" dirty="0">
                <a:latin typeface="Calibri" panose="020F0502020204030204" pitchFamily="34" charset="0"/>
                <a:ea typeface="Microsoft Sans Serif" panose="020B0604020202020204" pitchFamily="34" charset="0"/>
                <a:cs typeface="Calibri" panose="020F0502020204030204" pitchFamily="34" charset="0"/>
              </a:rPr>
              <a:t>,</a:t>
            </a:r>
          </a:p>
        </p:txBody>
      </p:sp>
      <p:sp>
        <p:nvSpPr>
          <p:cNvPr id="28" name="object 28"/>
          <p:cNvSpPr txBox="1"/>
          <p:nvPr/>
        </p:nvSpPr>
        <p:spPr>
          <a:xfrm>
            <a:off x="447787" y="7279531"/>
            <a:ext cx="2931735" cy="584775"/>
          </a:xfrm>
          <a:prstGeom prst="rect">
            <a:avLst/>
          </a:prstGeom>
        </p:spPr>
        <p:txBody>
          <a:bodyPr vert="horz" wrap="square" lIns="0" tIns="22860" rIns="0" bIns="0" rtlCol="0">
            <a:spAutoFit/>
          </a:bodyPr>
          <a:lstStyle/>
          <a:p>
            <a:pPr marL="12700" marR="5080">
              <a:lnSpc>
                <a:spcPts val="1400"/>
              </a:lnSpc>
              <a:spcBef>
                <a:spcPts val="180"/>
              </a:spcBef>
            </a:pPr>
            <a:r>
              <a:rPr lang="en-US" sz="1100" b="1" spc="-10" dirty="0">
                <a:latin typeface="Calibri" panose="020F0502020204030204" pitchFamily="34" charset="0"/>
                <a:ea typeface="Microsoft Sans Serif" panose="020B0604020202020204" pitchFamily="34" charset="0"/>
                <a:cs typeface="Calibri" panose="020F0502020204030204" pitchFamily="34" charset="0"/>
              </a:rPr>
              <a:t>Senior </a:t>
            </a:r>
            <a:r>
              <a:rPr sz="1100" b="1" spc="-10" dirty="0">
                <a:latin typeface="Calibri" panose="020F0502020204030204" pitchFamily="34" charset="0"/>
                <a:ea typeface="Microsoft Sans Serif" panose="020B0604020202020204" pitchFamily="34" charset="0"/>
                <a:cs typeface="Calibri" panose="020F0502020204030204" pitchFamily="34" charset="0"/>
              </a:rPr>
              <a:t>S</a:t>
            </a:r>
            <a:r>
              <a:rPr sz="1100" b="1" spc="-15" dirty="0">
                <a:latin typeface="Calibri" panose="020F0502020204030204" pitchFamily="34" charset="0"/>
                <a:ea typeface="Microsoft Sans Serif" panose="020B0604020202020204" pitchFamily="34" charset="0"/>
                <a:cs typeface="Calibri" panose="020F0502020204030204" pitchFamily="34" charset="0"/>
              </a:rPr>
              <a:t>econd</a:t>
            </a:r>
            <a:r>
              <a:rPr sz="1100" b="1" spc="-25" dirty="0">
                <a:latin typeface="Calibri" panose="020F0502020204030204" pitchFamily="34" charset="0"/>
                <a:ea typeface="Microsoft Sans Serif" panose="020B0604020202020204" pitchFamily="34" charset="0"/>
                <a:cs typeface="Calibri" panose="020F0502020204030204" pitchFamily="34" charset="0"/>
              </a:rPr>
              <a:t>a</a:t>
            </a:r>
            <a:r>
              <a:rPr sz="1100" b="1" spc="-20" dirty="0">
                <a:latin typeface="Calibri" panose="020F0502020204030204" pitchFamily="34" charset="0"/>
                <a:ea typeface="Microsoft Sans Serif" panose="020B0604020202020204" pitchFamily="34" charset="0"/>
                <a:cs typeface="Calibri" panose="020F0502020204030204" pitchFamily="34" charset="0"/>
              </a:rPr>
              <a:t>r</a:t>
            </a:r>
            <a:r>
              <a:rPr sz="1100" b="1" spc="-5" dirty="0">
                <a:latin typeface="Calibri" panose="020F0502020204030204" pitchFamily="34" charset="0"/>
                <a:ea typeface="Microsoft Sans Serif" panose="020B0604020202020204" pitchFamily="34" charset="0"/>
                <a:cs typeface="Calibri" panose="020F0502020204030204" pitchFamily="34" charset="0"/>
              </a:rPr>
              <a:t>y</a:t>
            </a:r>
            <a:r>
              <a:rPr sz="1100" b="1" spc="-110" dirty="0">
                <a:latin typeface="Calibri" panose="020F0502020204030204" pitchFamily="34" charset="0"/>
                <a:ea typeface="Microsoft Sans Serif" panose="020B0604020202020204" pitchFamily="34" charset="0"/>
                <a:cs typeface="Calibri" panose="020F0502020204030204" pitchFamily="34" charset="0"/>
              </a:rPr>
              <a:t> </a:t>
            </a:r>
            <a:r>
              <a:rPr sz="1100" b="1" spc="-10" dirty="0">
                <a:latin typeface="Calibri" panose="020F0502020204030204" pitchFamily="34" charset="0"/>
                <a:ea typeface="Microsoft Sans Serif" panose="020B0604020202020204" pitchFamily="34" charset="0"/>
                <a:cs typeface="Calibri" panose="020F0502020204030204" pitchFamily="34" charset="0"/>
              </a:rPr>
              <a:t>E</a:t>
            </a:r>
            <a:r>
              <a:rPr sz="1100" b="1" spc="-15" dirty="0">
                <a:latin typeface="Calibri" panose="020F0502020204030204" pitchFamily="34" charset="0"/>
                <a:ea typeface="Microsoft Sans Serif" panose="020B0604020202020204" pitchFamily="34" charset="0"/>
                <a:cs typeface="Calibri" panose="020F0502020204030204" pitchFamily="34" charset="0"/>
              </a:rPr>
              <a:t>duca</a:t>
            </a:r>
            <a:r>
              <a:rPr sz="1100" b="1" spc="-20" dirty="0">
                <a:latin typeface="Calibri" panose="020F0502020204030204" pitchFamily="34" charset="0"/>
                <a:ea typeface="Microsoft Sans Serif" panose="020B0604020202020204" pitchFamily="34" charset="0"/>
                <a:cs typeface="Calibri" panose="020F0502020204030204" pitchFamily="34" charset="0"/>
              </a:rPr>
              <a:t>t</a:t>
            </a:r>
            <a:r>
              <a:rPr sz="1100" b="1" spc="-10" dirty="0">
                <a:latin typeface="Calibri" panose="020F0502020204030204" pitchFamily="34" charset="0"/>
                <a:ea typeface="Microsoft Sans Serif" panose="020B0604020202020204" pitchFamily="34" charset="0"/>
                <a:cs typeface="Calibri" panose="020F0502020204030204" pitchFamily="34" charset="0"/>
              </a:rPr>
              <a:t>i</a:t>
            </a:r>
            <a:r>
              <a:rPr sz="1100" b="1" spc="-15" dirty="0">
                <a:latin typeface="Calibri" panose="020F0502020204030204" pitchFamily="34" charset="0"/>
                <a:ea typeface="Microsoft Sans Serif" panose="020B0604020202020204" pitchFamily="34" charset="0"/>
                <a:cs typeface="Calibri" panose="020F0502020204030204" pitchFamily="34" charset="0"/>
              </a:rPr>
              <a:t>o</a:t>
            </a:r>
            <a:r>
              <a:rPr sz="1100" b="1" dirty="0">
                <a:latin typeface="Calibri" panose="020F0502020204030204" pitchFamily="34" charset="0"/>
                <a:ea typeface="Microsoft Sans Serif" panose="020B0604020202020204" pitchFamily="34" charset="0"/>
                <a:cs typeface="Calibri" panose="020F0502020204030204" pitchFamily="34" charset="0"/>
              </a:rPr>
              <a:t>n </a:t>
            </a:r>
            <a:endParaRPr lang="en-US" sz="1100" b="1" dirty="0">
              <a:latin typeface="Calibri" panose="020F0502020204030204" pitchFamily="34" charset="0"/>
              <a:ea typeface="Microsoft Sans Serif" panose="020B0604020202020204" pitchFamily="34" charset="0"/>
              <a:cs typeface="Calibri" panose="020F0502020204030204" pitchFamily="34" charset="0"/>
            </a:endParaRPr>
          </a:p>
          <a:p>
            <a:pPr marL="12700" marR="5080">
              <a:lnSpc>
                <a:spcPts val="1400"/>
              </a:lnSpc>
              <a:spcBef>
                <a:spcPts val="180"/>
              </a:spcBef>
            </a:pPr>
            <a:r>
              <a:rPr lang="en-US" sz="1100" dirty="0">
                <a:latin typeface="Calibri" panose="020F0502020204030204" pitchFamily="34" charset="0"/>
                <a:ea typeface="Microsoft Sans Serif" panose="020B0604020202020204" pitchFamily="34" charset="0"/>
                <a:cs typeface="Calibri" panose="020F0502020204030204" pitchFamily="34" charset="0"/>
              </a:rPr>
              <a:t>Sri Gayatri Jr. College</a:t>
            </a:r>
            <a:r>
              <a:rPr sz="1100" dirty="0">
                <a:latin typeface="Calibri" panose="020F0502020204030204" pitchFamily="34" charset="0"/>
                <a:ea typeface="Microsoft Sans Serif" panose="020B0604020202020204" pitchFamily="34" charset="0"/>
                <a:cs typeface="Calibri" panose="020F0502020204030204" pitchFamily="34" charset="0"/>
              </a:rPr>
              <a:t>, </a:t>
            </a:r>
            <a:r>
              <a:rPr lang="en-US" sz="1100" dirty="0">
                <a:latin typeface="Calibri" panose="020F0502020204030204" pitchFamily="34" charset="0"/>
                <a:ea typeface="Microsoft Sans Serif" panose="020B0604020202020204" pitchFamily="34" charset="0"/>
                <a:cs typeface="Calibri" panose="020F0502020204030204" pitchFamily="34" charset="0"/>
              </a:rPr>
              <a:t>Hyderabad</a:t>
            </a:r>
            <a:endParaRPr sz="1100" dirty="0">
              <a:latin typeface="Calibri" panose="020F0502020204030204" pitchFamily="34" charset="0"/>
              <a:ea typeface="Microsoft Sans Serif" panose="020B0604020202020204" pitchFamily="34" charset="0"/>
              <a:cs typeface="Calibri" panose="020F0502020204030204" pitchFamily="34" charset="0"/>
            </a:endParaRPr>
          </a:p>
          <a:p>
            <a:pPr marL="12700">
              <a:lnSpc>
                <a:spcPct val="100000"/>
              </a:lnSpc>
              <a:spcBef>
                <a:spcPts val="270"/>
              </a:spcBef>
            </a:pPr>
            <a:r>
              <a:rPr lang="en-US" sz="900" i="1" spc="-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2015</a:t>
            </a:r>
            <a:r>
              <a:rPr sz="900" i="1" spc="-10"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a:t>
            </a:r>
            <a:r>
              <a:rPr sz="900" i="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a:t>
            </a:r>
            <a:r>
              <a:rPr sz="900" i="1" spc="-8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a:t>
            </a:r>
            <a:r>
              <a:rPr lang="en-US" sz="900" i="1" spc="-40"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2017</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32" name="object 32"/>
          <p:cNvSpPr/>
          <p:nvPr/>
        </p:nvSpPr>
        <p:spPr>
          <a:xfrm>
            <a:off x="3908806" y="1637244"/>
            <a:ext cx="3623945" cy="12065"/>
          </a:xfrm>
          <a:custGeom>
            <a:avLst/>
            <a:gdLst/>
            <a:ahLst/>
            <a:cxnLst/>
            <a:rect l="l" t="t" r="r" b="b"/>
            <a:pathLst>
              <a:path w="3623945" h="12064">
                <a:moveTo>
                  <a:pt x="3623817" y="0"/>
                </a:moveTo>
                <a:lnTo>
                  <a:pt x="0" y="0"/>
                </a:lnTo>
                <a:lnTo>
                  <a:pt x="0" y="11732"/>
                </a:lnTo>
                <a:lnTo>
                  <a:pt x="3623817" y="11732"/>
                </a:lnTo>
                <a:lnTo>
                  <a:pt x="3623817" y="0"/>
                </a:lnTo>
                <a:close/>
              </a:path>
            </a:pathLst>
          </a:custGeom>
          <a:solidFill>
            <a:srgbClr val="2F3A4D"/>
          </a:solidFill>
        </p:spPr>
        <p:txBody>
          <a:bodyPr wrap="square" lIns="0" tIns="0" rIns="0" bIns="0" rtlCol="0"/>
          <a:lstStyle/>
          <a:p>
            <a:endParaRPr>
              <a:latin typeface="Calibri" panose="020F0502020204030204" pitchFamily="34" charset="0"/>
              <a:ea typeface="Microsoft Sans Serif" panose="020B0604020202020204" pitchFamily="34" charset="0"/>
              <a:cs typeface="Calibri" panose="020F0502020204030204" pitchFamily="34" charset="0"/>
            </a:endParaRPr>
          </a:p>
        </p:txBody>
      </p:sp>
      <p:sp>
        <p:nvSpPr>
          <p:cNvPr id="33" name="object 33"/>
          <p:cNvSpPr/>
          <p:nvPr/>
        </p:nvSpPr>
        <p:spPr>
          <a:xfrm>
            <a:off x="3908806" y="3737056"/>
            <a:ext cx="3623945" cy="12065"/>
          </a:xfrm>
          <a:custGeom>
            <a:avLst/>
            <a:gdLst/>
            <a:ahLst/>
            <a:cxnLst/>
            <a:rect l="l" t="t" r="r" b="b"/>
            <a:pathLst>
              <a:path w="3623945" h="12064">
                <a:moveTo>
                  <a:pt x="3623817" y="0"/>
                </a:moveTo>
                <a:lnTo>
                  <a:pt x="0" y="0"/>
                </a:lnTo>
                <a:lnTo>
                  <a:pt x="0" y="11732"/>
                </a:lnTo>
                <a:lnTo>
                  <a:pt x="3623817" y="11732"/>
                </a:lnTo>
                <a:lnTo>
                  <a:pt x="3623817" y="0"/>
                </a:lnTo>
                <a:close/>
              </a:path>
            </a:pathLst>
          </a:custGeom>
          <a:solidFill>
            <a:srgbClr val="2F3A4D"/>
          </a:solidFill>
        </p:spPr>
        <p:txBody>
          <a:bodyPr wrap="square" lIns="0" tIns="0" rIns="0" bIns="0" rtlCol="0"/>
          <a:lstStyle/>
          <a:p>
            <a:endParaRPr>
              <a:latin typeface="Calibri" panose="020F0502020204030204" pitchFamily="34" charset="0"/>
              <a:ea typeface="Microsoft Sans Serif" panose="020B0604020202020204" pitchFamily="34" charset="0"/>
              <a:cs typeface="Calibri" panose="020F0502020204030204" pitchFamily="34" charset="0"/>
            </a:endParaRPr>
          </a:p>
        </p:txBody>
      </p:sp>
      <p:sp>
        <p:nvSpPr>
          <p:cNvPr id="34" name="object 34"/>
          <p:cNvSpPr txBox="1"/>
          <p:nvPr/>
        </p:nvSpPr>
        <p:spPr>
          <a:xfrm>
            <a:off x="3926976" y="3498776"/>
            <a:ext cx="2243202" cy="246862"/>
          </a:xfrm>
          <a:prstGeom prst="rect">
            <a:avLst/>
          </a:prstGeom>
        </p:spPr>
        <p:txBody>
          <a:bodyPr vert="horz" wrap="square" lIns="0" tIns="31115" rIns="0" bIns="0" rtlCol="0">
            <a:spAutoFit/>
          </a:bodyPr>
          <a:lstStyle/>
          <a:p>
            <a:pPr marL="26670">
              <a:lnSpc>
                <a:spcPct val="100000"/>
              </a:lnSpc>
              <a:spcBef>
                <a:spcPts val="245"/>
              </a:spcBef>
            </a:pPr>
            <a:r>
              <a:rPr sz="1400" b="1"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WORK PROJECTS</a:t>
            </a:r>
            <a:endParaRPr sz="140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endParaRPr>
          </a:p>
        </p:txBody>
      </p:sp>
      <p:sp>
        <p:nvSpPr>
          <p:cNvPr id="36" name="object 36"/>
          <p:cNvSpPr txBox="1"/>
          <p:nvPr/>
        </p:nvSpPr>
        <p:spPr>
          <a:xfrm>
            <a:off x="4019803" y="5469858"/>
            <a:ext cx="3046730" cy="1066959"/>
          </a:xfrm>
          <a:prstGeom prst="rect">
            <a:avLst/>
          </a:prstGeom>
        </p:spPr>
        <p:txBody>
          <a:bodyPr vert="horz" wrap="square" lIns="0" tIns="12700" rIns="0" bIns="0" rtlCol="0">
            <a:spAutoFit/>
          </a:bodyPr>
          <a:lstStyle/>
          <a:p>
            <a:pPr marL="12065" marR="5080">
              <a:spcBef>
                <a:spcPts val="100"/>
              </a:spcBef>
              <a:tabLst>
                <a:tab pos="184785" algn="l"/>
                <a:tab pos="185420" algn="l"/>
              </a:tabLst>
            </a:pPr>
            <a:r>
              <a:rPr lang="en-US" sz="1200" b="1" dirty="0">
                <a:latin typeface="Calibri" panose="020F0502020204030204" pitchFamily="34" charset="0"/>
                <a:ea typeface="Microsoft Sans Serif" panose="020B0604020202020204" pitchFamily="34" charset="0"/>
                <a:cs typeface="Calibri" panose="020F0502020204030204" pitchFamily="34" charset="0"/>
              </a:rPr>
              <a:t>Customer Call Auditing:</a:t>
            </a:r>
            <a:endParaRPr lang="en-US" sz="1200" dirty="0">
              <a:latin typeface="Calibri" panose="020F0502020204030204" pitchFamily="34" charset="0"/>
              <a:ea typeface="Microsoft Sans Serif" panose="020B0604020202020204" pitchFamily="34" charset="0"/>
              <a:cs typeface="Calibri" panose="020F0502020204030204" pitchFamily="34" charset="0"/>
            </a:endParaRP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Using </a:t>
            </a:r>
            <a:r>
              <a:rPr lang="en-US" sz="900" b="1" dirty="0">
                <a:latin typeface="Calibri" panose="020F0502020204030204" pitchFamily="34" charset="0"/>
                <a:ea typeface="Microsoft Sans Serif" panose="020B0604020202020204" pitchFamily="34" charset="0"/>
                <a:cs typeface="Calibri" panose="020F0502020204030204" pitchFamily="34" charset="0"/>
              </a:rPr>
              <a:t>Azure speech-to-text </a:t>
            </a:r>
            <a:r>
              <a:rPr lang="en-US" sz="900" dirty="0">
                <a:latin typeface="Calibri" panose="020F0502020204030204" pitchFamily="34" charset="0"/>
                <a:ea typeface="Microsoft Sans Serif" panose="020B0604020202020204" pitchFamily="34" charset="0"/>
                <a:cs typeface="Calibri" panose="020F0502020204030204" pitchFamily="34" charset="0"/>
              </a:rPr>
              <a:t>services to convert an audio file format to a textual file format.</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Tagging </a:t>
            </a:r>
            <a:r>
              <a:rPr lang="en-US" sz="900" b="1" dirty="0">
                <a:latin typeface="Calibri" panose="020F0502020204030204" pitchFamily="34" charset="0"/>
                <a:ea typeface="Microsoft Sans Serif" panose="020B0604020202020204" pitchFamily="34" charset="0"/>
                <a:cs typeface="Calibri" panose="020F0502020204030204" pitchFamily="34" charset="0"/>
              </a:rPr>
              <a:t>outputs </a:t>
            </a:r>
            <a:r>
              <a:rPr lang="en-IN" sz="900" b="1" dirty="0" err="1">
                <a:latin typeface="Calibri" panose="020F0502020204030204" pitchFamily="34" charset="0"/>
                <a:ea typeface="Microsoft Sans Serif" panose="020B0604020202020204" pitchFamily="34" charset="0"/>
                <a:cs typeface="Calibri" panose="020F0502020204030204" pitchFamily="34" charset="0"/>
              </a:rPr>
              <a:t>type,subtype</a:t>
            </a:r>
            <a:r>
              <a:rPr lang="en-IN" sz="900" b="1" dirty="0">
                <a:latin typeface="Calibri" panose="020F0502020204030204" pitchFamily="34" charset="0"/>
                <a:ea typeface="Microsoft Sans Serif" panose="020B0604020202020204" pitchFamily="34" charset="0"/>
                <a:cs typeface="Calibri" panose="020F0502020204030204" pitchFamily="34" charset="0"/>
              </a:rPr>
              <a:t> </a:t>
            </a:r>
            <a:r>
              <a:rPr lang="en-IN" sz="900" b="1" spc="5" dirty="0">
                <a:latin typeface="Calibri" panose="020F0502020204030204" pitchFamily="34" charset="0"/>
                <a:ea typeface="Microsoft Sans Serif" panose="020B0604020202020204" pitchFamily="34" charset="0"/>
                <a:cs typeface="Calibri" panose="020F0502020204030204" pitchFamily="34" charset="0"/>
              </a:rPr>
              <a:t> </a:t>
            </a:r>
            <a:r>
              <a:rPr lang="en-IN" sz="900" spc="-5" dirty="0">
                <a:latin typeface="Calibri" panose="020F0502020204030204" pitchFamily="34" charset="0"/>
                <a:ea typeface="Microsoft Sans Serif" panose="020B0604020202020204" pitchFamily="34" charset="0"/>
                <a:cs typeface="Calibri" panose="020F0502020204030204" pitchFamily="34" charset="0"/>
              </a:rPr>
              <a:t>classification </a:t>
            </a:r>
            <a:r>
              <a:rPr lang="en-US" sz="900" dirty="0">
                <a:latin typeface="Calibri" panose="020F0502020204030204" pitchFamily="34" charset="0"/>
                <a:ea typeface="Microsoft Sans Serif" panose="020B0604020202020204" pitchFamily="34" charset="0"/>
                <a:cs typeface="Calibri" panose="020F0502020204030204" pitchFamily="34" charset="0"/>
              </a:rPr>
              <a:t>and making a Text Classifier on it.</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Making a </a:t>
            </a:r>
            <a:r>
              <a:rPr lang="en-US" sz="900" b="1" dirty="0">
                <a:latin typeface="Calibri" panose="020F0502020204030204" pitchFamily="34" charset="0"/>
                <a:ea typeface="Microsoft Sans Serif" panose="020B0604020202020204" pitchFamily="34" charset="0"/>
                <a:cs typeface="Calibri" panose="020F0502020204030204" pitchFamily="34" charset="0"/>
              </a:rPr>
              <a:t>Text Classifier </a:t>
            </a:r>
            <a:r>
              <a:rPr lang="en-US" sz="900" dirty="0">
                <a:latin typeface="Calibri" panose="020F0502020204030204" pitchFamily="34" charset="0"/>
                <a:ea typeface="Microsoft Sans Serif" panose="020B0604020202020204" pitchFamily="34" charset="0"/>
                <a:cs typeface="Calibri" panose="020F0502020204030204" pitchFamily="34" charset="0"/>
              </a:rPr>
              <a:t>that identifies the type of policy calls.</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39" name="object 39"/>
          <p:cNvSpPr txBox="1"/>
          <p:nvPr/>
        </p:nvSpPr>
        <p:spPr>
          <a:xfrm>
            <a:off x="5823838" y="553018"/>
            <a:ext cx="1242695" cy="151323"/>
          </a:xfrm>
          <a:prstGeom prst="rect">
            <a:avLst/>
          </a:prstGeom>
        </p:spPr>
        <p:txBody>
          <a:bodyPr vert="horz" wrap="square" lIns="0" tIns="12700" rIns="0" bIns="0" rtlCol="0">
            <a:spAutoFit/>
          </a:bodyPr>
          <a:lstStyle/>
          <a:p>
            <a:pPr marL="12700">
              <a:lnSpc>
                <a:spcPct val="100000"/>
              </a:lnSpc>
              <a:spcBef>
                <a:spcPts val="100"/>
              </a:spcBef>
            </a:pPr>
            <a:r>
              <a:rPr lang="en-US" sz="900" spc="-10" dirty="0">
                <a:latin typeface="Calibri" panose="020F0502020204030204" pitchFamily="34" charset="0"/>
                <a:ea typeface="Microsoft Sans Serif" panose="020B0604020202020204" pitchFamily="34" charset="0"/>
                <a:cs typeface="Calibri" panose="020F0502020204030204" pitchFamily="34" charset="0"/>
              </a:rPr>
              <a:t>Karimnagar, Telangana</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44" name="object 44"/>
          <p:cNvSpPr txBox="1"/>
          <p:nvPr/>
        </p:nvSpPr>
        <p:spPr>
          <a:xfrm>
            <a:off x="2740221" y="7044247"/>
            <a:ext cx="518668" cy="151965"/>
          </a:xfrm>
          <a:prstGeom prst="rect">
            <a:avLst/>
          </a:prstGeom>
        </p:spPr>
        <p:txBody>
          <a:bodyPr vert="horz" wrap="square" lIns="0" tIns="13335" rIns="0" bIns="0" rtlCol="0">
            <a:spAutoFit/>
          </a:bodyPr>
          <a:lstStyle/>
          <a:p>
            <a:pPr marL="12700">
              <a:lnSpc>
                <a:spcPct val="100000"/>
              </a:lnSpc>
              <a:spcBef>
                <a:spcPts val="105"/>
              </a:spcBef>
            </a:pPr>
            <a:r>
              <a:rPr lang="en-US" sz="900" i="1" spc="114"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6.6</a:t>
            </a:r>
            <a:r>
              <a:rPr sz="900" i="1" spc="114"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a:t>
            </a:r>
            <a:r>
              <a:rPr sz="900" i="1" spc="-5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CGPA</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46" name="object 46"/>
          <p:cNvSpPr txBox="1"/>
          <p:nvPr/>
        </p:nvSpPr>
        <p:spPr>
          <a:xfrm>
            <a:off x="4003894" y="6573771"/>
            <a:ext cx="3097530" cy="1646605"/>
          </a:xfrm>
          <a:prstGeom prst="rect">
            <a:avLst/>
          </a:prstGeom>
        </p:spPr>
        <p:txBody>
          <a:bodyPr vert="horz" wrap="square" lIns="0" tIns="12700" rIns="0" bIns="0" rtlCol="0">
            <a:spAutoFit/>
          </a:bodyPr>
          <a:lstStyle/>
          <a:p>
            <a:pPr marL="12065" marR="5080">
              <a:spcBef>
                <a:spcPts val="100"/>
              </a:spcBef>
              <a:tabLst>
                <a:tab pos="184785" algn="l"/>
                <a:tab pos="185420" algn="l"/>
              </a:tabLst>
            </a:pPr>
            <a:r>
              <a:rPr lang="en-US" sz="1200" b="1" dirty="0">
                <a:latin typeface="Calibri" panose="020F0502020204030204" pitchFamily="34" charset="0"/>
                <a:ea typeface="Microsoft Sans Serif" panose="020B0604020202020204" pitchFamily="34" charset="0"/>
                <a:cs typeface="Calibri" panose="020F0502020204030204" pitchFamily="34" charset="0"/>
              </a:rPr>
              <a:t>Churn Prediction:</a:t>
            </a:r>
            <a:endParaRPr lang="en-US" sz="1200" dirty="0">
              <a:latin typeface="Calibri" panose="020F0502020204030204" pitchFamily="34" charset="0"/>
              <a:ea typeface="Microsoft Sans Serif" panose="020B0604020202020204" pitchFamily="34" charset="0"/>
              <a:cs typeface="Calibri" panose="020F0502020204030204" pitchFamily="34" charset="0"/>
            </a:endParaRP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Building Data preprocessing pipelines that organizes the data with respect to each customer and making target variable with respect to client’s requirements.</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Performing </a:t>
            </a:r>
            <a:r>
              <a:rPr lang="en-US" sz="900" b="1" dirty="0">
                <a:latin typeface="Calibri" panose="020F0502020204030204" pitchFamily="34" charset="0"/>
                <a:ea typeface="Microsoft Sans Serif" panose="020B0604020202020204" pitchFamily="34" charset="0"/>
                <a:cs typeface="Calibri" panose="020F0502020204030204" pitchFamily="34" charset="0"/>
              </a:rPr>
              <a:t>Exploratory Data Analysis(EDA) </a:t>
            </a:r>
            <a:r>
              <a:rPr lang="en-US" sz="900" dirty="0">
                <a:latin typeface="Calibri" panose="020F0502020204030204" pitchFamily="34" charset="0"/>
                <a:ea typeface="Microsoft Sans Serif" panose="020B0604020202020204" pitchFamily="34" charset="0"/>
                <a:cs typeface="Calibri" panose="020F0502020204030204" pitchFamily="34" charset="0"/>
              </a:rPr>
              <a:t>and looking for </a:t>
            </a:r>
            <a:r>
              <a:rPr lang="en-US" sz="900" b="1" dirty="0">
                <a:latin typeface="Calibri" panose="020F0502020204030204" pitchFamily="34" charset="0"/>
                <a:ea typeface="Microsoft Sans Serif" panose="020B0604020202020204" pitchFamily="34" charset="0"/>
                <a:cs typeface="Calibri" panose="020F0502020204030204" pitchFamily="34" charset="0"/>
              </a:rPr>
              <a:t>feature dependencies </a:t>
            </a:r>
            <a:r>
              <a:rPr lang="en-US" sz="900" dirty="0">
                <a:latin typeface="Calibri" panose="020F0502020204030204" pitchFamily="34" charset="0"/>
                <a:ea typeface="Microsoft Sans Serif" panose="020B0604020202020204" pitchFamily="34" charset="0"/>
                <a:cs typeface="Calibri" panose="020F0502020204030204" pitchFamily="34" charset="0"/>
              </a:rPr>
              <a:t>with the target variable.</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Using </a:t>
            </a:r>
            <a:r>
              <a:rPr lang="en-US" sz="900" b="1" dirty="0">
                <a:latin typeface="Calibri" panose="020F0502020204030204" pitchFamily="34" charset="0"/>
                <a:ea typeface="Microsoft Sans Serif" panose="020B0604020202020204" pitchFamily="34" charset="0"/>
                <a:cs typeface="Calibri" panose="020F0502020204030204" pitchFamily="34" charset="0"/>
              </a:rPr>
              <a:t>ANOVA Test </a:t>
            </a:r>
            <a:r>
              <a:rPr lang="en-US" sz="900" dirty="0">
                <a:latin typeface="Calibri" panose="020F0502020204030204" pitchFamily="34" charset="0"/>
                <a:ea typeface="Microsoft Sans Serif" panose="020B0604020202020204" pitchFamily="34" charset="0"/>
                <a:cs typeface="Calibri" panose="020F0502020204030204" pitchFamily="34" charset="0"/>
              </a:rPr>
              <a:t>and calculating </a:t>
            </a:r>
            <a:r>
              <a:rPr lang="en-US" sz="900" b="1" dirty="0">
                <a:latin typeface="Calibri" panose="020F0502020204030204" pitchFamily="34" charset="0"/>
                <a:ea typeface="Microsoft Sans Serif" panose="020B0604020202020204" pitchFamily="34" charset="0"/>
                <a:cs typeface="Calibri" panose="020F0502020204030204" pitchFamily="34" charset="0"/>
              </a:rPr>
              <a:t>F-statistic</a:t>
            </a:r>
            <a:r>
              <a:rPr lang="en-US" sz="900" dirty="0">
                <a:latin typeface="Calibri" panose="020F0502020204030204" pitchFamily="34" charset="0"/>
                <a:ea typeface="Microsoft Sans Serif" panose="020B0604020202020204" pitchFamily="34" charset="0"/>
                <a:cs typeface="Calibri" panose="020F0502020204030204" pitchFamily="34" charset="0"/>
              </a:rPr>
              <a:t> to see </a:t>
            </a:r>
            <a:r>
              <a:rPr lang="en-US" sz="900" b="1" dirty="0">
                <a:latin typeface="Calibri" panose="020F0502020204030204" pitchFamily="34" charset="0"/>
                <a:ea typeface="Microsoft Sans Serif" panose="020B0604020202020204" pitchFamily="34" charset="0"/>
                <a:cs typeface="Calibri" panose="020F0502020204030204" pitchFamily="34" charset="0"/>
              </a:rPr>
              <a:t>feature importance</a:t>
            </a:r>
            <a:r>
              <a:rPr lang="en-US" sz="900" dirty="0">
                <a:latin typeface="Calibri" panose="020F0502020204030204" pitchFamily="34" charset="0"/>
                <a:ea typeface="Microsoft Sans Serif" panose="020B0604020202020204" pitchFamily="34" charset="0"/>
                <a:cs typeface="Calibri" panose="020F0502020204030204" pitchFamily="34" charset="0"/>
              </a:rPr>
              <a:t>.</a:t>
            </a:r>
          </a:p>
          <a:p>
            <a:pPr marL="184785" marR="5080" indent="-172720">
              <a:lnSpc>
                <a:spcPct val="100000"/>
              </a:lnSpc>
              <a:spcBef>
                <a:spcPts val="100"/>
              </a:spcBef>
              <a:buFont typeface="Arial MT"/>
              <a:buChar char="•"/>
              <a:tabLst>
                <a:tab pos="184785" algn="l"/>
                <a:tab pos="185420" algn="l"/>
              </a:tabLst>
            </a:pPr>
            <a:r>
              <a:rPr lang="en-US" sz="900" b="1" dirty="0">
                <a:latin typeface="Calibri" panose="020F0502020204030204" pitchFamily="34" charset="0"/>
                <a:ea typeface="Microsoft Sans Serif" panose="020B0604020202020204" pitchFamily="34" charset="0"/>
                <a:cs typeface="Calibri" panose="020F0502020204030204" pitchFamily="34" charset="0"/>
              </a:rPr>
              <a:t>Predicting probabilities </a:t>
            </a:r>
            <a:r>
              <a:rPr lang="en-US" sz="900" dirty="0">
                <a:latin typeface="Calibri" panose="020F0502020204030204" pitchFamily="34" charset="0"/>
                <a:ea typeface="Microsoft Sans Serif" panose="020B0604020202020204" pitchFamily="34" charset="0"/>
                <a:cs typeface="Calibri" panose="020F0502020204030204" pitchFamily="34" charset="0"/>
              </a:rPr>
              <a:t>for each customer’s </a:t>
            </a:r>
            <a:r>
              <a:rPr lang="en-US" sz="900" b="1" dirty="0">
                <a:latin typeface="Calibri" panose="020F0502020204030204" pitchFamily="34" charset="0"/>
                <a:ea typeface="Microsoft Sans Serif" panose="020B0604020202020204" pitchFamily="34" charset="0"/>
                <a:cs typeface="Calibri" panose="020F0502020204030204" pitchFamily="34" charset="0"/>
              </a:rPr>
              <a:t>churn</a:t>
            </a:r>
            <a:r>
              <a:rPr lang="en-US" sz="900" dirty="0">
                <a:latin typeface="Calibri" panose="020F0502020204030204" pitchFamily="34" charset="0"/>
                <a:ea typeface="Microsoft Sans Serif" panose="020B0604020202020204" pitchFamily="34" charset="0"/>
                <a:cs typeface="Calibri" panose="020F0502020204030204" pitchFamily="34" charset="0"/>
              </a:rPr>
              <a:t>.</a:t>
            </a:r>
          </a:p>
          <a:p>
            <a:pPr marL="184785" marR="5080" indent="-172720">
              <a:lnSpc>
                <a:spcPct val="100000"/>
              </a:lnSpc>
              <a:spcBef>
                <a:spcPts val="100"/>
              </a:spcBef>
              <a:buFont typeface="Arial MT"/>
              <a:buChar char="•"/>
              <a:tabLst>
                <a:tab pos="184785" algn="l"/>
                <a:tab pos="185420" algn="l"/>
              </a:tabLst>
            </a:pPr>
            <a:r>
              <a:rPr lang="en-US" sz="900" b="1" dirty="0">
                <a:latin typeface="Calibri" panose="020F0502020204030204" pitchFamily="34" charset="0"/>
                <a:ea typeface="Microsoft Sans Serif" panose="020B0604020202020204" pitchFamily="34" charset="0"/>
                <a:cs typeface="Calibri" panose="020F0502020204030204" pitchFamily="34" charset="0"/>
              </a:rPr>
              <a:t>Validating Probabilities </a:t>
            </a:r>
            <a:r>
              <a:rPr lang="en-US" sz="900" dirty="0">
                <a:latin typeface="Calibri" panose="020F0502020204030204" pitchFamily="34" charset="0"/>
                <a:ea typeface="Microsoft Sans Serif" panose="020B0604020202020204" pitchFamily="34" charset="0"/>
                <a:cs typeface="Calibri" panose="020F0502020204030204" pitchFamily="34" charset="0"/>
              </a:rPr>
              <a:t>with Inferences and </a:t>
            </a:r>
            <a:r>
              <a:rPr lang="en-US" sz="900" b="1" dirty="0">
                <a:latin typeface="Calibri" panose="020F0502020204030204" pitchFamily="34" charset="0"/>
                <a:ea typeface="Microsoft Sans Serif" panose="020B0604020202020204" pitchFamily="34" charset="0"/>
                <a:cs typeface="Calibri" panose="020F0502020204030204" pitchFamily="34" charset="0"/>
              </a:rPr>
              <a:t>Calibration of probabilities.</a:t>
            </a:r>
          </a:p>
        </p:txBody>
      </p:sp>
      <p:sp>
        <p:nvSpPr>
          <p:cNvPr id="48" name="object 48"/>
          <p:cNvSpPr txBox="1"/>
          <p:nvPr/>
        </p:nvSpPr>
        <p:spPr>
          <a:xfrm>
            <a:off x="4000500" y="8257330"/>
            <a:ext cx="3128645" cy="1356782"/>
          </a:xfrm>
          <a:prstGeom prst="rect">
            <a:avLst/>
          </a:prstGeom>
        </p:spPr>
        <p:txBody>
          <a:bodyPr vert="horz" wrap="square" lIns="0" tIns="12700" rIns="0" bIns="0" rtlCol="0">
            <a:spAutoFit/>
          </a:bodyPr>
          <a:lstStyle/>
          <a:p>
            <a:pPr marL="12065" marR="5080">
              <a:lnSpc>
                <a:spcPct val="100000"/>
              </a:lnSpc>
              <a:spcBef>
                <a:spcPts val="100"/>
              </a:spcBef>
              <a:tabLst>
                <a:tab pos="184785" algn="l"/>
                <a:tab pos="185420" algn="l"/>
              </a:tabLst>
            </a:pPr>
            <a:r>
              <a:rPr lang="en-US" sz="1200" b="1" dirty="0">
                <a:latin typeface="Calibri" panose="020F0502020204030204" pitchFamily="34" charset="0"/>
                <a:ea typeface="Microsoft Sans Serif" panose="020B0604020202020204" pitchFamily="34" charset="0"/>
                <a:cs typeface="Calibri" panose="020F0502020204030204" pitchFamily="34" charset="0"/>
              </a:rPr>
              <a:t>Car Price Prediction:</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This was an end to end project which was deployed on </a:t>
            </a:r>
            <a:r>
              <a:rPr lang="en-US" sz="900" b="1" dirty="0">
                <a:latin typeface="Calibri" panose="020F0502020204030204" pitchFamily="34" charset="0"/>
                <a:ea typeface="Microsoft Sans Serif" panose="020B0604020202020204" pitchFamily="34" charset="0"/>
                <a:cs typeface="Calibri" panose="020F0502020204030204" pitchFamily="34" charset="0"/>
              </a:rPr>
              <a:t>Heroku</a:t>
            </a:r>
            <a:r>
              <a:rPr lang="en-US" sz="900" dirty="0">
                <a:latin typeface="Calibri" panose="020F0502020204030204" pitchFamily="34" charset="0"/>
                <a:ea typeface="Microsoft Sans Serif" panose="020B0604020202020204" pitchFamily="34" charset="0"/>
                <a:cs typeface="Calibri" panose="020F0502020204030204" pitchFamily="34" charset="0"/>
              </a:rPr>
              <a:t> services (platform as a service).</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Collected data from </a:t>
            </a:r>
            <a:r>
              <a:rPr lang="en-US" sz="900" b="1" dirty="0">
                <a:latin typeface="Calibri" panose="020F0502020204030204" pitchFamily="34" charset="0"/>
                <a:ea typeface="Microsoft Sans Serif" panose="020B0604020202020204" pitchFamily="34" charset="0"/>
                <a:cs typeface="Calibri" panose="020F0502020204030204" pitchFamily="34" charset="0"/>
              </a:rPr>
              <a:t>Kaggle</a:t>
            </a:r>
            <a:r>
              <a:rPr lang="en-US" sz="900" dirty="0">
                <a:latin typeface="Calibri" panose="020F0502020204030204" pitchFamily="34" charset="0"/>
                <a:ea typeface="Microsoft Sans Serif" panose="020B0604020202020204" pitchFamily="34" charset="0"/>
                <a:cs typeface="Calibri" panose="020F0502020204030204" pitchFamily="34" charset="0"/>
              </a:rPr>
              <a:t> and made </a:t>
            </a:r>
            <a:r>
              <a:rPr lang="en-US" sz="900" b="1" dirty="0">
                <a:latin typeface="Calibri" panose="020F0502020204030204" pitchFamily="34" charset="0"/>
                <a:ea typeface="Microsoft Sans Serif" panose="020B0604020202020204" pitchFamily="34" charset="0"/>
                <a:cs typeface="Calibri" panose="020F0502020204030204" pitchFamily="34" charset="0"/>
              </a:rPr>
              <a:t>multiple models </a:t>
            </a:r>
            <a:r>
              <a:rPr lang="en-US" sz="900" dirty="0">
                <a:latin typeface="Calibri" panose="020F0502020204030204" pitchFamily="34" charset="0"/>
                <a:ea typeface="Microsoft Sans Serif" panose="020B0604020202020204" pitchFamily="34" charset="0"/>
                <a:cs typeface="Calibri" panose="020F0502020204030204" pitchFamily="34" charset="0"/>
              </a:rPr>
              <a:t>related to individual car company.</a:t>
            </a:r>
          </a:p>
          <a:p>
            <a:pPr marL="184785" marR="5080"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Used </a:t>
            </a:r>
            <a:r>
              <a:rPr lang="en-US" sz="900" b="1" dirty="0">
                <a:latin typeface="Calibri" panose="020F0502020204030204" pitchFamily="34" charset="0"/>
                <a:ea typeface="Microsoft Sans Serif" panose="020B0604020202020204" pitchFamily="34" charset="0"/>
                <a:cs typeface="Calibri" panose="020F0502020204030204" pitchFamily="34" charset="0"/>
              </a:rPr>
              <a:t>Mean Encoding </a:t>
            </a:r>
            <a:r>
              <a:rPr lang="en-US" sz="900" dirty="0">
                <a:latin typeface="Calibri" panose="020F0502020204030204" pitchFamily="34" charset="0"/>
                <a:ea typeface="Microsoft Sans Serif" panose="020B0604020202020204" pitchFamily="34" charset="0"/>
                <a:cs typeface="Calibri" panose="020F0502020204030204" pitchFamily="34" charset="0"/>
              </a:rPr>
              <a:t>to input </a:t>
            </a:r>
            <a:r>
              <a:rPr lang="en-US" sz="900" b="1" dirty="0">
                <a:latin typeface="Calibri" panose="020F0502020204030204" pitchFamily="34" charset="0"/>
                <a:ea typeface="Microsoft Sans Serif" panose="020B0604020202020204" pitchFamily="34" charset="0"/>
                <a:cs typeface="Calibri" panose="020F0502020204030204" pitchFamily="34" charset="0"/>
              </a:rPr>
              <a:t>null values </a:t>
            </a:r>
            <a:r>
              <a:rPr lang="en-US" sz="900" dirty="0">
                <a:latin typeface="Calibri" panose="020F0502020204030204" pitchFamily="34" charset="0"/>
                <a:ea typeface="Microsoft Sans Serif" panose="020B0604020202020204" pitchFamily="34" charset="0"/>
                <a:cs typeface="Calibri" panose="020F0502020204030204" pitchFamily="34" charset="0"/>
              </a:rPr>
              <a:t>and used good </a:t>
            </a:r>
            <a:r>
              <a:rPr lang="en-US" sz="900" b="1" dirty="0">
                <a:latin typeface="Calibri" panose="020F0502020204030204" pitchFamily="34" charset="0"/>
                <a:ea typeface="Microsoft Sans Serif" panose="020B0604020202020204" pitchFamily="34" charset="0"/>
                <a:cs typeface="Calibri" panose="020F0502020204030204" pitchFamily="34" charset="0"/>
              </a:rPr>
              <a:t>feature engineering </a:t>
            </a:r>
            <a:r>
              <a:rPr lang="en-US" sz="900" dirty="0">
                <a:latin typeface="Calibri" panose="020F0502020204030204" pitchFamily="34" charset="0"/>
                <a:ea typeface="Microsoft Sans Serif" panose="020B0604020202020204" pitchFamily="34" charset="0"/>
                <a:cs typeface="Calibri" panose="020F0502020204030204" pitchFamily="34" charset="0"/>
              </a:rPr>
              <a:t>techniques to </a:t>
            </a:r>
            <a:r>
              <a:rPr lang="en-US" sz="900" b="1" dirty="0">
                <a:latin typeface="Calibri" panose="020F0502020204030204" pitchFamily="34" charset="0"/>
                <a:ea typeface="Microsoft Sans Serif" panose="020B0604020202020204" pitchFamily="34" charset="0"/>
                <a:cs typeface="Calibri" panose="020F0502020204030204" pitchFamily="34" charset="0"/>
              </a:rPr>
              <a:t>improve</a:t>
            </a:r>
            <a:r>
              <a:rPr lang="en-US" sz="900" dirty="0">
                <a:latin typeface="Calibri" panose="020F0502020204030204" pitchFamily="34" charset="0"/>
                <a:ea typeface="Microsoft Sans Serif" panose="020B0604020202020204" pitchFamily="34" charset="0"/>
                <a:cs typeface="Calibri" panose="020F0502020204030204" pitchFamily="34" charset="0"/>
              </a:rPr>
              <a:t> model performance.</a:t>
            </a:r>
          </a:p>
          <a:p>
            <a:pPr marL="184785" marR="5080" indent="-172720">
              <a:lnSpc>
                <a:spcPct val="100000"/>
              </a:lnSpc>
              <a:spcBef>
                <a:spcPts val="100"/>
              </a:spcBef>
              <a:buFont typeface="Arial MT"/>
              <a:buChar char="•"/>
              <a:tabLst>
                <a:tab pos="184785" algn="l"/>
                <a:tab pos="185420" algn="l"/>
              </a:tabLst>
            </a:pPr>
            <a:endParaRPr lang="en-US"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50" name="object 50"/>
          <p:cNvSpPr txBox="1"/>
          <p:nvPr/>
        </p:nvSpPr>
        <p:spPr>
          <a:xfrm>
            <a:off x="4008246" y="9532504"/>
            <a:ext cx="3134995" cy="1066959"/>
          </a:xfrm>
          <a:prstGeom prst="rect">
            <a:avLst/>
          </a:prstGeom>
        </p:spPr>
        <p:txBody>
          <a:bodyPr vert="horz" wrap="square" lIns="0" tIns="12700" rIns="0" bIns="0" rtlCol="0">
            <a:spAutoFit/>
          </a:bodyPr>
          <a:lstStyle/>
          <a:p>
            <a:pPr marL="12065" marR="5080">
              <a:lnSpc>
                <a:spcPct val="100000"/>
              </a:lnSpc>
              <a:spcBef>
                <a:spcPts val="100"/>
              </a:spcBef>
              <a:tabLst>
                <a:tab pos="184785" algn="l"/>
                <a:tab pos="185420" algn="l"/>
              </a:tabLst>
            </a:pPr>
            <a:r>
              <a:rPr lang="en-US" sz="1200" b="1" spc="-5" dirty="0">
                <a:latin typeface="Calibri" panose="020F0502020204030204" pitchFamily="34" charset="0"/>
                <a:ea typeface="Microsoft Sans Serif" panose="020B0604020202020204" pitchFamily="34" charset="0"/>
                <a:cs typeface="Calibri" panose="020F0502020204030204" pitchFamily="34" charset="0"/>
              </a:rPr>
              <a:t>Acne Classifier</a:t>
            </a:r>
          </a:p>
          <a:p>
            <a:pPr marL="184785" marR="5080" indent="-172720">
              <a:lnSpc>
                <a:spcPct val="100000"/>
              </a:lnSpc>
              <a:spcBef>
                <a:spcPts val="100"/>
              </a:spcBef>
              <a:buFont typeface="Arial MT"/>
              <a:buChar char="•"/>
              <a:tabLst>
                <a:tab pos="184785" algn="l"/>
                <a:tab pos="185420" algn="l"/>
              </a:tabLst>
            </a:pPr>
            <a:r>
              <a:rPr lang="en-US" sz="900" b="1" spc="-5" dirty="0">
                <a:latin typeface="Calibri" panose="020F0502020204030204" pitchFamily="34" charset="0"/>
                <a:ea typeface="Microsoft Sans Serif" panose="020B0604020202020204" pitchFamily="34" charset="0"/>
                <a:cs typeface="Calibri" panose="020F0502020204030204" pitchFamily="34" charset="0"/>
              </a:rPr>
              <a:t>Scraped</a:t>
            </a:r>
            <a:r>
              <a:rPr lang="en-US" sz="900" spc="-5" dirty="0">
                <a:latin typeface="Calibri" panose="020F0502020204030204" pitchFamily="34" charset="0"/>
                <a:ea typeface="Microsoft Sans Serif" panose="020B0604020202020204" pitchFamily="34" charset="0"/>
                <a:cs typeface="Calibri" panose="020F0502020204030204" pitchFamily="34" charset="0"/>
              </a:rPr>
              <a:t> </a:t>
            </a:r>
            <a:r>
              <a:rPr lang="en-US" sz="900" b="1" spc="-5" dirty="0">
                <a:latin typeface="Calibri" panose="020F0502020204030204" pitchFamily="34" charset="0"/>
                <a:ea typeface="Microsoft Sans Serif" panose="020B0604020202020204" pitchFamily="34" charset="0"/>
                <a:cs typeface="Calibri" panose="020F0502020204030204" pitchFamily="34" charset="0"/>
              </a:rPr>
              <a:t>Images</a:t>
            </a:r>
            <a:r>
              <a:rPr lang="en-US" sz="900" spc="-5" dirty="0">
                <a:latin typeface="Calibri" panose="020F0502020204030204" pitchFamily="34" charset="0"/>
                <a:ea typeface="Microsoft Sans Serif" panose="020B0604020202020204" pitchFamily="34" charset="0"/>
                <a:cs typeface="Calibri" panose="020F0502020204030204" pitchFamily="34" charset="0"/>
              </a:rPr>
              <a:t> for different </a:t>
            </a:r>
            <a:r>
              <a:rPr lang="en-US" sz="900" b="1" spc="-5" dirty="0">
                <a:latin typeface="Calibri" panose="020F0502020204030204" pitchFamily="34" charset="0"/>
                <a:ea typeface="Microsoft Sans Serif" panose="020B0604020202020204" pitchFamily="34" charset="0"/>
                <a:cs typeface="Calibri" panose="020F0502020204030204" pitchFamily="34" charset="0"/>
              </a:rPr>
              <a:t>kind of acnes </a:t>
            </a:r>
            <a:r>
              <a:rPr lang="en-US" sz="900" spc="-5" dirty="0">
                <a:latin typeface="Calibri" panose="020F0502020204030204" pitchFamily="34" charset="0"/>
                <a:ea typeface="Microsoft Sans Serif" panose="020B0604020202020204" pitchFamily="34" charset="0"/>
                <a:cs typeface="Calibri" panose="020F0502020204030204" pitchFamily="34" charset="0"/>
              </a:rPr>
              <a:t>that a person can have upon his face from the internet </a:t>
            </a:r>
            <a:r>
              <a:rPr sz="900" dirty="0">
                <a:latin typeface="Calibri" panose="020F0502020204030204" pitchFamily="34" charset="0"/>
                <a:ea typeface="Microsoft Sans Serif" panose="020B0604020202020204" pitchFamily="34" charset="0"/>
                <a:cs typeface="Calibri" panose="020F0502020204030204" pitchFamily="34" charset="0"/>
              </a:rPr>
              <a:t>.</a:t>
            </a:r>
            <a:endParaRPr lang="en-US" sz="900" dirty="0">
              <a:latin typeface="Calibri" panose="020F0502020204030204" pitchFamily="34" charset="0"/>
              <a:ea typeface="Microsoft Sans Serif" panose="020B0604020202020204" pitchFamily="34" charset="0"/>
              <a:cs typeface="Calibri" panose="020F0502020204030204" pitchFamily="34" charset="0"/>
            </a:endParaRPr>
          </a:p>
          <a:p>
            <a:pPr marL="184785" marR="5080" indent="-172720">
              <a:lnSpc>
                <a:spcPct val="100000"/>
              </a:lnSpc>
              <a:spcBef>
                <a:spcPts val="100"/>
              </a:spcBef>
              <a:buFont typeface="Arial MT"/>
              <a:buChar char="•"/>
              <a:tabLst>
                <a:tab pos="184785" algn="l"/>
                <a:tab pos="185420" algn="l"/>
              </a:tabLst>
            </a:pPr>
            <a:r>
              <a:rPr lang="en-IN" sz="900" dirty="0">
                <a:latin typeface="Calibri" panose="020F0502020204030204" pitchFamily="34" charset="0"/>
                <a:ea typeface="Microsoft Sans Serif" panose="020B0604020202020204" pitchFamily="34" charset="0"/>
                <a:cs typeface="Calibri" panose="020F0502020204030204" pitchFamily="34" charset="0"/>
              </a:rPr>
              <a:t>Grouping them into major categories and building an Image Classifier using </a:t>
            </a:r>
            <a:r>
              <a:rPr lang="en-IN" sz="900" b="1" dirty="0">
                <a:latin typeface="Calibri" panose="020F0502020204030204" pitchFamily="34" charset="0"/>
                <a:ea typeface="Microsoft Sans Serif" panose="020B0604020202020204" pitchFamily="34" charset="0"/>
                <a:cs typeface="Calibri" panose="020F0502020204030204" pitchFamily="34" charset="0"/>
              </a:rPr>
              <a:t>VGG-16</a:t>
            </a:r>
            <a:r>
              <a:rPr lang="en-IN" sz="900" dirty="0">
                <a:latin typeface="Calibri" panose="020F0502020204030204" pitchFamily="34" charset="0"/>
                <a:ea typeface="Microsoft Sans Serif" panose="020B0604020202020204" pitchFamily="34" charset="0"/>
                <a:cs typeface="Calibri" panose="020F0502020204030204" pitchFamily="34" charset="0"/>
              </a:rPr>
              <a:t> and </a:t>
            </a:r>
            <a:r>
              <a:rPr lang="en-IN" sz="900" b="1" dirty="0" err="1">
                <a:latin typeface="Calibri" panose="020F0502020204030204" pitchFamily="34" charset="0"/>
                <a:ea typeface="Microsoft Sans Serif" panose="020B0604020202020204" pitchFamily="34" charset="0"/>
                <a:cs typeface="Calibri" panose="020F0502020204030204" pitchFamily="34" charset="0"/>
              </a:rPr>
              <a:t>ResNet</a:t>
            </a:r>
            <a:r>
              <a:rPr lang="en-IN" sz="900" b="1" dirty="0">
                <a:latin typeface="Calibri" panose="020F0502020204030204" pitchFamily="34" charset="0"/>
                <a:ea typeface="Microsoft Sans Serif" panose="020B0604020202020204" pitchFamily="34" charset="0"/>
                <a:cs typeface="Calibri" panose="020F0502020204030204" pitchFamily="34" charset="0"/>
              </a:rPr>
              <a:t> models.</a:t>
            </a:r>
          </a:p>
          <a:p>
            <a:pPr marL="184785" marR="5080" indent="-172720">
              <a:lnSpc>
                <a:spcPct val="100000"/>
              </a:lnSpc>
              <a:spcBef>
                <a:spcPts val="100"/>
              </a:spcBef>
              <a:buFont typeface="Arial MT"/>
              <a:buChar char="•"/>
              <a:tabLst>
                <a:tab pos="184785" algn="l"/>
                <a:tab pos="185420" algn="l"/>
              </a:tabLst>
            </a:pPr>
            <a:r>
              <a:rPr lang="en-IN" sz="900" b="1" dirty="0">
                <a:latin typeface="Calibri" panose="020F0502020204030204" pitchFamily="34" charset="0"/>
                <a:ea typeface="Microsoft Sans Serif" panose="020B0604020202020204" pitchFamily="34" charset="0"/>
                <a:cs typeface="Calibri" panose="020F0502020204030204" pitchFamily="34" charset="0"/>
              </a:rPr>
              <a:t>Recommending</a:t>
            </a:r>
            <a:r>
              <a:rPr lang="en-IN" sz="900" dirty="0">
                <a:latin typeface="Calibri" panose="020F0502020204030204" pitchFamily="34" charset="0"/>
                <a:ea typeface="Microsoft Sans Serif" panose="020B0604020202020204" pitchFamily="34" charset="0"/>
                <a:cs typeface="Calibri" panose="020F0502020204030204" pitchFamily="34" charset="0"/>
              </a:rPr>
              <a:t> </a:t>
            </a:r>
            <a:r>
              <a:rPr lang="en-IN" sz="900" b="1" dirty="0">
                <a:latin typeface="Calibri" panose="020F0502020204030204" pitchFamily="34" charset="0"/>
                <a:ea typeface="Microsoft Sans Serif" panose="020B0604020202020204" pitchFamily="34" charset="0"/>
                <a:cs typeface="Calibri" panose="020F0502020204030204" pitchFamily="34" charset="0"/>
              </a:rPr>
              <a:t>preventions</a:t>
            </a:r>
            <a:r>
              <a:rPr lang="en-IN" sz="900" dirty="0">
                <a:latin typeface="Calibri" panose="020F0502020204030204" pitchFamily="34" charset="0"/>
                <a:ea typeface="Microsoft Sans Serif" panose="020B0604020202020204" pitchFamily="34" charset="0"/>
                <a:cs typeface="Calibri" panose="020F0502020204030204" pitchFamily="34" charset="0"/>
              </a:rPr>
              <a:t> and </a:t>
            </a:r>
            <a:r>
              <a:rPr lang="en-IN" sz="900" b="1" dirty="0">
                <a:latin typeface="Calibri" panose="020F0502020204030204" pitchFamily="34" charset="0"/>
                <a:ea typeface="Microsoft Sans Serif" panose="020B0604020202020204" pitchFamily="34" charset="0"/>
                <a:cs typeface="Calibri" panose="020F0502020204030204" pitchFamily="34" charset="0"/>
              </a:rPr>
              <a:t>precautions</a:t>
            </a:r>
            <a:r>
              <a:rPr lang="en-IN" sz="900" dirty="0">
                <a:latin typeface="Calibri" panose="020F0502020204030204" pitchFamily="34" charset="0"/>
                <a:ea typeface="Microsoft Sans Serif" panose="020B0604020202020204" pitchFamily="34" charset="0"/>
                <a:cs typeface="Calibri" panose="020F0502020204030204" pitchFamily="34" charset="0"/>
              </a:rPr>
              <a:t> to the user with respect to the </a:t>
            </a:r>
            <a:r>
              <a:rPr lang="en-IN" sz="900" b="1" dirty="0">
                <a:latin typeface="Calibri" panose="020F0502020204030204" pitchFamily="34" charset="0"/>
                <a:ea typeface="Microsoft Sans Serif" panose="020B0604020202020204" pitchFamily="34" charset="0"/>
                <a:cs typeface="Calibri" panose="020F0502020204030204" pitchFamily="34" charset="0"/>
              </a:rPr>
              <a:t>predicted</a:t>
            </a:r>
            <a:r>
              <a:rPr lang="en-IN" sz="900" dirty="0">
                <a:latin typeface="Calibri" panose="020F0502020204030204" pitchFamily="34" charset="0"/>
                <a:ea typeface="Microsoft Sans Serif" panose="020B0604020202020204" pitchFamily="34" charset="0"/>
                <a:cs typeface="Calibri" panose="020F0502020204030204" pitchFamily="34" charset="0"/>
              </a:rPr>
              <a:t> </a:t>
            </a:r>
            <a:r>
              <a:rPr lang="en-IN" sz="900" b="1" dirty="0">
                <a:latin typeface="Calibri" panose="020F0502020204030204" pitchFamily="34" charset="0"/>
                <a:ea typeface="Microsoft Sans Serif" panose="020B0604020202020204" pitchFamily="34" charset="0"/>
                <a:cs typeface="Calibri" panose="020F0502020204030204" pitchFamily="34" charset="0"/>
              </a:rPr>
              <a:t>category</a:t>
            </a:r>
            <a:r>
              <a:rPr lang="en-IN" sz="900" dirty="0">
                <a:latin typeface="Calibri" panose="020F0502020204030204" pitchFamily="34" charset="0"/>
                <a:ea typeface="Microsoft Sans Serif" panose="020B0604020202020204" pitchFamily="34" charset="0"/>
                <a:cs typeface="Calibri" panose="020F0502020204030204" pitchFamily="34" charset="0"/>
              </a:rPr>
              <a:t> of </a:t>
            </a:r>
            <a:r>
              <a:rPr lang="en-IN" sz="900" b="1" dirty="0">
                <a:latin typeface="Calibri" panose="020F0502020204030204" pitchFamily="34" charset="0"/>
                <a:ea typeface="Microsoft Sans Serif" panose="020B0604020202020204" pitchFamily="34" charset="0"/>
                <a:cs typeface="Calibri" panose="020F0502020204030204" pitchFamily="34" charset="0"/>
              </a:rPr>
              <a:t>Acne</a:t>
            </a:r>
            <a:r>
              <a:rPr lang="en-IN" sz="900" dirty="0">
                <a:latin typeface="Calibri" panose="020F0502020204030204" pitchFamily="34" charset="0"/>
                <a:ea typeface="Microsoft Sans Serif" panose="020B0604020202020204" pitchFamily="34" charset="0"/>
                <a:cs typeface="Calibri" panose="020F0502020204030204" pitchFamily="34" charset="0"/>
              </a:rPr>
              <a:t>. </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51" name="object 51"/>
          <p:cNvSpPr txBox="1"/>
          <p:nvPr/>
        </p:nvSpPr>
        <p:spPr>
          <a:xfrm>
            <a:off x="4011058" y="3789932"/>
            <a:ext cx="3063875" cy="1646605"/>
          </a:xfrm>
          <a:prstGeom prst="rect">
            <a:avLst/>
          </a:prstGeom>
        </p:spPr>
        <p:txBody>
          <a:bodyPr vert="horz" wrap="square" lIns="0" tIns="12700" rIns="0" bIns="0" rtlCol="0">
            <a:spAutoFit/>
          </a:bodyPr>
          <a:lstStyle/>
          <a:p>
            <a:pPr marL="12065" marR="5080" algn="just">
              <a:lnSpc>
                <a:spcPct val="100000"/>
              </a:lnSpc>
              <a:spcBef>
                <a:spcPts val="100"/>
              </a:spcBef>
              <a:tabLst>
                <a:tab pos="185420" algn="l"/>
              </a:tabLst>
            </a:pPr>
            <a:r>
              <a:rPr lang="en-US" sz="1200" b="1" spc="-5" dirty="0">
                <a:latin typeface="Calibri" panose="020F0502020204030204" pitchFamily="34" charset="0"/>
                <a:ea typeface="Microsoft Sans Serif" panose="020B0604020202020204" pitchFamily="34" charset="0"/>
                <a:cs typeface="Calibri" panose="020F0502020204030204" pitchFamily="34" charset="0"/>
              </a:rPr>
              <a:t>Resume Filtering System:</a:t>
            </a:r>
            <a:endParaRPr lang="en-IN" sz="1200" b="1" spc="-5" dirty="0">
              <a:latin typeface="Calibri" panose="020F0502020204030204" pitchFamily="34" charset="0"/>
              <a:ea typeface="Microsoft Sans Serif" panose="020B0604020202020204" pitchFamily="34" charset="0"/>
              <a:cs typeface="Calibri" panose="020F0502020204030204" pitchFamily="34" charset="0"/>
            </a:endParaRPr>
          </a:p>
          <a:p>
            <a:pPr marL="184785" marR="5080" indent="-172720" algn="just">
              <a:lnSpc>
                <a:spcPct val="100000"/>
              </a:lnSpc>
              <a:spcBef>
                <a:spcPts val="100"/>
              </a:spcBef>
              <a:buFont typeface="Arial MT"/>
              <a:buChar char="•"/>
              <a:tabLst>
                <a:tab pos="185420" algn="l"/>
              </a:tabLst>
            </a:pPr>
            <a:r>
              <a:rPr sz="900" spc="-5" dirty="0">
                <a:latin typeface="Calibri" panose="020F0502020204030204" pitchFamily="34" charset="0"/>
                <a:ea typeface="Microsoft Sans Serif" panose="020B0604020202020204" pitchFamily="34" charset="0"/>
                <a:cs typeface="Calibri" panose="020F0502020204030204" pitchFamily="34" charset="0"/>
              </a:rPr>
              <a:t>Created</a:t>
            </a:r>
            <a:r>
              <a:rPr sz="900" dirty="0">
                <a:latin typeface="Calibri" panose="020F0502020204030204" pitchFamily="34" charset="0"/>
                <a:ea typeface="Microsoft Sans Serif" panose="020B0604020202020204" pitchFamily="34" charset="0"/>
                <a:cs typeface="Calibri" panose="020F0502020204030204" pitchFamily="34" charset="0"/>
              </a:rPr>
              <a:t> a</a:t>
            </a:r>
            <a:r>
              <a:rPr sz="900" spc="5" dirty="0">
                <a:latin typeface="Calibri" panose="020F0502020204030204" pitchFamily="34" charset="0"/>
                <a:ea typeface="Microsoft Sans Serif" panose="020B0604020202020204" pitchFamily="34" charset="0"/>
                <a:cs typeface="Calibri" panose="020F0502020204030204" pitchFamily="34" charset="0"/>
              </a:rPr>
              <a:t> </a:t>
            </a:r>
            <a:r>
              <a:rPr sz="900" spc="-5" dirty="0">
                <a:latin typeface="Calibri" panose="020F0502020204030204" pitchFamily="34" charset="0"/>
                <a:ea typeface="Microsoft Sans Serif" panose="020B0604020202020204" pitchFamily="34" charset="0"/>
                <a:cs typeface="Calibri" panose="020F0502020204030204" pitchFamily="34" charset="0"/>
              </a:rPr>
              <a:t>Product</a:t>
            </a:r>
            <a:r>
              <a:rPr sz="900" dirty="0">
                <a:latin typeface="Calibri" panose="020F0502020204030204" pitchFamily="34" charset="0"/>
                <a:ea typeface="Microsoft Sans Serif" panose="020B0604020202020204" pitchFamily="34" charset="0"/>
                <a:cs typeface="Calibri" panose="020F0502020204030204" pitchFamily="34" charset="0"/>
              </a:rPr>
              <a:t> </a:t>
            </a:r>
            <a:r>
              <a:rPr sz="900" spc="-5" dirty="0">
                <a:latin typeface="Calibri" panose="020F0502020204030204" pitchFamily="34" charset="0"/>
                <a:ea typeface="Microsoft Sans Serif" panose="020B0604020202020204" pitchFamily="34" charset="0"/>
                <a:cs typeface="Calibri" panose="020F0502020204030204" pitchFamily="34" charset="0"/>
              </a:rPr>
              <a:t>where</a:t>
            </a:r>
            <a:r>
              <a:rPr sz="900" dirty="0">
                <a:latin typeface="Calibri" panose="020F0502020204030204" pitchFamily="34" charset="0"/>
                <a:ea typeface="Microsoft Sans Serif" panose="020B0604020202020204" pitchFamily="34" charset="0"/>
                <a:cs typeface="Calibri" panose="020F0502020204030204" pitchFamily="34" charset="0"/>
              </a:rPr>
              <a:t> </a:t>
            </a:r>
            <a:r>
              <a:rPr lang="en-US" sz="900" spc="-5" dirty="0">
                <a:latin typeface="Calibri" panose="020F0502020204030204" pitchFamily="34" charset="0"/>
                <a:ea typeface="Microsoft Sans Serif" panose="020B0604020202020204" pitchFamily="34" charset="0"/>
                <a:cs typeface="Calibri" panose="020F0502020204030204" pitchFamily="34" charset="0"/>
              </a:rPr>
              <a:t>it takes in all the resumes and filters it according to the user’s query.</a:t>
            </a:r>
          </a:p>
          <a:p>
            <a:pPr marL="184785" marR="5080" indent="-172720" algn="just">
              <a:lnSpc>
                <a:spcPct val="100000"/>
              </a:lnSpc>
              <a:spcBef>
                <a:spcPts val="100"/>
              </a:spcBef>
              <a:buFont typeface="Arial MT"/>
              <a:buChar char="•"/>
              <a:tabLst>
                <a:tab pos="185420" algn="l"/>
              </a:tabLst>
            </a:pPr>
            <a:r>
              <a:rPr lang="en-US" sz="900" spc="-5" dirty="0">
                <a:latin typeface="Calibri" panose="020F0502020204030204" pitchFamily="34" charset="0"/>
                <a:ea typeface="Microsoft Sans Serif" panose="020B0604020202020204" pitchFamily="34" charset="0"/>
                <a:cs typeface="Calibri" panose="020F0502020204030204" pitchFamily="34" charset="0"/>
              </a:rPr>
              <a:t>Used </a:t>
            </a:r>
            <a:r>
              <a:rPr lang="en-US" sz="900" b="1" spc="-5" dirty="0">
                <a:latin typeface="Calibri" panose="020F0502020204030204" pitchFamily="34" charset="0"/>
                <a:ea typeface="Microsoft Sans Serif" panose="020B0604020202020204" pitchFamily="34" charset="0"/>
                <a:cs typeface="Calibri" panose="020F0502020204030204" pitchFamily="34" charset="0"/>
              </a:rPr>
              <a:t>Azure Blob Storage </a:t>
            </a:r>
            <a:r>
              <a:rPr lang="en-US" sz="900" spc="-5" dirty="0">
                <a:latin typeface="Calibri" panose="020F0502020204030204" pitchFamily="34" charset="0"/>
                <a:ea typeface="Microsoft Sans Serif" panose="020B0604020202020204" pitchFamily="34" charset="0"/>
                <a:cs typeface="Calibri" panose="020F0502020204030204" pitchFamily="34" charset="0"/>
              </a:rPr>
              <a:t>to store the resumes.</a:t>
            </a:r>
          </a:p>
          <a:p>
            <a:pPr marL="184785" marR="5080" indent="-172720" algn="just">
              <a:lnSpc>
                <a:spcPct val="100000"/>
              </a:lnSpc>
              <a:spcBef>
                <a:spcPts val="100"/>
              </a:spcBef>
              <a:buFont typeface="Arial MT"/>
              <a:buChar char="•"/>
              <a:tabLst>
                <a:tab pos="185420" algn="l"/>
              </a:tabLst>
            </a:pPr>
            <a:r>
              <a:rPr lang="en-US" sz="900" spc="-5" dirty="0">
                <a:latin typeface="Calibri" panose="020F0502020204030204" pitchFamily="34" charset="0"/>
                <a:ea typeface="Microsoft Sans Serif" panose="020B0604020202020204" pitchFamily="34" charset="0"/>
                <a:cs typeface="Calibri" panose="020F0502020204030204" pitchFamily="34" charset="0"/>
              </a:rPr>
              <a:t>Used </a:t>
            </a:r>
            <a:r>
              <a:rPr lang="en-US" sz="900" b="1" spc="-5" dirty="0">
                <a:latin typeface="Calibri" panose="020F0502020204030204" pitchFamily="34" charset="0"/>
                <a:ea typeface="Microsoft Sans Serif" panose="020B0604020202020204" pitchFamily="34" charset="0"/>
                <a:cs typeface="Calibri" panose="020F0502020204030204" pitchFamily="34" charset="0"/>
              </a:rPr>
              <a:t>parsing libraries </a:t>
            </a:r>
            <a:r>
              <a:rPr lang="en-US" sz="900" spc="-5" dirty="0">
                <a:latin typeface="Calibri" panose="020F0502020204030204" pitchFamily="34" charset="0"/>
                <a:ea typeface="Microsoft Sans Serif" panose="020B0604020202020204" pitchFamily="34" charset="0"/>
                <a:cs typeface="Calibri" panose="020F0502020204030204" pitchFamily="34" charset="0"/>
              </a:rPr>
              <a:t>to convert the pdf format files to python strings and used </a:t>
            </a:r>
            <a:r>
              <a:rPr lang="en-US" sz="900" b="1" spc="-5" dirty="0">
                <a:latin typeface="Calibri" panose="020F0502020204030204" pitchFamily="34" charset="0"/>
                <a:ea typeface="Microsoft Sans Serif" panose="020B0604020202020204" pitchFamily="34" charset="0"/>
                <a:cs typeface="Calibri" panose="020F0502020204030204" pitchFamily="34" charset="0"/>
              </a:rPr>
              <a:t>keyword matching </a:t>
            </a:r>
            <a:r>
              <a:rPr lang="en-US" sz="900" spc="-5" dirty="0">
                <a:latin typeface="Calibri" panose="020F0502020204030204" pitchFamily="34" charset="0"/>
                <a:ea typeface="Microsoft Sans Serif" panose="020B0604020202020204" pitchFamily="34" charset="0"/>
                <a:cs typeface="Calibri" panose="020F0502020204030204" pitchFamily="34" charset="0"/>
              </a:rPr>
              <a:t>to cut sections of the resume.</a:t>
            </a:r>
          </a:p>
          <a:p>
            <a:pPr marL="184785" marR="5080" indent="-172720" algn="just">
              <a:lnSpc>
                <a:spcPct val="100000"/>
              </a:lnSpc>
              <a:spcBef>
                <a:spcPts val="100"/>
              </a:spcBef>
              <a:buFont typeface="Arial MT"/>
              <a:buChar char="•"/>
              <a:tabLst>
                <a:tab pos="185420" algn="l"/>
              </a:tabLst>
            </a:pPr>
            <a:r>
              <a:rPr lang="en-US" sz="900" spc="-5" dirty="0">
                <a:latin typeface="Calibri" panose="020F0502020204030204" pitchFamily="34" charset="0"/>
                <a:ea typeface="Microsoft Sans Serif" panose="020B0604020202020204" pitchFamily="34" charset="0"/>
                <a:cs typeface="Calibri" panose="020F0502020204030204" pitchFamily="34" charset="0"/>
              </a:rPr>
              <a:t>Using Intent based models to extract words of interest and saved the </a:t>
            </a:r>
            <a:r>
              <a:rPr lang="en-US" sz="900" b="1" spc="-5" dirty="0">
                <a:latin typeface="Calibri" panose="020F0502020204030204" pitchFamily="34" charset="0"/>
                <a:ea typeface="Microsoft Sans Serif" panose="020B0604020202020204" pitchFamily="34" charset="0"/>
                <a:cs typeface="Calibri" panose="020F0502020204030204" pitchFamily="34" charset="0"/>
              </a:rPr>
              <a:t>JSON files </a:t>
            </a:r>
            <a:r>
              <a:rPr lang="en-US" sz="900" spc="-5" dirty="0">
                <a:latin typeface="Calibri" panose="020F0502020204030204" pitchFamily="34" charset="0"/>
                <a:ea typeface="Microsoft Sans Serif" panose="020B0604020202020204" pitchFamily="34" charset="0"/>
                <a:cs typeface="Calibri" panose="020F0502020204030204" pitchFamily="34" charset="0"/>
              </a:rPr>
              <a:t>on to the Azure storage.</a:t>
            </a:r>
          </a:p>
          <a:p>
            <a:pPr marL="184785" marR="5080" indent="-172720" algn="just">
              <a:lnSpc>
                <a:spcPct val="100000"/>
              </a:lnSpc>
              <a:spcBef>
                <a:spcPts val="100"/>
              </a:spcBef>
              <a:buFont typeface="Arial MT"/>
              <a:buChar char="•"/>
              <a:tabLst>
                <a:tab pos="185420" algn="l"/>
              </a:tabLst>
            </a:pPr>
            <a:r>
              <a:rPr lang="en-US" sz="900" spc="-5" dirty="0">
                <a:latin typeface="Calibri" panose="020F0502020204030204" pitchFamily="34" charset="0"/>
                <a:ea typeface="Microsoft Sans Serif" panose="020B0604020202020204" pitchFamily="34" charset="0"/>
                <a:cs typeface="Calibri" panose="020F0502020204030204" pitchFamily="34" charset="0"/>
              </a:rPr>
              <a:t>Using </a:t>
            </a:r>
            <a:r>
              <a:rPr lang="en-US" sz="900" b="1" spc="-5" dirty="0">
                <a:latin typeface="Calibri" panose="020F0502020204030204" pitchFamily="34" charset="0"/>
                <a:ea typeface="Microsoft Sans Serif" panose="020B0604020202020204" pitchFamily="34" charset="0"/>
                <a:cs typeface="Calibri" panose="020F0502020204030204" pitchFamily="34" charset="0"/>
              </a:rPr>
              <a:t>Recommender systems </a:t>
            </a:r>
            <a:r>
              <a:rPr lang="en-US" sz="900" spc="-5" dirty="0">
                <a:latin typeface="Calibri" panose="020F0502020204030204" pitchFamily="34" charset="0"/>
                <a:ea typeface="Microsoft Sans Serif" panose="020B0604020202020204" pitchFamily="34" charset="0"/>
                <a:cs typeface="Calibri" panose="020F0502020204030204" pitchFamily="34" charset="0"/>
              </a:rPr>
              <a:t>to filter and recommend the relevant resumes to the users.</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54" name="object 54"/>
          <p:cNvSpPr txBox="1"/>
          <p:nvPr/>
        </p:nvSpPr>
        <p:spPr>
          <a:xfrm>
            <a:off x="3973448" y="1731335"/>
            <a:ext cx="2548002" cy="197490"/>
          </a:xfrm>
          <a:prstGeom prst="rect">
            <a:avLst/>
          </a:prstGeom>
        </p:spPr>
        <p:txBody>
          <a:bodyPr vert="horz" wrap="square" lIns="0" tIns="12700" rIns="0" bIns="0" rtlCol="0">
            <a:spAutoFit/>
          </a:bodyPr>
          <a:lstStyle/>
          <a:p>
            <a:pPr marL="12700">
              <a:lnSpc>
                <a:spcPct val="100000"/>
              </a:lnSpc>
              <a:spcBef>
                <a:spcPts val="100"/>
              </a:spcBef>
            </a:pPr>
            <a:r>
              <a:rPr lang="en-US" sz="1200" b="1" dirty="0" err="1">
                <a:latin typeface="Calibri" panose="020F0502020204030204" pitchFamily="34" charset="0"/>
                <a:ea typeface="Microsoft Sans Serif" panose="020B0604020202020204" pitchFamily="34" charset="0"/>
                <a:cs typeface="Calibri" panose="020F0502020204030204" pitchFamily="34" charset="0"/>
              </a:rPr>
              <a:t>Partcipating</a:t>
            </a:r>
            <a:r>
              <a:rPr lang="en-US" sz="1200" b="1" dirty="0">
                <a:latin typeface="Calibri" panose="020F0502020204030204" pitchFamily="34" charset="0"/>
                <a:ea typeface="Microsoft Sans Serif" panose="020B0604020202020204" pitchFamily="34" charset="0"/>
                <a:cs typeface="Calibri" panose="020F0502020204030204" pitchFamily="34" charset="0"/>
              </a:rPr>
              <a:t> actively in Hackathons.</a:t>
            </a:r>
            <a:endParaRPr sz="1200" b="1"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55" name="object 55"/>
          <p:cNvSpPr txBox="1"/>
          <p:nvPr/>
        </p:nvSpPr>
        <p:spPr>
          <a:xfrm>
            <a:off x="3951263" y="1957269"/>
            <a:ext cx="3217308" cy="1323439"/>
          </a:xfrm>
          <a:prstGeom prst="rect">
            <a:avLst/>
          </a:prstGeom>
        </p:spPr>
        <p:txBody>
          <a:bodyPr vert="horz" wrap="square" lIns="0" tIns="12700" rIns="0" bIns="0" rtlCol="0">
            <a:spAutoFit/>
          </a:bodyPr>
          <a:lstStyle/>
          <a:p>
            <a:pPr marL="184785" indent="-172720">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Currently working on making a </a:t>
            </a:r>
            <a:r>
              <a:rPr lang="en-US" sz="900" b="1" dirty="0">
                <a:latin typeface="Calibri" panose="020F0502020204030204" pitchFamily="34" charset="0"/>
                <a:ea typeface="Microsoft Sans Serif" panose="020B0604020202020204" pitchFamily="34" charset="0"/>
                <a:cs typeface="Calibri" panose="020F0502020204030204" pitchFamily="34" charset="0"/>
              </a:rPr>
              <a:t>Auto Feature Engineering</a:t>
            </a:r>
            <a:r>
              <a:rPr lang="en-US" sz="900" dirty="0">
                <a:latin typeface="Calibri" panose="020F0502020204030204" pitchFamily="34" charset="0"/>
                <a:ea typeface="Microsoft Sans Serif" panose="020B0604020202020204" pitchFamily="34" charset="0"/>
                <a:cs typeface="Calibri" panose="020F0502020204030204" pitchFamily="34" charset="0"/>
              </a:rPr>
              <a:t> tool, and would be making an open source contribution.</a:t>
            </a:r>
          </a:p>
          <a:p>
            <a:pPr marL="184785" indent="-172720">
              <a:lnSpc>
                <a:spcPct val="100000"/>
              </a:lnSpc>
              <a:spcBef>
                <a:spcPts val="100"/>
              </a:spcBef>
              <a:buFont typeface="Arial MT"/>
              <a:buChar char="•"/>
              <a:tabLst>
                <a:tab pos="184785" algn="l"/>
                <a:tab pos="185420" algn="l"/>
              </a:tabLst>
            </a:pPr>
            <a:r>
              <a:rPr lang="en-US" sz="900" b="1" dirty="0">
                <a:latin typeface="Calibri" panose="020F0502020204030204" pitchFamily="34" charset="0"/>
                <a:ea typeface="Microsoft Sans Serif" panose="020B0604020202020204" pitchFamily="34" charset="0"/>
                <a:cs typeface="Calibri" panose="020F0502020204030204" pitchFamily="34" charset="0"/>
              </a:rPr>
              <a:t>Runner up(Rank 2) </a:t>
            </a:r>
            <a:r>
              <a:rPr lang="en-US" sz="900" dirty="0">
                <a:latin typeface="Calibri" panose="020F0502020204030204" pitchFamily="34" charset="0"/>
                <a:ea typeface="Microsoft Sans Serif" panose="020B0604020202020204" pitchFamily="34" charset="0"/>
                <a:cs typeface="Calibri" panose="020F0502020204030204" pitchFamily="34" charset="0"/>
              </a:rPr>
              <a:t>in Buyer's time prediction, </a:t>
            </a:r>
            <a:r>
              <a:rPr lang="en-US" sz="900" dirty="0" err="1">
                <a:latin typeface="Calibri" panose="020F0502020204030204" pitchFamily="34" charset="0"/>
                <a:ea typeface="Microsoft Sans Serif" panose="020B0604020202020204" pitchFamily="34" charset="0"/>
                <a:cs typeface="Calibri" panose="020F0502020204030204" pitchFamily="34" charset="0"/>
              </a:rPr>
              <a:t>MachineHack</a:t>
            </a:r>
            <a:r>
              <a:rPr lang="en-US" sz="900" dirty="0">
                <a:latin typeface="Calibri" panose="020F0502020204030204" pitchFamily="34" charset="0"/>
                <a:ea typeface="Microsoft Sans Serif" panose="020B0604020202020204" pitchFamily="34" charset="0"/>
                <a:cs typeface="Calibri" panose="020F0502020204030204" pitchFamily="34" charset="0"/>
              </a:rPr>
              <a:t>, 2021.</a:t>
            </a:r>
            <a:endParaRPr lang="en-US" sz="900" b="1" dirty="0">
              <a:latin typeface="Calibri" panose="020F0502020204030204" pitchFamily="34" charset="0"/>
              <a:ea typeface="Microsoft Sans Serif" panose="020B0604020202020204" pitchFamily="34" charset="0"/>
              <a:cs typeface="Calibri" panose="020F0502020204030204" pitchFamily="34" charset="0"/>
            </a:endParaRPr>
          </a:p>
          <a:p>
            <a:pPr marL="184785" indent="-172720">
              <a:lnSpc>
                <a:spcPct val="100000"/>
              </a:lnSpc>
              <a:spcBef>
                <a:spcPts val="100"/>
              </a:spcBef>
              <a:buFont typeface="Arial MT"/>
              <a:buChar char="•"/>
              <a:tabLst>
                <a:tab pos="184785" algn="l"/>
                <a:tab pos="185420" algn="l"/>
              </a:tabLst>
            </a:pPr>
            <a:r>
              <a:rPr lang="en-US" sz="900" dirty="0">
                <a:latin typeface="Calibri" panose="020F0502020204030204" pitchFamily="34" charset="0"/>
                <a:ea typeface="Microsoft Sans Serif" panose="020B0604020202020204" pitchFamily="34" charset="0"/>
                <a:cs typeface="Calibri" panose="020F0502020204030204" pitchFamily="34" charset="0"/>
              </a:rPr>
              <a:t>Been in </a:t>
            </a:r>
            <a:r>
              <a:rPr lang="en-US" sz="900" b="1" dirty="0">
                <a:latin typeface="Calibri" panose="020F0502020204030204" pitchFamily="34" charset="0"/>
                <a:ea typeface="Microsoft Sans Serif" panose="020B0604020202020204" pitchFamily="34" charset="0"/>
                <a:cs typeface="Calibri" panose="020F0502020204030204" pitchFamily="34" charset="0"/>
              </a:rPr>
              <a:t>top 10 participants </a:t>
            </a:r>
            <a:r>
              <a:rPr lang="en-US" sz="900" dirty="0">
                <a:latin typeface="Calibri" panose="020F0502020204030204" pitchFamily="34" charset="0"/>
                <a:ea typeface="Microsoft Sans Serif" panose="020B0604020202020204" pitchFamily="34" charset="0"/>
                <a:cs typeface="Calibri" panose="020F0502020204030204" pitchFamily="34" charset="0"/>
              </a:rPr>
              <a:t>for 3 times</a:t>
            </a:r>
            <a:r>
              <a:rPr lang="en-US" sz="900" b="1" dirty="0">
                <a:latin typeface="Calibri" panose="020F0502020204030204" pitchFamily="34" charset="0"/>
                <a:ea typeface="Microsoft Sans Serif" panose="020B0604020202020204" pitchFamily="34" charset="0"/>
                <a:cs typeface="Calibri" panose="020F0502020204030204" pitchFamily="34" charset="0"/>
              </a:rPr>
              <a:t>.</a:t>
            </a:r>
          </a:p>
          <a:p>
            <a:pPr marL="184785" indent="-172720">
              <a:lnSpc>
                <a:spcPct val="100000"/>
              </a:lnSpc>
              <a:spcBef>
                <a:spcPts val="100"/>
              </a:spcBef>
              <a:buFont typeface="Arial MT"/>
              <a:buChar char="•"/>
              <a:tabLst>
                <a:tab pos="184785" algn="l"/>
                <a:tab pos="185420" algn="l"/>
              </a:tabLst>
            </a:pPr>
            <a:r>
              <a:rPr lang="en-US" sz="900" b="1" dirty="0">
                <a:latin typeface="Calibri" panose="020F0502020204030204" pitchFamily="34" charset="0"/>
                <a:ea typeface="Microsoft Sans Serif" panose="020B0604020202020204" pitchFamily="34" charset="0"/>
                <a:cs typeface="Calibri" panose="020F0502020204030204" pitchFamily="34" charset="0"/>
              </a:rPr>
              <a:t>Ranked 52 </a:t>
            </a:r>
            <a:r>
              <a:rPr lang="en-US" sz="900" dirty="0">
                <a:latin typeface="Calibri" panose="020F0502020204030204" pitchFamily="34" charset="0"/>
                <a:ea typeface="Microsoft Sans Serif" panose="020B0604020202020204" pitchFamily="34" charset="0"/>
                <a:cs typeface="Calibri" panose="020F0502020204030204" pitchFamily="34" charset="0"/>
              </a:rPr>
              <a:t>globally on </a:t>
            </a:r>
            <a:r>
              <a:rPr lang="en-US" sz="900" dirty="0" err="1">
                <a:latin typeface="Calibri" panose="020F0502020204030204" pitchFamily="34" charset="0"/>
                <a:ea typeface="Microsoft Sans Serif" panose="020B0604020202020204" pitchFamily="34" charset="0"/>
                <a:cs typeface="Calibri" panose="020F0502020204030204" pitchFamily="34" charset="0"/>
              </a:rPr>
              <a:t>MachineHack</a:t>
            </a:r>
            <a:r>
              <a:rPr lang="en-US" sz="900" dirty="0">
                <a:latin typeface="Calibri" panose="020F0502020204030204" pitchFamily="34" charset="0"/>
                <a:ea typeface="Microsoft Sans Serif" panose="020B0604020202020204" pitchFamily="34" charset="0"/>
                <a:cs typeface="Calibri" panose="020F0502020204030204" pitchFamily="34" charset="0"/>
              </a:rPr>
              <a:t> competitive platforms.</a:t>
            </a:r>
          </a:p>
          <a:p>
            <a:pPr marL="184785" indent="-172720">
              <a:lnSpc>
                <a:spcPct val="100000"/>
              </a:lnSpc>
              <a:spcBef>
                <a:spcPts val="100"/>
              </a:spcBef>
              <a:buFont typeface="Arial MT"/>
              <a:buChar char="•"/>
              <a:tabLst>
                <a:tab pos="184785" algn="l"/>
                <a:tab pos="185420" algn="l"/>
              </a:tabLst>
            </a:pPr>
            <a:r>
              <a:rPr lang="en-US" sz="900" b="1" dirty="0">
                <a:latin typeface="Calibri" panose="020F0502020204030204" pitchFamily="34" charset="0"/>
                <a:ea typeface="Microsoft Sans Serif" panose="020B0604020202020204" pitchFamily="34" charset="0"/>
                <a:cs typeface="Calibri" panose="020F0502020204030204" pitchFamily="34" charset="0"/>
              </a:rPr>
              <a:t>Top 1%</a:t>
            </a:r>
            <a:r>
              <a:rPr lang="en-US" sz="900" dirty="0">
                <a:latin typeface="Calibri" panose="020F0502020204030204" pitchFamily="34" charset="0"/>
                <a:ea typeface="Microsoft Sans Serif" panose="020B0604020202020204" pitchFamily="34" charset="0"/>
                <a:cs typeface="Calibri" panose="020F0502020204030204" pitchFamily="34" charset="0"/>
              </a:rPr>
              <a:t> in more than </a:t>
            </a:r>
            <a:r>
              <a:rPr lang="en-US" sz="900" b="1" dirty="0">
                <a:latin typeface="Calibri" panose="020F0502020204030204" pitchFamily="34" charset="0"/>
                <a:ea typeface="Microsoft Sans Serif" panose="020B0604020202020204" pitchFamily="34" charset="0"/>
                <a:cs typeface="Calibri" panose="020F0502020204030204" pitchFamily="34" charset="0"/>
              </a:rPr>
              <a:t>35 hackathons</a:t>
            </a:r>
            <a:r>
              <a:rPr lang="en-US" sz="900" dirty="0">
                <a:latin typeface="Calibri" panose="020F0502020204030204" pitchFamily="34" charset="0"/>
                <a:ea typeface="Microsoft Sans Serif" panose="020B0604020202020204" pitchFamily="34" charset="0"/>
                <a:cs typeface="Calibri" panose="020F0502020204030204" pitchFamily="34" charset="0"/>
              </a:rPr>
              <a:t>.</a:t>
            </a:r>
            <a:endParaRPr lang="en-US" sz="900" b="1" dirty="0">
              <a:latin typeface="Calibri" panose="020F0502020204030204" pitchFamily="34" charset="0"/>
              <a:ea typeface="Microsoft Sans Serif" panose="020B0604020202020204" pitchFamily="34" charset="0"/>
              <a:cs typeface="Calibri" panose="020F0502020204030204" pitchFamily="34" charset="0"/>
            </a:endParaRPr>
          </a:p>
          <a:p>
            <a:pPr marL="184785" indent="-172720">
              <a:lnSpc>
                <a:spcPct val="100000"/>
              </a:lnSpc>
              <a:spcBef>
                <a:spcPts val="100"/>
              </a:spcBef>
              <a:buFont typeface="Arial MT"/>
              <a:buChar char="•"/>
              <a:tabLst>
                <a:tab pos="184785" algn="l"/>
                <a:tab pos="185420" algn="l"/>
              </a:tabLst>
            </a:pPr>
            <a:r>
              <a:rPr lang="en-IN" sz="900" b="1" dirty="0">
                <a:latin typeface="Calibri" panose="020F0502020204030204" pitchFamily="34" charset="0"/>
                <a:ea typeface="Microsoft Sans Serif" panose="020B0604020202020204" pitchFamily="34" charset="0"/>
                <a:cs typeface="Calibri" panose="020F0502020204030204" pitchFamily="34" charset="0"/>
              </a:rPr>
              <a:t>Experience over 55+ </a:t>
            </a:r>
            <a:r>
              <a:rPr lang="en-IN" sz="900" dirty="0">
                <a:latin typeface="Calibri" panose="020F0502020204030204" pitchFamily="34" charset="0"/>
                <a:ea typeface="Microsoft Sans Serif" panose="020B0604020202020204" pitchFamily="34" charset="0"/>
                <a:cs typeface="Calibri" panose="020F0502020204030204" pitchFamily="34" charset="0"/>
              </a:rPr>
              <a:t>online hackathons on platforms like Analytics Vidhya, </a:t>
            </a:r>
            <a:r>
              <a:rPr lang="en-IN" sz="900" dirty="0" err="1">
                <a:latin typeface="Calibri" panose="020F0502020204030204" pitchFamily="34" charset="0"/>
                <a:ea typeface="Microsoft Sans Serif" panose="020B0604020202020204" pitchFamily="34" charset="0"/>
                <a:cs typeface="Calibri" panose="020F0502020204030204" pitchFamily="34" charset="0"/>
              </a:rPr>
              <a:t>HackerEarth</a:t>
            </a:r>
            <a:r>
              <a:rPr lang="en-IN" sz="900" dirty="0">
                <a:latin typeface="Calibri" panose="020F0502020204030204" pitchFamily="34" charset="0"/>
                <a:ea typeface="Microsoft Sans Serif" panose="020B0604020202020204" pitchFamily="34" charset="0"/>
                <a:cs typeface="Calibri" panose="020F0502020204030204" pitchFamily="34" charset="0"/>
              </a:rPr>
              <a:t>, </a:t>
            </a:r>
            <a:r>
              <a:rPr lang="en-IN" sz="900" dirty="0" err="1">
                <a:latin typeface="Calibri" panose="020F0502020204030204" pitchFamily="34" charset="0"/>
                <a:ea typeface="Microsoft Sans Serif" panose="020B0604020202020204" pitchFamily="34" charset="0"/>
                <a:cs typeface="Calibri" panose="020F0502020204030204" pitchFamily="34" charset="0"/>
              </a:rPr>
              <a:t>MachineHack</a:t>
            </a:r>
            <a:r>
              <a:rPr lang="en-IN" sz="900" dirty="0">
                <a:latin typeface="Calibri" panose="020F0502020204030204" pitchFamily="34" charset="0"/>
                <a:ea typeface="Microsoft Sans Serif" panose="020B0604020202020204" pitchFamily="34" charset="0"/>
                <a:cs typeface="Calibri" panose="020F0502020204030204" pitchFamily="34" charset="0"/>
              </a:rPr>
              <a:t>, etc.</a:t>
            </a:r>
          </a:p>
        </p:txBody>
      </p:sp>
      <p:sp>
        <p:nvSpPr>
          <p:cNvPr id="59" name="object 20">
            <a:extLst>
              <a:ext uri="{FF2B5EF4-FFF2-40B4-BE49-F238E27FC236}">
                <a16:creationId xmlns:a16="http://schemas.microsoft.com/office/drawing/2014/main" id="{5D241398-A6FF-4926-83C0-EC73ACC39885}"/>
              </a:ext>
            </a:extLst>
          </p:cNvPr>
          <p:cNvSpPr txBox="1"/>
          <p:nvPr/>
        </p:nvSpPr>
        <p:spPr>
          <a:xfrm>
            <a:off x="425164" y="5001872"/>
            <a:ext cx="2089671" cy="548868"/>
          </a:xfrm>
          <a:prstGeom prst="rect">
            <a:avLst/>
          </a:prstGeom>
        </p:spPr>
        <p:txBody>
          <a:bodyPr vert="horz" wrap="square" lIns="0" tIns="12700" rIns="0" bIns="0" rtlCol="0">
            <a:spAutoFit/>
          </a:bodyPr>
          <a:lstStyle/>
          <a:p>
            <a:pPr marL="12700">
              <a:lnSpc>
                <a:spcPts val="1425"/>
              </a:lnSpc>
            </a:pPr>
            <a:r>
              <a:rPr lang="en-US" sz="1200" b="1" dirty="0">
                <a:latin typeface="Calibri" panose="020F0502020204030204" pitchFamily="34" charset="0"/>
                <a:ea typeface="Microsoft Sans Serif" panose="020B0604020202020204" pitchFamily="34" charset="0"/>
                <a:cs typeface="Calibri" panose="020F0502020204030204" pitchFamily="34" charset="0"/>
              </a:rPr>
              <a:t>Freelancer</a:t>
            </a:r>
          </a:p>
          <a:p>
            <a:pPr marL="12700">
              <a:lnSpc>
                <a:spcPts val="1425"/>
              </a:lnSpc>
            </a:pPr>
            <a:r>
              <a:rPr lang="en-US" sz="1200" i="1" dirty="0">
                <a:latin typeface="Calibri" panose="020F0502020204030204" pitchFamily="34" charset="0"/>
                <a:ea typeface="Microsoft Sans Serif" panose="020B0604020202020204" pitchFamily="34" charset="0"/>
                <a:cs typeface="Calibri" panose="020F0502020204030204" pitchFamily="34" charset="0"/>
              </a:rPr>
              <a:t>Data Science </a:t>
            </a:r>
          </a:p>
          <a:p>
            <a:pPr marL="12700">
              <a:lnSpc>
                <a:spcPct val="100000"/>
              </a:lnSpc>
              <a:spcBef>
                <a:spcPts val="305"/>
              </a:spcBef>
            </a:pPr>
            <a:r>
              <a:rPr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0</a:t>
            </a:r>
            <a:r>
              <a:rPr lang="en-US"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6/</a:t>
            </a:r>
            <a:r>
              <a:rPr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a:t>
            </a:r>
            <a:r>
              <a:rPr lang="en-US"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a:t>
            </a:r>
            <a:r>
              <a:rPr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 </a:t>
            </a:r>
            <a:r>
              <a:rPr lang="en-US"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12</a:t>
            </a:r>
            <a:r>
              <a:rPr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 </a:t>
            </a:r>
            <a:r>
              <a:rPr lang="en-US"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2020</a:t>
            </a:r>
            <a:endParaRPr sz="900" b="1"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60" name="object 21">
            <a:extLst>
              <a:ext uri="{FF2B5EF4-FFF2-40B4-BE49-F238E27FC236}">
                <a16:creationId xmlns:a16="http://schemas.microsoft.com/office/drawing/2014/main" id="{77E1D4ED-5873-4265-A4C1-A111E4C5DA86}"/>
              </a:ext>
            </a:extLst>
          </p:cNvPr>
          <p:cNvSpPr txBox="1"/>
          <p:nvPr/>
        </p:nvSpPr>
        <p:spPr>
          <a:xfrm>
            <a:off x="2344328" y="5398775"/>
            <a:ext cx="1277206" cy="151965"/>
          </a:xfrm>
          <a:prstGeom prst="rect">
            <a:avLst/>
          </a:prstGeom>
        </p:spPr>
        <p:txBody>
          <a:bodyPr vert="horz" wrap="square" lIns="0" tIns="13335" rIns="0" bIns="0" rtlCol="0">
            <a:spAutoFit/>
          </a:bodyPr>
          <a:lstStyle/>
          <a:p>
            <a:pPr marL="12700">
              <a:lnSpc>
                <a:spcPct val="100000"/>
              </a:lnSpc>
              <a:spcBef>
                <a:spcPts val="105"/>
              </a:spcBef>
            </a:pPr>
            <a:r>
              <a:rPr lang="en-US" sz="900" dirty="0">
                <a:latin typeface="Calibri" panose="020F0502020204030204" pitchFamily="34" charset="0"/>
                <a:ea typeface="Microsoft Sans Serif" panose="020B0604020202020204" pitchFamily="34" charset="0"/>
                <a:cs typeface="Calibri" panose="020F0502020204030204" pitchFamily="34" charset="0"/>
              </a:rPr>
              <a:t>Karimnagar, Telangana</a:t>
            </a:r>
            <a:endParaRPr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62" name="object 23">
            <a:extLst>
              <a:ext uri="{FF2B5EF4-FFF2-40B4-BE49-F238E27FC236}">
                <a16:creationId xmlns:a16="http://schemas.microsoft.com/office/drawing/2014/main" id="{D1585FFE-2F1D-406C-99D9-81264C52BA7D}"/>
              </a:ext>
            </a:extLst>
          </p:cNvPr>
          <p:cNvSpPr txBox="1"/>
          <p:nvPr/>
        </p:nvSpPr>
        <p:spPr>
          <a:xfrm>
            <a:off x="397260" y="5660590"/>
            <a:ext cx="2714942" cy="383759"/>
          </a:xfrm>
          <a:prstGeom prst="rect">
            <a:avLst/>
          </a:prstGeom>
        </p:spPr>
        <p:txBody>
          <a:bodyPr vert="horz" wrap="square" lIns="0" tIns="35560" rIns="0" bIns="0" rtlCol="0">
            <a:spAutoFit/>
          </a:bodyPr>
          <a:lstStyle/>
          <a:p>
            <a:pPr marL="184150" marR="5080" indent="-171450">
              <a:lnSpc>
                <a:spcPts val="900"/>
              </a:lnSpc>
              <a:spcBef>
                <a:spcPts val="280"/>
              </a:spcBef>
              <a:buFont typeface="Arial" panose="020B0604020202020204" pitchFamily="34" charset="0"/>
              <a:buChar char="•"/>
            </a:pPr>
            <a:r>
              <a:rPr lang="en-US" sz="900" dirty="0">
                <a:latin typeface="Calibri" panose="020F0502020204030204" pitchFamily="34" charset="0"/>
                <a:ea typeface="Microsoft Sans Serif" panose="020B0604020202020204" pitchFamily="34" charset="0"/>
                <a:cs typeface="Calibri" panose="020F0502020204030204" pitchFamily="34" charset="0"/>
              </a:rPr>
              <a:t>Worked as Freelance Data Scientist, worked on Classical ML Projects  Like Customer Churn Prediction, Customer Segmentation, Web Scrapping etc.</a:t>
            </a:r>
          </a:p>
        </p:txBody>
      </p:sp>
      <p:sp>
        <p:nvSpPr>
          <p:cNvPr id="22" name="TextBox 21">
            <a:extLst>
              <a:ext uri="{FF2B5EF4-FFF2-40B4-BE49-F238E27FC236}">
                <a16:creationId xmlns:a16="http://schemas.microsoft.com/office/drawing/2014/main" id="{3D8D2956-E8C6-43D3-9400-86081C8C7F35}"/>
              </a:ext>
            </a:extLst>
          </p:cNvPr>
          <p:cNvSpPr txBox="1"/>
          <p:nvPr/>
        </p:nvSpPr>
        <p:spPr>
          <a:xfrm>
            <a:off x="4114796" y="738973"/>
            <a:ext cx="3124201" cy="369332"/>
          </a:xfrm>
          <a:prstGeom prst="rect">
            <a:avLst/>
          </a:prstGeom>
          <a:noFill/>
        </p:spPr>
        <p:txBody>
          <a:bodyPr wrap="square" rtlCol="0">
            <a:spAutoFit/>
          </a:bodyPr>
          <a:lstStyle/>
          <a:p>
            <a:r>
              <a:rPr lang="en-IN" sz="900" spc="-5" dirty="0">
                <a:latin typeface="Calibri" panose="020F0502020204030204" pitchFamily="34" charset="0"/>
                <a:ea typeface="Microsoft Sans Serif" panose="020B0604020202020204" pitchFamily="34" charset="0"/>
                <a:cs typeface="Calibri" panose="020F0502020204030204" pitchFamily="34" charset="0"/>
              </a:rPr>
              <a:t>linkedin.com/in/mohommad-najeed-osmani-71a523191/</a:t>
            </a:r>
            <a:endParaRPr lang="en-IN" sz="900" dirty="0">
              <a:latin typeface="Calibri" panose="020F0502020204030204" pitchFamily="34" charset="0"/>
              <a:ea typeface="Microsoft Sans Serif" panose="020B0604020202020204" pitchFamily="34" charset="0"/>
              <a:cs typeface="Calibri" panose="020F0502020204030204" pitchFamily="34" charset="0"/>
            </a:endParaRPr>
          </a:p>
          <a:p>
            <a:endParaRPr lang="en-IN"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020F9256-2AA2-48FF-8625-DDB631BCA146}"/>
              </a:ext>
            </a:extLst>
          </p:cNvPr>
          <p:cNvSpPr txBox="1"/>
          <p:nvPr/>
        </p:nvSpPr>
        <p:spPr>
          <a:xfrm>
            <a:off x="286912" y="3414846"/>
            <a:ext cx="2636601" cy="689932"/>
          </a:xfrm>
          <a:prstGeom prst="rect">
            <a:avLst/>
          </a:prstGeom>
          <a:noFill/>
        </p:spPr>
        <p:txBody>
          <a:bodyPr wrap="square">
            <a:spAutoFit/>
          </a:bodyPr>
          <a:lstStyle/>
          <a:p>
            <a:pPr marL="12700">
              <a:lnSpc>
                <a:spcPct val="100000"/>
              </a:lnSpc>
              <a:spcBef>
                <a:spcPts val="310"/>
              </a:spcBef>
            </a:pPr>
            <a:r>
              <a:rPr lang="en-US" sz="1200" b="1" dirty="0">
                <a:latin typeface="Calibri" panose="020F0502020204030204" pitchFamily="34" charset="0"/>
                <a:ea typeface="Microsoft Sans Serif" panose="020B0604020202020204" pitchFamily="34" charset="0"/>
                <a:cs typeface="Calibri" panose="020F0502020204030204" pitchFamily="34" charset="0"/>
              </a:rPr>
              <a:t>Data Scientist Intern</a:t>
            </a:r>
          </a:p>
          <a:p>
            <a:pPr marL="12700">
              <a:lnSpc>
                <a:spcPct val="100000"/>
              </a:lnSpc>
              <a:spcBef>
                <a:spcPts val="310"/>
              </a:spcBef>
            </a:pPr>
            <a:r>
              <a:rPr lang="en-US" sz="1200" i="1" dirty="0" err="1">
                <a:latin typeface="Calibri" panose="020F0502020204030204" pitchFamily="34" charset="0"/>
                <a:ea typeface="Microsoft Sans Serif" panose="020B0604020202020204" pitchFamily="34" charset="0"/>
                <a:cs typeface="Calibri" panose="020F0502020204030204" pitchFamily="34" charset="0"/>
              </a:rPr>
              <a:t>Celebal</a:t>
            </a:r>
            <a:r>
              <a:rPr lang="en-US" sz="1200" i="1" dirty="0">
                <a:latin typeface="Calibri" panose="020F0502020204030204" pitchFamily="34" charset="0"/>
                <a:ea typeface="Microsoft Sans Serif" panose="020B0604020202020204" pitchFamily="34" charset="0"/>
                <a:cs typeface="Calibri" panose="020F0502020204030204" pitchFamily="34" charset="0"/>
              </a:rPr>
              <a:t> Technologies</a:t>
            </a:r>
          </a:p>
          <a:p>
            <a:pPr marL="12700">
              <a:lnSpc>
                <a:spcPct val="100000"/>
              </a:lnSpc>
              <a:spcBef>
                <a:spcPts val="445"/>
              </a:spcBef>
            </a:pPr>
            <a:r>
              <a:rPr lang="en-US" sz="900" b="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01/2021 -04/2021</a:t>
            </a:r>
            <a:endParaRPr lang="en-US" sz="900" b="1"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126FC79B-ACD3-4DE4-A0B5-55551FF64027}"/>
              </a:ext>
            </a:extLst>
          </p:cNvPr>
          <p:cNvSpPr txBox="1"/>
          <p:nvPr/>
        </p:nvSpPr>
        <p:spPr>
          <a:xfrm>
            <a:off x="316419" y="2450246"/>
            <a:ext cx="2849880" cy="1074974"/>
          </a:xfrm>
          <a:prstGeom prst="rect">
            <a:avLst/>
          </a:prstGeom>
          <a:noFill/>
        </p:spPr>
        <p:txBody>
          <a:bodyPr wrap="square">
            <a:spAutoFit/>
          </a:bodyPr>
          <a:lstStyle/>
          <a:p>
            <a:pPr marL="13970">
              <a:lnSpc>
                <a:spcPts val="1055"/>
              </a:lnSpc>
              <a:spcBef>
                <a:spcPts val="100"/>
              </a:spcBef>
            </a:pPr>
            <a:r>
              <a:rPr lang="en-US" sz="900" i="1" spc="-25"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Achievements/Tasks</a:t>
            </a:r>
            <a:endParaRPr lang="en-US" sz="900" dirty="0">
              <a:latin typeface="Calibri" panose="020F0502020204030204" pitchFamily="34" charset="0"/>
              <a:ea typeface="Microsoft Sans Serif" panose="020B0604020202020204" pitchFamily="34" charset="0"/>
              <a:cs typeface="Calibri" panose="020F0502020204030204" pitchFamily="34" charset="0"/>
            </a:endParaRPr>
          </a:p>
          <a:p>
            <a:pPr marL="184150" indent="-171450">
              <a:lnSpc>
                <a:spcPts val="1055"/>
              </a:lnSpc>
              <a:buFont typeface="Arial" panose="020B0604020202020204" pitchFamily="34" charset="0"/>
              <a:buChar char="•"/>
            </a:pPr>
            <a:r>
              <a:rPr lang="en-US" sz="900" dirty="0">
                <a:latin typeface="Calibri" panose="020F0502020204030204" pitchFamily="34" charset="0"/>
                <a:ea typeface="Microsoft Sans Serif" panose="020B0604020202020204" pitchFamily="34" charset="0"/>
                <a:cs typeface="Calibri" panose="020F0502020204030204" pitchFamily="34" charset="0"/>
              </a:rPr>
              <a:t>Modelling Natural Language processing Models like Text Classifiers and Intent Based Models(Name Entity Recognition).Using Dimensional Reduction Techniques to Data Complexity and make solutions for NLP models where data is extremely Low.</a:t>
            </a:r>
          </a:p>
          <a:p>
            <a:pPr marL="12700">
              <a:lnSpc>
                <a:spcPts val="1055"/>
              </a:lnSpc>
            </a:pPr>
            <a:r>
              <a:rPr lang="en-US" sz="900" dirty="0">
                <a:latin typeface="Calibri" panose="020F0502020204030204" pitchFamily="34" charset="0"/>
                <a:ea typeface="Microsoft Sans Serif" panose="020B0604020202020204" pitchFamily="34" charset="0"/>
                <a:cs typeface="Calibri" panose="020F0502020204030204" pitchFamily="34" charset="0"/>
              </a:rPr>
              <a:t>.</a:t>
            </a:r>
          </a:p>
        </p:txBody>
      </p:sp>
      <p:sp>
        <p:nvSpPr>
          <p:cNvPr id="69" name="TextBox 68">
            <a:extLst>
              <a:ext uri="{FF2B5EF4-FFF2-40B4-BE49-F238E27FC236}">
                <a16:creationId xmlns:a16="http://schemas.microsoft.com/office/drawing/2014/main" id="{BA47AD92-49F8-4E9C-BA77-DAC4A199877E}"/>
              </a:ext>
            </a:extLst>
          </p:cNvPr>
          <p:cNvSpPr txBox="1"/>
          <p:nvPr/>
        </p:nvSpPr>
        <p:spPr>
          <a:xfrm>
            <a:off x="2787375" y="3920555"/>
            <a:ext cx="882887" cy="230832"/>
          </a:xfrm>
          <a:prstGeom prst="rect">
            <a:avLst/>
          </a:prstGeom>
          <a:noFill/>
        </p:spPr>
        <p:txBody>
          <a:bodyPr wrap="square">
            <a:spAutoFit/>
          </a:bodyPr>
          <a:lstStyle/>
          <a:p>
            <a:pPr marL="12700">
              <a:lnSpc>
                <a:spcPct val="100000"/>
              </a:lnSpc>
              <a:spcBef>
                <a:spcPts val="100"/>
              </a:spcBef>
            </a:pPr>
            <a:r>
              <a:rPr lang="en-IN" sz="900" i="1" dirty="0">
                <a:solidFill>
                  <a:srgbClr val="2F3A4D"/>
                </a:solidFill>
                <a:latin typeface="Calibri" panose="020F0502020204030204" pitchFamily="34" charset="0"/>
                <a:ea typeface="Microsoft Sans Serif" panose="020B0604020202020204" pitchFamily="34" charset="0"/>
                <a:cs typeface="Calibri" panose="020F0502020204030204" pitchFamily="34" charset="0"/>
              </a:rPr>
              <a:t>Jaipur India</a:t>
            </a:r>
            <a:endParaRPr lang="en-IN"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70" name="object 24">
            <a:extLst>
              <a:ext uri="{FF2B5EF4-FFF2-40B4-BE49-F238E27FC236}">
                <a16:creationId xmlns:a16="http://schemas.microsoft.com/office/drawing/2014/main" id="{7610E7B8-B3AF-4F7D-A1B3-CCC3ADE7AFAD}"/>
              </a:ext>
            </a:extLst>
          </p:cNvPr>
          <p:cNvSpPr/>
          <p:nvPr/>
        </p:nvSpPr>
        <p:spPr>
          <a:xfrm>
            <a:off x="-10951" y="8274524"/>
            <a:ext cx="3625850" cy="12065"/>
          </a:xfrm>
          <a:custGeom>
            <a:avLst/>
            <a:gdLst/>
            <a:ahLst/>
            <a:cxnLst/>
            <a:rect l="l" t="t" r="r" b="b"/>
            <a:pathLst>
              <a:path w="3625850" h="12064">
                <a:moveTo>
                  <a:pt x="3625341" y="0"/>
                </a:moveTo>
                <a:lnTo>
                  <a:pt x="0" y="0"/>
                </a:lnTo>
                <a:lnTo>
                  <a:pt x="0" y="11732"/>
                </a:lnTo>
                <a:lnTo>
                  <a:pt x="3625341" y="11732"/>
                </a:lnTo>
                <a:lnTo>
                  <a:pt x="3625341" y="0"/>
                </a:lnTo>
                <a:close/>
              </a:path>
            </a:pathLst>
          </a:custGeom>
          <a:solidFill>
            <a:srgbClr val="2F3A4D"/>
          </a:solidFill>
        </p:spPr>
        <p:txBody>
          <a:bodyPr wrap="square" lIns="0" tIns="0" rIns="0" bIns="0" rtlCol="0"/>
          <a:lstStyle/>
          <a:p>
            <a:endParaRPr>
              <a:latin typeface="Calibri" panose="020F0502020204030204" pitchFamily="34" charset="0"/>
              <a:ea typeface="Microsoft Sans Serif" panose="020B060402020202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68954873-1BFC-4700-B6C5-B40857151859}"/>
              </a:ext>
            </a:extLst>
          </p:cNvPr>
          <p:cNvSpPr txBox="1"/>
          <p:nvPr/>
        </p:nvSpPr>
        <p:spPr>
          <a:xfrm>
            <a:off x="77535" y="8006423"/>
            <a:ext cx="782490" cy="307777"/>
          </a:xfrm>
          <a:prstGeom prst="rect">
            <a:avLst/>
          </a:prstGeom>
          <a:noFill/>
        </p:spPr>
        <p:txBody>
          <a:bodyPr wrap="square">
            <a:spAutoFit/>
          </a:bodyPr>
          <a:lstStyle/>
          <a:p>
            <a:r>
              <a:rPr lang="en-IN" sz="1400" b="1" spc="-65"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SKILLS:</a:t>
            </a:r>
            <a:endParaRPr lang="en-IN" sz="140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B2DF1DB-14A9-40C2-AFF8-C249C042102E}"/>
              </a:ext>
            </a:extLst>
          </p:cNvPr>
          <p:cNvSpPr txBox="1"/>
          <p:nvPr/>
        </p:nvSpPr>
        <p:spPr>
          <a:xfrm>
            <a:off x="15573" y="8369908"/>
            <a:ext cx="3499731" cy="2416046"/>
          </a:xfrm>
          <a:prstGeom prst="rect">
            <a:avLst/>
          </a:prstGeom>
          <a:noFill/>
        </p:spPr>
        <p:txBody>
          <a:bodyPr wrap="square" rtlCol="0">
            <a:spAutoFit/>
          </a:bodyPr>
          <a:lstStyle/>
          <a:p>
            <a:pPr marL="171450" indent="-171450">
              <a:buFont typeface="Arial" panose="020B0604020202020204" pitchFamily="34" charset="0"/>
              <a:buChar char="•"/>
            </a:pPr>
            <a:r>
              <a:rPr lang="en-US" sz="950" b="1" dirty="0">
                <a:latin typeface="Calibri" panose="020F0502020204030204" pitchFamily="34" charset="0"/>
                <a:ea typeface="Microsoft Sans Serif" panose="020B0604020202020204" pitchFamily="34" charset="0"/>
                <a:cs typeface="Calibri" panose="020F0502020204030204" pitchFamily="34" charset="0"/>
              </a:rPr>
              <a:t>Proficient </a:t>
            </a:r>
            <a:r>
              <a:rPr lang="en-US" sz="950" dirty="0">
                <a:latin typeface="Calibri" panose="020F0502020204030204" pitchFamily="34" charset="0"/>
                <a:ea typeface="Microsoft Sans Serif" panose="020B0604020202020204" pitchFamily="34" charset="0"/>
                <a:cs typeface="Calibri" panose="020F0502020204030204" pitchFamily="34" charset="0"/>
              </a:rPr>
              <a:t>in</a:t>
            </a:r>
            <a:r>
              <a:rPr lang="en-US" sz="950" b="1" dirty="0">
                <a:latin typeface="Calibri" panose="020F0502020204030204" pitchFamily="34" charset="0"/>
                <a:ea typeface="Microsoft Sans Serif" panose="020B0604020202020204" pitchFamily="34" charset="0"/>
                <a:cs typeface="Calibri" panose="020F0502020204030204" pitchFamily="34" charset="0"/>
              </a:rPr>
              <a:t> Python </a:t>
            </a:r>
            <a:r>
              <a:rPr lang="en-US" sz="950" dirty="0">
                <a:latin typeface="Calibri" panose="020F0502020204030204" pitchFamily="34" charset="0"/>
                <a:ea typeface="Microsoft Sans Serif" panose="020B0604020202020204" pitchFamily="34" charset="0"/>
                <a:cs typeface="Calibri" panose="020F0502020204030204" pitchFamily="34" charset="0"/>
              </a:rPr>
              <a:t>Programming language, </a:t>
            </a:r>
            <a:r>
              <a:rPr lang="en-US" sz="950" b="1" dirty="0">
                <a:latin typeface="Calibri" panose="020F0502020204030204" pitchFamily="34" charset="0"/>
                <a:ea typeface="Microsoft Sans Serif" panose="020B0604020202020204" pitchFamily="34" charset="0"/>
                <a:cs typeface="Calibri" panose="020F0502020204030204" pitchFamily="34" charset="0"/>
              </a:rPr>
              <a:t>familiar</a:t>
            </a:r>
            <a:r>
              <a:rPr lang="en-US" sz="950" dirty="0">
                <a:latin typeface="Calibri" panose="020F0502020204030204" pitchFamily="34" charset="0"/>
                <a:ea typeface="Microsoft Sans Serif" panose="020B0604020202020204" pitchFamily="34" charset="0"/>
                <a:cs typeface="Calibri" panose="020F0502020204030204" pitchFamily="34" charset="0"/>
              </a:rPr>
              <a:t> with </a:t>
            </a:r>
            <a:r>
              <a:rPr lang="en-US" sz="950" b="1" dirty="0">
                <a:latin typeface="Calibri" panose="020F0502020204030204" pitchFamily="34" charset="0"/>
                <a:ea typeface="Microsoft Sans Serif" panose="020B0604020202020204" pitchFamily="34" charset="0"/>
                <a:cs typeface="Calibri" panose="020F0502020204030204" pitchFamily="34" charset="0"/>
              </a:rPr>
              <a:t>Java </a:t>
            </a:r>
            <a:r>
              <a:rPr lang="en-US" sz="950" dirty="0">
                <a:latin typeface="Calibri" panose="020F0502020204030204" pitchFamily="34" charset="0"/>
                <a:ea typeface="Microsoft Sans Serif" panose="020B0604020202020204" pitchFamily="34" charset="0"/>
                <a:cs typeface="Calibri" panose="020F0502020204030204" pitchFamily="34" charset="0"/>
              </a:rPr>
              <a:t>programming language.</a:t>
            </a:r>
          </a:p>
          <a:p>
            <a:pPr marL="171450" indent="-171450">
              <a:buFont typeface="Arial" panose="020B0604020202020204" pitchFamily="34" charset="0"/>
              <a:buChar char="•"/>
            </a:pPr>
            <a:r>
              <a:rPr lang="en-US" sz="950" b="1" dirty="0">
                <a:latin typeface="Calibri" panose="020F0502020204030204" pitchFamily="34" charset="0"/>
                <a:ea typeface="Microsoft Sans Serif" panose="020B0604020202020204" pitchFamily="34" charset="0"/>
                <a:cs typeface="Calibri" panose="020F0502020204030204" pitchFamily="34" charset="0"/>
              </a:rPr>
              <a:t>Data Analysis:</a:t>
            </a:r>
            <a:r>
              <a:rPr lang="en-US" sz="950" dirty="0">
                <a:latin typeface="Calibri" panose="020F0502020204030204" pitchFamily="34" charset="0"/>
                <a:ea typeface="Microsoft Sans Serif" panose="020B0604020202020204" pitchFamily="34" charset="0"/>
                <a:cs typeface="Calibri" panose="020F0502020204030204" pitchFamily="34" charset="0"/>
              </a:rPr>
              <a:t> Familiar with libraries like </a:t>
            </a:r>
            <a:r>
              <a:rPr lang="en-US" sz="950" dirty="0" err="1">
                <a:latin typeface="Calibri" panose="020F0502020204030204" pitchFamily="34" charset="0"/>
                <a:ea typeface="Microsoft Sans Serif" panose="020B0604020202020204" pitchFamily="34" charset="0"/>
                <a:cs typeface="Calibri" panose="020F0502020204030204" pitchFamily="34" charset="0"/>
              </a:rPr>
              <a:t>Numpy</a:t>
            </a:r>
            <a:r>
              <a:rPr lang="en-US" sz="950" dirty="0">
                <a:latin typeface="Calibri" panose="020F0502020204030204" pitchFamily="34" charset="0"/>
                <a:ea typeface="Microsoft Sans Serif" panose="020B0604020202020204" pitchFamily="34" charset="0"/>
                <a:cs typeface="Calibri" panose="020F0502020204030204" pitchFamily="34" charset="0"/>
              </a:rPr>
              <a:t>, Pandas for data analysis.</a:t>
            </a:r>
          </a:p>
          <a:p>
            <a:pPr marL="171450" indent="-171450">
              <a:buFont typeface="Arial" panose="020B0604020202020204" pitchFamily="34" charset="0"/>
              <a:buChar char="•"/>
            </a:pPr>
            <a:r>
              <a:rPr lang="en-US" sz="950" b="1" dirty="0">
                <a:latin typeface="Calibri" panose="020F0502020204030204" pitchFamily="34" charset="0"/>
                <a:ea typeface="Microsoft Sans Serif" panose="020B0604020202020204" pitchFamily="34" charset="0"/>
                <a:cs typeface="Calibri" panose="020F0502020204030204" pitchFamily="34" charset="0"/>
              </a:rPr>
              <a:t>Data </a:t>
            </a:r>
            <a:r>
              <a:rPr lang="en-US" sz="950" b="1" dirty="0" err="1">
                <a:latin typeface="Calibri" panose="020F0502020204030204" pitchFamily="34" charset="0"/>
                <a:ea typeface="Microsoft Sans Serif" panose="020B0604020202020204" pitchFamily="34" charset="0"/>
                <a:cs typeface="Calibri" panose="020F0502020204030204" pitchFamily="34" charset="0"/>
              </a:rPr>
              <a:t>Visualisation</a:t>
            </a:r>
            <a:r>
              <a:rPr lang="en-US" sz="950" b="1" dirty="0">
                <a:latin typeface="Calibri" panose="020F0502020204030204" pitchFamily="34" charset="0"/>
                <a:ea typeface="Microsoft Sans Serif" panose="020B0604020202020204" pitchFamily="34" charset="0"/>
                <a:cs typeface="Calibri" panose="020F0502020204030204" pitchFamily="34" charset="0"/>
              </a:rPr>
              <a:t>: </a:t>
            </a:r>
            <a:r>
              <a:rPr lang="en-US" sz="950" dirty="0">
                <a:latin typeface="Calibri" panose="020F0502020204030204" pitchFamily="34" charset="0"/>
                <a:ea typeface="Microsoft Sans Serif" panose="020B0604020202020204" pitchFamily="34" charset="0"/>
                <a:cs typeface="Calibri" panose="020F0502020204030204" pitchFamily="34" charset="0"/>
              </a:rPr>
              <a:t>Familiar with libraries like Matplotlib, seaborn and </a:t>
            </a:r>
            <a:r>
              <a:rPr lang="en-US" sz="950" dirty="0" err="1">
                <a:latin typeface="Calibri" panose="020F0502020204030204" pitchFamily="34" charset="0"/>
                <a:ea typeface="Microsoft Sans Serif" panose="020B0604020202020204" pitchFamily="34" charset="0"/>
                <a:cs typeface="Calibri" panose="020F0502020204030204" pitchFamily="34" charset="0"/>
              </a:rPr>
              <a:t>Plotly</a:t>
            </a:r>
            <a:r>
              <a:rPr lang="en-US" sz="950" dirty="0">
                <a:latin typeface="Calibri" panose="020F0502020204030204" pitchFamily="34" charset="0"/>
                <a:ea typeface="Microsoft Sans Serif" panose="020B0604020202020204" pitchFamily="34" charset="0"/>
                <a:cs typeface="Calibri" panose="020F0502020204030204" pitchFamily="34" charset="0"/>
              </a:rPr>
              <a:t> for data visualization.</a:t>
            </a:r>
          </a:p>
          <a:p>
            <a:pPr marL="171450" indent="-171450">
              <a:buFont typeface="Arial" panose="020B0604020202020204" pitchFamily="34" charset="0"/>
              <a:buChar char="•"/>
            </a:pPr>
            <a:r>
              <a:rPr lang="en-US" sz="950" b="1" dirty="0">
                <a:latin typeface="Calibri" panose="020F0502020204030204" pitchFamily="34" charset="0"/>
                <a:ea typeface="Microsoft Sans Serif" panose="020B0604020202020204" pitchFamily="34" charset="0"/>
                <a:cs typeface="Calibri" panose="020F0502020204030204" pitchFamily="34" charset="0"/>
              </a:rPr>
              <a:t>Classical Machine Learning(ML): </a:t>
            </a:r>
            <a:r>
              <a:rPr lang="en-US" sz="950" dirty="0">
                <a:latin typeface="Calibri" panose="020F0502020204030204" pitchFamily="34" charset="0"/>
                <a:ea typeface="Microsoft Sans Serif" panose="020B0604020202020204" pitchFamily="34" charset="0"/>
                <a:cs typeface="Calibri" panose="020F0502020204030204" pitchFamily="34" charset="0"/>
              </a:rPr>
              <a:t>Building Machine Learning Models and applying Statistical Techniques, Feature Decomposition etc.</a:t>
            </a:r>
          </a:p>
          <a:p>
            <a:pPr marL="171450" indent="-171450">
              <a:buFont typeface="Arial" panose="020B0604020202020204" pitchFamily="34" charset="0"/>
              <a:buChar char="•"/>
            </a:pPr>
            <a:r>
              <a:rPr lang="en-US" sz="950" b="1" dirty="0">
                <a:latin typeface="Calibri" panose="020F0502020204030204" pitchFamily="34" charset="0"/>
                <a:ea typeface="Microsoft Sans Serif" panose="020B0604020202020204" pitchFamily="34" charset="0"/>
                <a:cs typeface="Calibri" panose="020F0502020204030204" pitchFamily="34" charset="0"/>
              </a:rPr>
              <a:t>Natural Language processing(NLP): </a:t>
            </a:r>
            <a:r>
              <a:rPr lang="en-US" sz="950" dirty="0">
                <a:latin typeface="Calibri" panose="020F0502020204030204" pitchFamily="34" charset="0"/>
                <a:ea typeface="Microsoft Sans Serif" panose="020B0604020202020204" pitchFamily="34" charset="0"/>
                <a:cs typeface="Calibri" panose="020F0502020204030204" pitchFamily="34" charset="0"/>
              </a:rPr>
              <a:t>Building </a:t>
            </a:r>
            <a:r>
              <a:rPr lang="en-US" sz="950" dirty="0" err="1">
                <a:latin typeface="Calibri" panose="020F0502020204030204" pitchFamily="34" charset="0"/>
                <a:ea typeface="Microsoft Sans Serif" panose="020B0604020202020204" pitchFamily="34" charset="0"/>
                <a:cs typeface="Calibri" panose="020F0502020204030204" pitchFamily="34" charset="0"/>
              </a:rPr>
              <a:t>Tf-Idf</a:t>
            </a:r>
            <a:r>
              <a:rPr lang="en-US" sz="950" dirty="0">
                <a:latin typeface="Calibri" panose="020F0502020204030204" pitchFamily="34" charset="0"/>
                <a:ea typeface="Microsoft Sans Serif" panose="020B0604020202020204" pitchFamily="34" charset="0"/>
                <a:cs typeface="Calibri" panose="020F0502020204030204" pitchFamily="34" charset="0"/>
              </a:rPr>
              <a:t> Models,  reducing dimensions on sparse matrices, applying RNN Architectures and Transformers(</a:t>
            </a:r>
            <a:r>
              <a:rPr lang="en-US" sz="950" dirty="0" err="1">
                <a:latin typeface="Calibri" panose="020F0502020204030204" pitchFamily="34" charset="0"/>
                <a:ea typeface="Microsoft Sans Serif" panose="020B0604020202020204" pitchFamily="34" charset="0"/>
                <a:cs typeface="Calibri" panose="020F0502020204030204" pitchFamily="34" charset="0"/>
              </a:rPr>
              <a:t>Keras</a:t>
            </a:r>
            <a:r>
              <a:rPr lang="en-US" sz="950" dirty="0">
                <a:latin typeface="Calibri" panose="020F0502020204030204" pitchFamily="34" charset="0"/>
                <a:ea typeface="Microsoft Sans Serif" panose="020B0604020202020204" pitchFamily="34" charset="0"/>
                <a:cs typeface="Calibri" panose="020F0502020204030204" pitchFamily="34" charset="0"/>
              </a:rPr>
              <a:t>, </a:t>
            </a:r>
            <a:r>
              <a:rPr lang="en-US" sz="950" dirty="0" err="1">
                <a:latin typeface="Calibri" panose="020F0502020204030204" pitchFamily="34" charset="0"/>
                <a:ea typeface="Microsoft Sans Serif" panose="020B0604020202020204" pitchFamily="34" charset="0"/>
                <a:cs typeface="Calibri" panose="020F0502020204030204" pitchFamily="34" charset="0"/>
              </a:rPr>
              <a:t>Pytorch</a:t>
            </a:r>
            <a:r>
              <a:rPr lang="en-US" sz="950" dirty="0">
                <a:latin typeface="Calibri" panose="020F0502020204030204" pitchFamily="34" charset="0"/>
                <a:ea typeface="Microsoft Sans Serif" panose="020B0604020202020204" pitchFamily="34" charset="0"/>
                <a:cs typeface="Calibri" panose="020F0502020204030204" pitchFamily="34" charset="0"/>
              </a:rPr>
              <a:t> ).</a:t>
            </a:r>
          </a:p>
          <a:p>
            <a:pPr marL="171450" indent="-171450">
              <a:buFont typeface="Arial" panose="020B0604020202020204" pitchFamily="34" charset="0"/>
              <a:buChar char="•"/>
            </a:pPr>
            <a:r>
              <a:rPr lang="en-US" sz="950" b="1" dirty="0" err="1">
                <a:latin typeface="Calibri" panose="020F0502020204030204" pitchFamily="34" charset="0"/>
                <a:ea typeface="Microsoft Sans Serif" panose="020B0604020202020204" pitchFamily="34" charset="0"/>
                <a:cs typeface="Calibri" panose="020F0502020204030204" pitchFamily="34" charset="0"/>
              </a:rPr>
              <a:t>AzureML</a:t>
            </a:r>
            <a:r>
              <a:rPr lang="en-US" sz="950" b="1" dirty="0">
                <a:latin typeface="Calibri" panose="020F0502020204030204" pitchFamily="34" charset="0"/>
                <a:ea typeface="Microsoft Sans Serif" panose="020B0604020202020204" pitchFamily="34" charset="0"/>
                <a:cs typeface="Calibri" panose="020F0502020204030204" pitchFamily="34" charset="0"/>
              </a:rPr>
              <a:t> services, Language Understanding Model(LUIS), NLTK, Azure Blob Storage, Azure Virtual Machine(VM). </a:t>
            </a:r>
            <a:endParaRPr lang="en-US" sz="950" dirty="0">
              <a:latin typeface="Calibri" panose="020F0502020204030204" pitchFamily="34" charset="0"/>
              <a:ea typeface="Microsoft Sans Serif" panose="020B0604020202020204" pitchFamily="34" charset="0"/>
              <a:cs typeface="Calibri" panose="020F0502020204030204" pitchFamily="34" charset="0"/>
            </a:endParaRPr>
          </a:p>
          <a:p>
            <a:pPr marL="171450" indent="-171450">
              <a:buFont typeface="Arial" panose="020B0604020202020204" pitchFamily="34" charset="0"/>
              <a:buChar char="•"/>
            </a:pPr>
            <a:endParaRPr lang="en-US" sz="900" dirty="0">
              <a:latin typeface="Calibri" panose="020F0502020204030204" pitchFamily="34" charset="0"/>
              <a:ea typeface="Microsoft Sans Serif" panose="020B0604020202020204" pitchFamily="34" charset="0"/>
              <a:cs typeface="Calibri" panose="020F0502020204030204" pitchFamily="34" charset="0"/>
            </a:endParaRPr>
          </a:p>
          <a:p>
            <a:pPr marL="171450" indent="-171450">
              <a:buFont typeface="Arial" panose="020B0604020202020204" pitchFamily="34" charset="0"/>
              <a:buChar char="•"/>
            </a:pPr>
            <a:endParaRPr lang="en-IN" sz="900" dirty="0">
              <a:latin typeface="Calibri" panose="020F0502020204030204" pitchFamily="34" charset="0"/>
              <a:ea typeface="Microsoft Sans Serif" panose="020B060402020202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0FCF76B8-6794-482F-8172-79164C0D297A}"/>
              </a:ext>
            </a:extLst>
          </p:cNvPr>
          <p:cNvSpPr txBox="1"/>
          <p:nvPr/>
        </p:nvSpPr>
        <p:spPr>
          <a:xfrm>
            <a:off x="76525" y="1361689"/>
            <a:ext cx="1572610" cy="307777"/>
          </a:xfrm>
          <a:prstGeom prst="rect">
            <a:avLst/>
          </a:prstGeom>
          <a:noFill/>
        </p:spPr>
        <p:txBody>
          <a:bodyPr wrap="none" rtlCol="0">
            <a:spAutoFit/>
          </a:bodyPr>
          <a:lstStyle/>
          <a:p>
            <a:r>
              <a:rPr lang="en-IN" sz="1400" b="1" spc="-4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WORK</a:t>
            </a:r>
            <a:r>
              <a:rPr lang="en-IN" sz="1400" b="1" spc="-8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 </a:t>
            </a:r>
            <a:r>
              <a:rPr lang="en-IN" sz="1400" b="1" spc="-45"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EXPERIENCE:</a:t>
            </a:r>
            <a:endParaRPr lang="en-IN" sz="140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05AAE5DE-3D36-44D7-A63F-02ADDD611630}"/>
              </a:ext>
            </a:extLst>
          </p:cNvPr>
          <p:cNvSpPr txBox="1"/>
          <p:nvPr/>
        </p:nvSpPr>
        <p:spPr>
          <a:xfrm>
            <a:off x="3846424" y="1373416"/>
            <a:ext cx="1227772" cy="307777"/>
          </a:xfrm>
          <a:prstGeom prst="rect">
            <a:avLst/>
          </a:prstGeom>
          <a:noFill/>
        </p:spPr>
        <p:txBody>
          <a:bodyPr wrap="none" rtlCol="0">
            <a:spAutoFit/>
          </a:bodyPr>
          <a:lstStyle/>
          <a:p>
            <a:r>
              <a:rPr lang="en-US" sz="1400" b="1" spc="-65"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rPr>
              <a:t>ACHIVEMENTS:</a:t>
            </a:r>
            <a:endParaRPr lang="en-IN" sz="1400" dirty="0">
              <a:solidFill>
                <a:schemeClr val="accent3">
                  <a:lumMod val="75000"/>
                </a:schemeClr>
              </a:solidFill>
              <a:latin typeface="Calibri" panose="020F0502020204030204" pitchFamily="34" charset="0"/>
              <a:ea typeface="Microsoft Sans Serif" panose="020B0604020202020204" pitchFamily="34" charset="0"/>
              <a:cs typeface="Calibri" panose="020F0502020204030204" pitchFamily="34" charset="0"/>
            </a:endParaRPr>
          </a:p>
        </p:txBody>
      </p:sp>
      <p:pic>
        <p:nvPicPr>
          <p:cNvPr id="29" name="Graphic 28" descr="Direction">
            <a:extLst>
              <a:ext uri="{FF2B5EF4-FFF2-40B4-BE49-F238E27FC236}">
                <a16:creationId xmlns:a16="http://schemas.microsoft.com/office/drawing/2014/main" id="{FE0CBDFC-41BF-48AF-B078-DF88E6D8F2F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537750">
            <a:off x="112212" y="1780383"/>
            <a:ext cx="199665" cy="199665"/>
          </a:xfrm>
          <a:prstGeom prst="rect">
            <a:avLst/>
          </a:prstGeom>
        </p:spPr>
      </p:pic>
      <p:pic>
        <p:nvPicPr>
          <p:cNvPr id="57" name="Graphic 56" descr="Direction">
            <a:extLst>
              <a:ext uri="{FF2B5EF4-FFF2-40B4-BE49-F238E27FC236}">
                <a16:creationId xmlns:a16="http://schemas.microsoft.com/office/drawing/2014/main" id="{B00342C6-7CC7-488E-9114-75973925114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537750">
            <a:off x="112213" y="3468779"/>
            <a:ext cx="199665" cy="199665"/>
          </a:xfrm>
          <a:prstGeom prst="rect">
            <a:avLst/>
          </a:prstGeom>
        </p:spPr>
      </p:pic>
      <p:pic>
        <p:nvPicPr>
          <p:cNvPr id="58" name="Graphic 57" descr="Direction">
            <a:extLst>
              <a:ext uri="{FF2B5EF4-FFF2-40B4-BE49-F238E27FC236}">
                <a16:creationId xmlns:a16="http://schemas.microsoft.com/office/drawing/2014/main" id="{398DF7A0-3C52-43B1-9FB3-D44740AA84E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537750">
            <a:off x="159314" y="5006720"/>
            <a:ext cx="199665" cy="199665"/>
          </a:xfrm>
          <a:prstGeom prst="rect">
            <a:avLst/>
          </a:prstGeom>
        </p:spPr>
      </p:pic>
      <p:pic>
        <p:nvPicPr>
          <p:cNvPr id="63" name="Graphic 62" descr="Direction">
            <a:extLst>
              <a:ext uri="{FF2B5EF4-FFF2-40B4-BE49-F238E27FC236}">
                <a16:creationId xmlns:a16="http://schemas.microsoft.com/office/drawing/2014/main" id="{85ED3717-02BB-4EF2-B488-DE3F789182F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537750">
            <a:off x="187079" y="6587593"/>
            <a:ext cx="199665" cy="199665"/>
          </a:xfrm>
          <a:prstGeom prst="rect">
            <a:avLst/>
          </a:prstGeom>
        </p:spPr>
      </p:pic>
      <p:pic>
        <p:nvPicPr>
          <p:cNvPr id="68" name="Graphic 67" descr="Direction">
            <a:extLst>
              <a:ext uri="{FF2B5EF4-FFF2-40B4-BE49-F238E27FC236}">
                <a16:creationId xmlns:a16="http://schemas.microsoft.com/office/drawing/2014/main" id="{9A485831-36DF-4C5E-B25C-55B6BE3F3F6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537750">
            <a:off x="187079" y="7297240"/>
            <a:ext cx="199665" cy="1996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725</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MT</vt:lpstr>
      <vt:lpstr>Calibri</vt:lpstr>
      <vt:lpstr>Microsoft Sans Serif</vt:lpstr>
      <vt:lpstr>Office Theme</vt:lpstr>
      <vt:lpstr>Mohommad Najeed Osmani  MachineHack Master (Global Rank-52)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Najeed osmani Data Scientist Resume</dc:title>
  <dc:creator>Admin</dc:creator>
  <cp:lastModifiedBy>Najeed osmani</cp:lastModifiedBy>
  <cp:revision>42</cp:revision>
  <dcterms:created xsi:type="dcterms:W3CDTF">2021-06-23T16:40:21Z</dcterms:created>
  <dcterms:modified xsi:type="dcterms:W3CDTF">2021-07-04T10:13:14Z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2021-05-11T00:00:00Z</vt:filetime>
  </property>
  <property fmtid="{D5CDD505-2E9C-101B-9397-08002B2CF9AE}" pid="3" name="Creator">
    <vt:lpwstr>Microsoft® PowerPoint® for Microsoft 365</vt:lpwstr>
  </property>
  <property fmtid="{D5CDD505-2E9C-101B-9397-08002B2CF9AE}" pid="4" name="LastSaved">
    <vt:filetime>2021-06-23T00:00:00Z</vt:filetime>
  </property>
</Properties>
</file>