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60" r:id="rId3"/>
    <p:sldId id="283" r:id="rId4"/>
    <p:sldId id="309" r:id="rId5"/>
    <p:sldId id="261" r:id="rId6"/>
    <p:sldId id="263" r:id="rId7"/>
    <p:sldId id="296" r:id="rId8"/>
    <p:sldId id="264" r:id="rId9"/>
    <p:sldId id="297" r:id="rId10"/>
    <p:sldId id="319" r:id="rId11"/>
    <p:sldId id="298" r:id="rId12"/>
    <p:sldId id="299" r:id="rId13"/>
    <p:sldId id="300" r:id="rId14"/>
    <p:sldId id="265" r:id="rId15"/>
    <p:sldId id="267" r:id="rId16"/>
    <p:sldId id="305" r:id="rId17"/>
    <p:sldId id="326" r:id="rId18"/>
    <p:sldId id="327" r:id="rId19"/>
    <p:sldId id="328" r:id="rId20"/>
    <p:sldId id="329" r:id="rId21"/>
    <p:sldId id="303" r:id="rId22"/>
    <p:sldId id="302" r:id="rId23"/>
    <p:sldId id="330" r:id="rId24"/>
    <p:sldId id="332" r:id="rId25"/>
    <p:sldId id="333" r:id="rId26"/>
    <p:sldId id="334" r:id="rId27"/>
    <p:sldId id="272" r:id="rId28"/>
    <p:sldId id="307" r:id="rId29"/>
    <p:sldId id="259" r:id="rId30"/>
    <p:sldId id="320" r:id="rId31"/>
    <p:sldId id="322" r:id="rId32"/>
    <p:sldId id="321" r:id="rId33"/>
    <p:sldId id="323" r:id="rId34"/>
    <p:sldId id="308" r:id="rId35"/>
    <p:sldId id="313" r:id="rId36"/>
    <p:sldId id="314" r:id="rId37"/>
    <p:sldId id="315" r:id="rId38"/>
    <p:sldId id="273" r:id="rId39"/>
    <p:sldId id="324" r:id="rId40"/>
    <p:sldId id="316" r:id="rId41"/>
    <p:sldId id="317" r:id="rId42"/>
    <p:sldId id="318" r:id="rId43"/>
    <p:sldId id="325" r:id="rId44"/>
    <p:sldId id="310" r:id="rId45"/>
    <p:sldId id="262" r:id="rId46"/>
    <p:sldId id="311" r:id="rId47"/>
    <p:sldId id="278" r:id="rId48"/>
  </p:sldIdLst>
  <p:sldSz cx="9144000" cy="5143500" type="screen16x9"/>
  <p:notesSz cx="6858000" cy="9144000"/>
  <p:embeddedFontLst>
    <p:embeddedFont>
      <p:font typeface="Roboto Slab" charset="0"/>
      <p:regular r:id="rId50"/>
      <p:bold r:id="rId51"/>
    </p:embeddedFont>
    <p:embeddedFont>
      <p:font typeface="Nixie One" charset="0"/>
      <p:regular r:id="rId52"/>
    </p:embeddedFont>
    <p:embeddedFont>
      <p:font typeface="Calibri" pitchFamily="34" charset="0"/>
      <p:regular r:id="rId53"/>
      <p:bold r:id="rId54"/>
      <p:italic r:id="rId55"/>
      <p:boldItalic r:id="rId56"/>
    </p:embeddedFont>
    <p:embeddedFont>
      <p:font typeface="Impact" pitchFamily="34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94660"/>
  </p:normalViewPr>
  <p:slideViewPr>
    <p:cSldViewPr>
      <p:cViewPr>
        <p:scale>
          <a:sx n="60" d="100"/>
          <a:sy n="60" d="100"/>
        </p:scale>
        <p:origin x="384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Ascento</a:t>
            </a:r>
            <a:r>
              <a:rPr lang="fr-FR" dirty="0" smtClean="0"/>
              <a:t> pro est un </a:t>
            </a:r>
            <a:r>
              <a:rPr lang="fr-FR" dirty="0" err="1" smtClean="0"/>
              <a:t>syst</a:t>
            </a:r>
            <a:r>
              <a:rPr lang="fr-FR" dirty="0" smtClean="0"/>
              <a:t> mécanique qui présente</a:t>
            </a:r>
            <a:r>
              <a:rPr lang="fr-FR" baseline="0" dirty="0" smtClean="0"/>
              <a:t> la dynamique de pendule inverse a 2 roues  et il peut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utilise dans diverses application a savoir les chaises roulantes autonomes </a:t>
            </a:r>
            <a:r>
              <a:rPr lang="fr-FR" baseline="0" dirty="0" err="1" smtClean="0"/>
              <a:t>autonomes</a:t>
            </a:r>
            <a:r>
              <a:rPr lang="fr-FR" baseline="0" dirty="0" smtClean="0"/>
              <a:t>, , les </a:t>
            </a:r>
            <a:r>
              <a:rPr lang="fr-FR" baseline="0" dirty="0" err="1" smtClean="0"/>
              <a:t>segwey</a:t>
            </a:r>
            <a:r>
              <a:rPr lang="fr-FR" baseline="0" dirty="0" smtClean="0"/>
              <a:t> ,</a:t>
            </a:r>
            <a:r>
              <a:rPr lang="fr-FR" baseline="0" dirty="0" err="1" smtClean="0"/>
              <a:t>ibot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….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d5601ac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d5601ac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ideo" Target="file:///C:\Users\admin\Desktop\IIA4\sem2\CAO\Projet-LabView-Self-Balancing-Robot-main\VN20220421_143615.mp4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video" Target="file:///C:\Users\admin\Desktop\IIA4\sem2\CAO\Projet-LabView-Self-Balancing-Robot-main\VID-20220426-WA0004.mp4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video" Target="file:///C:\Users\admin\Downloads\video-1651014149.mp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admin\Downloads\video-1650970779.mp4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admin\Downloads\video-1650970721.mp4" TargetMode="Externa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admin\Downloads\video-1650970699.mp4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dmin\Desktop\IIA4\sem2\CAO\Projet-LabView-Self-Balancing-Robot-main\VN20220426_155643.mp4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11560" y="627534"/>
            <a:ext cx="5810400" cy="37444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Self Balancing Robot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Projet </a:t>
            </a:r>
            <a:r>
              <a:rPr lang="fr-FR" dirty="0" smtClean="0"/>
              <a:t>C</a:t>
            </a:r>
            <a:r>
              <a:rPr lang="el-GR" dirty="0" smtClean="0"/>
              <a:t>θ</a:t>
            </a:r>
            <a:r>
              <a:rPr lang="fr-FR" dirty="0" smtClean="0"/>
              <a:t>AO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présenté par :</a:t>
            </a:r>
            <a:br>
              <a:rPr lang="fr-FR" sz="1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KHOUALDI  Najla    	 KHENISSI  Chaïma </a:t>
            </a:r>
            <a:br>
              <a:rPr lang="fr-FR" sz="1600" dirty="0" smtClean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AOUADI Ameni		 MOUGOU Nawres </a:t>
            </a:r>
            <a:br>
              <a:rPr lang="fr-FR" sz="1600" dirty="0" smtClean="0"/>
            </a:br>
            <a:endParaRPr sz="1600" dirty="0"/>
          </a:p>
        </p:txBody>
      </p:sp>
      <p:pic>
        <p:nvPicPr>
          <p:cNvPr id="79876" name="Picture 4" descr="wowwee coji robot on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1923678"/>
            <a:ext cx="2232248" cy="2952328"/>
          </a:xfrm>
          <a:prstGeom prst="rect">
            <a:avLst/>
          </a:prstGeom>
          <a:noFill/>
        </p:spPr>
      </p:pic>
      <p:pic>
        <p:nvPicPr>
          <p:cNvPr id="4" name="Image 3" descr="Peut être une image de ‎plein air et ‎texte qui dit ’‎التطبيقية للعلوم INSAT العانیی Institut VAVA امم s National 1996 de des et Sciences Appliquées‎’‎‎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67494"/>
            <a:ext cx="14103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024" y="530725"/>
            <a:ext cx="3641999" cy="1028700"/>
          </a:xfrm>
        </p:spPr>
        <p:txBody>
          <a:bodyPr/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Modélisation du système: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635646"/>
            <a:ext cx="5112568" cy="3240360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Hypothèse 1: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système peut être représenté par un solide en libre rotation autour de l’axe de la roue sans glissement.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Hypothèse 2: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système possède 1 seul degré de liberté.</a:t>
            </a:r>
          </a:p>
          <a:p>
            <a:pP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5234" name="Picture 2" descr="Design of a Two-Wheel Self-Balancing Robot with the Implementation of a  Novel State Feedback for PID Controller using On-Board State Estimation 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20538"/>
            <a:ext cx="2915816" cy="5143500"/>
          </a:xfrm>
          <a:prstGeom prst="rect">
            <a:avLst/>
          </a:prstGeom>
          <a:noFill/>
        </p:spPr>
      </p:pic>
      <p:sp>
        <p:nvSpPr>
          <p:cNvPr id="8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971600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10/47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024" y="530725"/>
            <a:ext cx="3569991" cy="1028700"/>
          </a:xfrm>
        </p:spPr>
        <p:txBody>
          <a:bodyPr/>
          <a:lstStyle/>
          <a:p>
            <a:r>
              <a:rPr lang="fr-FR" dirty="0" smtClean="0"/>
              <a:t>Dérivation des équations dynamiques du mouvement :</a:t>
            </a:r>
            <a:endParaRPr lang="fr-FR" dirty="0"/>
          </a:p>
        </p:txBody>
      </p:sp>
      <p:grpSp>
        <p:nvGrpSpPr>
          <p:cNvPr id="6" name="Google Shape;207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7" name="Google Shape;208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 descr="Dynamics-of-a-Self-Balancing-Rob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0"/>
            <a:ext cx="2771800" cy="5143500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11/47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635646"/>
            <a:ext cx="5381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 t="14973"/>
          <a:stretch>
            <a:fillRect/>
          </a:stretch>
        </p:blipFill>
        <p:spPr bwMode="auto">
          <a:xfrm>
            <a:off x="539552" y="3219822"/>
            <a:ext cx="5324475" cy="192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Dérivation du Lagrangien :</a:t>
            </a:r>
            <a:endParaRPr lang="fr-FR" dirty="0"/>
          </a:p>
        </p:txBody>
      </p:sp>
      <p:grpSp>
        <p:nvGrpSpPr>
          <p:cNvPr id="6" name="Google Shape;207;p21"/>
          <p:cNvGrpSpPr/>
          <p:nvPr/>
        </p:nvGrpSpPr>
        <p:grpSpPr>
          <a:xfrm>
            <a:off x="467544" y="843558"/>
            <a:ext cx="366458" cy="366437"/>
            <a:chOff x="1923675" y="1633650"/>
            <a:chExt cx="436000" cy="435975"/>
          </a:xfrm>
        </p:grpSpPr>
        <p:sp>
          <p:nvSpPr>
            <p:cNvPr id="7" name="Google Shape;208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12/47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779662"/>
            <a:ext cx="7488832" cy="33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Dérivation du Lagrangien :</a:t>
            </a:r>
            <a:endParaRPr lang="fr-FR" dirty="0"/>
          </a:p>
        </p:txBody>
      </p:sp>
      <p:grpSp>
        <p:nvGrpSpPr>
          <p:cNvPr id="6" name="Google Shape;207;p21"/>
          <p:cNvGrpSpPr/>
          <p:nvPr/>
        </p:nvGrpSpPr>
        <p:grpSpPr>
          <a:xfrm>
            <a:off x="467544" y="843558"/>
            <a:ext cx="366458" cy="366437"/>
            <a:chOff x="1923675" y="1633650"/>
            <a:chExt cx="436000" cy="435975"/>
          </a:xfrm>
        </p:grpSpPr>
        <p:sp>
          <p:nvSpPr>
            <p:cNvPr id="7" name="Google Shape;208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13/47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995686"/>
            <a:ext cx="6912768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ctrTitle"/>
          </p:nvPr>
        </p:nvSpPr>
        <p:spPr>
          <a:xfrm>
            <a:off x="4067944" y="1995686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Conception </a:t>
            </a:r>
            <a:endParaRPr dirty="0"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1"/>
          </p:nvPr>
        </p:nvSpPr>
        <p:spPr>
          <a:xfrm>
            <a:off x="179512" y="843558"/>
            <a:ext cx="3203848" cy="3161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" sz="20000" dirty="0" smtClean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 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14/47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/>
          <p:nvPr/>
        </p:nvSpPr>
        <p:spPr>
          <a:xfrm>
            <a:off x="539552" y="-2541300"/>
            <a:ext cx="2541300" cy="25413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</a:pPr>
            <a:r>
              <a:rPr lang="en" sz="2000" b="1" dirty="0" smtClean="0">
                <a:solidFill>
                  <a:schemeClr val="accent5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1. Conception électrique</a:t>
            </a:r>
          </a:p>
        </p:txBody>
      </p:sp>
      <p:sp>
        <p:nvSpPr>
          <p:cNvPr id="248" name="Google Shape;248;p24"/>
          <p:cNvSpPr/>
          <p:nvPr/>
        </p:nvSpPr>
        <p:spPr>
          <a:xfrm>
            <a:off x="5940152" y="-2541300"/>
            <a:ext cx="2541300" cy="25413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2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3. Conception software </a:t>
            </a:r>
            <a:endParaRPr sz="2000" b="1" dirty="0">
              <a:solidFill>
                <a:schemeClr val="accent2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3203848" y="-25413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114454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2. Conception mécanique</a:t>
            </a:r>
            <a:endParaRPr sz="2000" b="1" dirty="0">
              <a:solidFill>
                <a:srgbClr val="114454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12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15/47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90982E-6 L 0.00277 0.761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90982E-6 L 0.00295 0.761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76838E-6 L -0.00798 0.756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3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1. Conception électrique: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659982"/>
            <a:ext cx="1526706" cy="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16/47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s://lh4.googleusercontent.com/FX9KQo-_ELcarKyZ9kLlwzdprRCm1TKnL7tGBtqXNe2MLXjNXuRcUwUORRhHe5Jxcmn9K_W7UgwRbxeCHBnpLZLpiF8bktgC1-46JSv7Lg9Tt132_lB1n5NuYMZmKQrM_1h27Rbj-z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419622"/>
            <a:ext cx="8372475" cy="26003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1. Conception électrique: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17/47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139702"/>
            <a:ext cx="81369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1. Conception électrique:</a:t>
            </a:r>
            <a:endParaRPr lang="fr-FR" dirty="0"/>
          </a:p>
        </p:txBody>
      </p:sp>
      <p:pic>
        <p:nvPicPr>
          <p:cNvPr id="74754" name="Picture 2" descr="https://lh5.googleusercontent.com/A1dQu5meUJ6UfitBUos7XTQCrvV25-vQBqj7Cdxp3wxA-nv64eIakwnoRBrjzSv99iWYm_JubxdS71Y5sFHNtDsubKIfLsDoAuY6GbOCOojWSkSEJqll2EOvdsiWgWUclCeJMmCoaB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067694"/>
            <a:ext cx="8382000" cy="2219326"/>
          </a:xfrm>
          <a:prstGeom prst="rect">
            <a:avLst/>
          </a:prstGeom>
          <a:noFill/>
        </p:spPr>
      </p:pic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18/47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1. Conception électrique:</a:t>
            </a:r>
            <a:endParaRPr lang="fr-FR" dirty="0"/>
          </a:p>
        </p:txBody>
      </p:sp>
      <p:pic>
        <p:nvPicPr>
          <p:cNvPr id="75778" name="Picture 2" descr="https://lh6.googleusercontent.com/35gYR2JfrLajQYZOjZ_UqcI5l1oBx0K11g-JLXA5_m-cQLi3U7NOemR73oadkVOEHJ2lj2AIMNgMrBK7GeiUKha0KF685Q5BN1CwJnMZud72MkIjxvjtlay-ym6kElsb2e-JGgd1PV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995686"/>
            <a:ext cx="8372475" cy="2324101"/>
          </a:xfrm>
          <a:prstGeom prst="rect">
            <a:avLst/>
          </a:prstGeom>
          <a:noFill/>
        </p:spPr>
      </p:pic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19/47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4294967295"/>
          </p:nvPr>
        </p:nvSpPr>
        <p:spPr>
          <a:xfrm>
            <a:off x="755576" y="2139702"/>
            <a:ext cx="6032500" cy="919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VN20220421_14361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03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1. Conception électrique:</a:t>
            </a:r>
            <a:endParaRPr lang="fr-FR" dirty="0"/>
          </a:p>
        </p:txBody>
      </p:sp>
      <p:pic>
        <p:nvPicPr>
          <p:cNvPr id="76802" name="Picture 2" descr="https://lh4.googleusercontent.com/nudIN2AHD5GypSFibfpTscLYhPE7i9KpEiw8YNLFLo5EnzOAeMs1Ues6BQJz78ERamijNPs2lt1DA4YXtaRQpkT4jYX-UcxGDt4xUE5bMBx-CJnzrTPp2CDAtT6oEFFu1G1oOMBI-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2283718"/>
            <a:ext cx="8362950" cy="2019301"/>
          </a:xfrm>
          <a:prstGeom prst="rect">
            <a:avLst/>
          </a:prstGeom>
          <a:noFill/>
        </p:spPr>
      </p:pic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1. Schéma électrique:</a:t>
            </a:r>
            <a:endParaRPr lang="fr-FR" sz="2000" dirty="0"/>
          </a:p>
        </p:txBody>
      </p:sp>
      <p:grpSp>
        <p:nvGrpSpPr>
          <p:cNvPr id="5" name="Google Shape;234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6" name="Google Shape;235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 10" descr="circuitSelfBalanc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84176"/>
            <a:ext cx="7488832" cy="3579862"/>
          </a:xfrm>
          <a:prstGeom prst="rect">
            <a:avLst/>
          </a:prstGeom>
        </p:spPr>
      </p:pic>
      <p:sp>
        <p:nvSpPr>
          <p:cNvPr id="13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21/47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2. Conception mécanique:</a:t>
            </a:r>
            <a:endParaRPr lang="fr-FR" sz="2000" dirty="0"/>
          </a:p>
        </p:txBody>
      </p:sp>
      <p:grpSp>
        <p:nvGrpSpPr>
          <p:cNvPr id="5" name="Google Shape;234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6" name="Google Shape;235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 10" descr="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35646"/>
            <a:ext cx="5705667" cy="3291830"/>
          </a:xfrm>
          <a:prstGeom prst="rect">
            <a:avLst/>
          </a:prstGeom>
        </p:spPr>
      </p:pic>
      <p:pic>
        <p:nvPicPr>
          <p:cNvPr id="50180" name="Picture 4" descr="Solidworks - techwiki.eng.ua.ed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8264" y="2283718"/>
            <a:ext cx="1809750" cy="1809751"/>
          </a:xfrm>
          <a:prstGeom prst="rect">
            <a:avLst/>
          </a:prstGeom>
          <a:noFill/>
        </p:spPr>
      </p:pic>
      <p:sp>
        <p:nvSpPr>
          <p:cNvPr id="13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22/47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s://lh6.googleusercontent.com/bYpADhStp5mh-fhDZ9ojUGOTeG3CvVgR_ZvXeBhvOz-hgfgMU4st-ksyKWj1UXUGKPsUKryzSXpz1ha49GP3dxIt-JUliMhMthxci3FIO9ObKAclYSMWhnYyQcCwc3vWQ248F78mM1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0"/>
            <a:ext cx="6624736" cy="514350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39552" y="41151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Mise en plan:</a:t>
            </a:r>
            <a:endParaRPr lang="fr-FR" sz="2000" b="1" dirty="0"/>
          </a:p>
        </p:txBody>
      </p:sp>
      <p:sp>
        <p:nvSpPr>
          <p:cNvPr id="7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23/47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77155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Vue éclatée :</a:t>
            </a:r>
            <a:endParaRPr lang="fr-FR" sz="2000" b="1" dirty="0"/>
          </a:p>
        </p:txBody>
      </p:sp>
      <p:pic>
        <p:nvPicPr>
          <p:cNvPr id="5" name="Google Shape;347;g12611f8f414_0_0"/>
          <p:cNvPicPr preferRelativeResize="0"/>
          <p:nvPr/>
        </p:nvPicPr>
        <p:blipFill rotWithShape="1">
          <a:blip r:embed="rId2">
            <a:alphaModFix/>
          </a:blip>
          <a:srcRect b="43668"/>
          <a:stretch/>
        </p:blipFill>
        <p:spPr>
          <a:xfrm>
            <a:off x="2411760" y="771550"/>
            <a:ext cx="6355375" cy="40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24/47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3568" y="77155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Nomenclature :</a:t>
            </a:r>
            <a:endParaRPr lang="fr-FR" sz="2000" b="1" dirty="0"/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25/47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oogle Shape;354;g12611f8f414_0_4"/>
          <p:cNvPicPr preferRelativeResize="0"/>
          <p:nvPr/>
        </p:nvPicPr>
        <p:blipFill rotWithShape="1">
          <a:blip r:embed="rId2">
            <a:alphaModFix/>
          </a:blip>
          <a:srcRect t="55446"/>
          <a:stretch/>
        </p:blipFill>
        <p:spPr>
          <a:xfrm>
            <a:off x="2988049" y="0"/>
            <a:ext cx="6155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3568" y="771550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Propriétés de masse :</a:t>
            </a:r>
            <a:endParaRPr lang="fr-FR" sz="2000" b="1" dirty="0"/>
          </a:p>
        </p:txBody>
      </p:sp>
      <p:sp>
        <p:nvSpPr>
          <p:cNvPr id="4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26/47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oogle Shape;361;g12611f8f414_0_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7784" y="0"/>
            <a:ext cx="65162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smtClean="0"/>
              <a:t>3. Conception software : </a:t>
            </a:r>
            <a:endParaRPr dirty="0"/>
          </a:p>
        </p:txBody>
      </p:sp>
      <p:sp>
        <p:nvSpPr>
          <p:cNvPr id="314" name="Google Shape;314;p29"/>
          <p:cNvSpPr/>
          <p:nvPr/>
        </p:nvSpPr>
        <p:spPr>
          <a:xfrm>
            <a:off x="9144000" y="2427734"/>
            <a:ext cx="2083728" cy="2010900"/>
          </a:xfrm>
          <a:prstGeom prst="homePlate">
            <a:avLst>
              <a:gd name="adj" fmla="val 3012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1" dirty="0" smtClean="0">
                <a:solidFill>
                  <a:schemeClr val="bg1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1. Calcul et calibration de  l’angle d’inclinaison à partir des  valeurs données par l’accéléromètre et le gyroscope</a:t>
            </a:r>
            <a:endParaRPr lang="fr-FR" b="1" dirty="0">
              <a:solidFill>
                <a:schemeClr val="bg1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12924928" y="2427734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1" dirty="0" smtClean="0">
                <a:solidFill>
                  <a:schemeClr val="bg1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3. Implémentation d’un  régulateur PID</a:t>
            </a:r>
            <a:endParaRPr lang="fr-FR" b="1" dirty="0">
              <a:solidFill>
                <a:schemeClr val="bg1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15157176" y="2427734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1" dirty="0" smtClean="0">
                <a:solidFill>
                  <a:schemeClr val="bg1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4. Application d’une fonction balance qui permet de balancer le robot en fonction du signe de l’erreur </a:t>
            </a:r>
            <a:endParaRPr lang="fr-FR" b="1" dirty="0">
              <a:solidFill>
                <a:schemeClr val="bg1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grpSp>
        <p:nvGrpSpPr>
          <p:cNvPr id="317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18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15;p29"/>
          <p:cNvSpPr/>
          <p:nvPr/>
        </p:nvSpPr>
        <p:spPr>
          <a:xfrm>
            <a:off x="10620672" y="2427734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1" dirty="0" smtClean="0">
                <a:solidFill>
                  <a:schemeClr val="bg1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2. Calcul de l’erreur</a:t>
            </a:r>
            <a:endParaRPr lang="fr-FR" b="1" dirty="0">
              <a:solidFill>
                <a:schemeClr val="bg1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12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27/47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89129E-6 L -0.95243 0.01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061 L -0.95539 0.014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8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89129E-6 L -0.979 0.0148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9129E-6 L -1.00278 0.014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  <p:bldP spid="316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300192" y="357986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Lucidchart</a:t>
            </a:r>
            <a:endParaRPr lang="fr-FR" b="1" dirty="0"/>
          </a:p>
        </p:txBody>
      </p:sp>
      <p:pic>
        <p:nvPicPr>
          <p:cNvPr id="34818" name="Picture 2" descr="https://documents.lucid.app/documents/f1d5ec81-a83c-444c-8e34-208ad81c9577/pages/0_0?a=633&amp;x=459&amp;y=133&amp;w=1342&amp;h=1264&amp;store=1&amp;accept=image%2F*&amp;auth=LCA%20a55a19f3694884813a7057cece2fbdfa81419b5c-ts%3D16508881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39911"/>
            <a:ext cx="8640960" cy="4903589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7164288" y="46599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Lucidchart</a:t>
            </a:r>
            <a:endParaRPr lang="fr-FR" b="1" dirty="0"/>
          </a:p>
        </p:txBody>
      </p:sp>
      <p:sp>
        <p:nvSpPr>
          <p:cNvPr id="7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28/47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499992" y="1491630"/>
            <a:ext cx="4536504" cy="1512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Etude sur LabVIEW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 smtClean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27/47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Plan De Travail : 	</a:t>
            </a:r>
            <a:endParaRPr dirty="0"/>
          </a:p>
        </p:txBody>
      </p:sp>
      <p:sp>
        <p:nvSpPr>
          <p:cNvPr id="479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662610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40"/>
          <p:cNvGrpSpPr/>
          <p:nvPr/>
        </p:nvGrpSpPr>
        <p:grpSpPr>
          <a:xfrm>
            <a:off x="1786339" y="2128150"/>
            <a:ext cx="473400" cy="473400"/>
            <a:chOff x="1786339" y="1703401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1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3814414" y="2128150"/>
            <a:ext cx="473400" cy="473400"/>
            <a:chOff x="3814414" y="1703401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3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5842489" y="2128150"/>
            <a:ext cx="473400" cy="473400"/>
            <a:chOff x="5842489" y="1703401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5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880814" y="4001049"/>
            <a:ext cx="473400" cy="473400"/>
            <a:chOff x="6880814" y="3576300"/>
            <a:chExt cx="473400" cy="473400"/>
          </a:xfrm>
        </p:grpSpPr>
        <p:sp>
          <p:nvSpPr>
            <p:cNvPr id="492" name="Google Shape;49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6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4852739" y="4001049"/>
            <a:ext cx="473400" cy="473400"/>
            <a:chOff x="4852739" y="3576300"/>
            <a:chExt cx="473400" cy="473400"/>
          </a:xfrm>
        </p:grpSpPr>
        <p:sp>
          <p:nvSpPr>
            <p:cNvPr id="495" name="Google Shape;49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4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7" name="Google Shape;497;p40"/>
          <p:cNvGrpSpPr/>
          <p:nvPr/>
        </p:nvGrpSpPr>
        <p:grpSpPr>
          <a:xfrm>
            <a:off x="2824664" y="4001049"/>
            <a:ext cx="473400" cy="473400"/>
            <a:chOff x="2824664" y="3576300"/>
            <a:chExt cx="473400" cy="473400"/>
          </a:xfrm>
        </p:grpSpPr>
        <p:sp>
          <p:nvSpPr>
            <p:cNvPr id="498" name="Google Shape;49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2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1475656" y="-740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Introduction</a:t>
            </a:r>
            <a:r>
              <a:rPr lang="en" sz="900" dirty="0" smtClean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sz="900" dirty="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3491880" y="-740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Etude Théorique</a:t>
            </a:r>
            <a:endParaRPr lang="fr-FR" sz="16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5508104" y="-740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Etude sur LabVIEW</a:t>
            </a:r>
            <a:endParaRPr sz="16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2267744" y="5452070"/>
            <a:ext cx="143683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Problématique</a:t>
            </a:r>
            <a:endParaRPr sz="16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4499992" y="552407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Conception</a:t>
            </a:r>
            <a:endParaRPr lang="fr-FR" sz="16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6516216" y="545207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Simulation</a:t>
            </a:r>
            <a:endParaRPr sz="16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491;p40"/>
          <p:cNvGrpSpPr/>
          <p:nvPr/>
        </p:nvGrpSpPr>
        <p:grpSpPr>
          <a:xfrm rot="10800000">
            <a:off x="8100392" y="2139702"/>
            <a:ext cx="305504" cy="305504"/>
            <a:chOff x="6930417" y="3652633"/>
            <a:chExt cx="334744" cy="286924"/>
          </a:xfrm>
        </p:grpSpPr>
        <p:sp>
          <p:nvSpPr>
            <p:cNvPr id="32" name="Google Shape;492;p40"/>
            <p:cNvSpPr/>
            <p:nvPr/>
          </p:nvSpPr>
          <p:spPr>
            <a:xfrm rot="18900000">
              <a:off x="6930417" y="3652633"/>
              <a:ext cx="334744" cy="286924"/>
            </a:xfrm>
            <a:prstGeom prst="teardrop">
              <a:avLst>
                <a:gd name="adj" fmla="val 10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33" name="Google Shape;49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7</a:t>
              </a:r>
              <a:endParaRPr sz="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396359" y="-812626"/>
            <a:ext cx="17476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Conclusion et Perspectives</a:t>
            </a:r>
            <a:endParaRPr lang="fr-FR" sz="16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44472  E" pathEditMode="relative" ptsTypes="">
                                      <p:cBhvr>
                                        <p:cTn id="6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5263 L 0.00799 -0.1920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44472  E" pathEditMode="relative" ptsTypes="">
                                      <p:cBhvr>
                                        <p:cTn id="14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23873 L -0.00729 -0.2059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44472  E" pathEditMode="relative" ptsTypes="">
                                      <p:cBhvr>
                                        <p:cTn id="22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6683 L 0.00052 -0.1778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44472  E" pathEditMode="relative" ptsTypes="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  <p:bldP spid="501" grpId="0"/>
      <p:bldP spid="502" grpId="0"/>
      <p:bldP spid="503" grpId="0"/>
      <p:bldP spid="504" grpId="0"/>
      <p:bldP spid="505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263734dfaec8a740f19203eba9a5f6de--arduino-labview-programming.jpg"/>
          <p:cNvPicPr>
            <a:picLocks noChangeAspect="1"/>
          </p:cNvPicPr>
          <p:nvPr/>
        </p:nvPicPr>
        <p:blipFill>
          <a:blip r:embed="rId2"/>
          <a:srcRect l="25843" t="26087" b="39130"/>
          <a:stretch>
            <a:fillRect/>
          </a:stretch>
        </p:blipFill>
        <p:spPr>
          <a:xfrm>
            <a:off x="3203848" y="1275606"/>
            <a:ext cx="5328592" cy="2592288"/>
          </a:xfrm>
          <a:prstGeom prst="rect">
            <a:avLst/>
          </a:prstGeom>
        </p:spPr>
      </p:pic>
      <p:sp>
        <p:nvSpPr>
          <p:cNvPr id="96258" name="AutoShape 2" descr="Icône Ni, labview, logo Gratuit - Icon-Ico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 descr="download.png"/>
          <p:cNvPicPr>
            <a:picLocks noChangeAspect="1"/>
          </p:cNvPicPr>
          <p:nvPr/>
        </p:nvPicPr>
        <p:blipFill>
          <a:blip r:embed="rId3"/>
          <a:srcRect l="12500" r="20000"/>
          <a:stretch>
            <a:fillRect/>
          </a:stretch>
        </p:blipFill>
        <p:spPr>
          <a:xfrm>
            <a:off x="899592" y="1275606"/>
            <a:ext cx="1944216" cy="2736304"/>
          </a:xfrm>
          <a:prstGeom prst="rect">
            <a:avLst/>
          </a:prstGeom>
        </p:spPr>
      </p:pic>
      <p:sp>
        <p:nvSpPr>
          <p:cNvPr id="8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30/47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Face avant:</a:t>
            </a:r>
            <a:endParaRPr lang="fr-FR" dirty="0"/>
          </a:p>
        </p:txBody>
      </p:sp>
      <p:pic>
        <p:nvPicPr>
          <p:cNvPr id="5" name="Image 4" descr="Capture d’écran 2022-04-26 1515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7614"/>
            <a:ext cx="8820472" cy="3795886"/>
          </a:xfrm>
          <a:prstGeom prst="rect">
            <a:avLst/>
          </a:prstGeom>
        </p:spPr>
      </p:pic>
      <p:sp>
        <p:nvSpPr>
          <p:cNvPr id="6" name="Google Shape;479;p40"/>
          <p:cNvSpPr txBox="1">
            <a:spLocks/>
          </p:cNvSpPr>
          <p:nvPr/>
        </p:nvSpPr>
        <p:spPr>
          <a:xfrm>
            <a:off x="0" y="4731990"/>
            <a:ext cx="827584" cy="41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000" b="1" noProof="0" dirty="0" smtClean="0">
                <a:solidFill>
                  <a:schemeClr val="accent1"/>
                </a:solidFill>
                <a:latin typeface="Times New Roman" pitchFamily="18" charset="0"/>
                <a:ea typeface="Roboto Slab"/>
                <a:cs typeface="Times New Roman" pitchFamily="18" charset="0"/>
                <a:sym typeface="Roboto Slab"/>
              </a:rPr>
              <a:t>31</a:t>
            </a:r>
            <a:r>
              <a:rPr kumimoji="0" lang="e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Roboto Slab"/>
                <a:cs typeface="Times New Roman" pitchFamily="18" charset="0"/>
                <a:sym typeface="Roboto Slab"/>
              </a:rPr>
              <a:t>/47</a:t>
            </a:r>
            <a:endParaRPr kumimoji="0" lang="en" sz="20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ea typeface="Roboto Slab"/>
              <a:cs typeface="Times New Roman" pitchFamily="18" charset="0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fonctionnel :</a:t>
            </a:r>
            <a:endParaRPr lang="fr-FR" dirty="0"/>
          </a:p>
        </p:txBody>
      </p:sp>
      <p:pic>
        <p:nvPicPr>
          <p:cNvPr id="5" name="Image 4" descr="Capture d’écran 2022-04-26 1515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91630"/>
            <a:ext cx="7956376" cy="3651870"/>
          </a:xfrm>
          <a:prstGeom prst="rect">
            <a:avLst/>
          </a:prstGeom>
        </p:spPr>
      </p:pic>
      <p:sp>
        <p:nvSpPr>
          <p:cNvPr id="6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32/47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fr-FR"/>
          </a:p>
        </p:txBody>
      </p:sp>
      <p:pic>
        <p:nvPicPr>
          <p:cNvPr id="4" name="VID-20220426-WA000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39952" y="1779662"/>
            <a:ext cx="45057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Simulation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 smtClean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34/47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 sur MATLAB</a:t>
            </a:r>
            <a:endParaRPr lang="fr-FR" dirty="0"/>
          </a:p>
        </p:txBody>
      </p:sp>
      <p:grpSp>
        <p:nvGrpSpPr>
          <p:cNvPr id="5" name="Google Shape;1372;p49"/>
          <p:cNvGrpSpPr>
            <a:grpSpLocks noGrp="1"/>
          </p:cNvGrpSpPr>
          <p:nvPr>
            <p:ph type="body" idx="1"/>
          </p:nvPr>
        </p:nvGrpSpPr>
        <p:grpSpPr>
          <a:xfrm>
            <a:off x="1146175" y="1766888"/>
            <a:ext cx="7540625" cy="3159130"/>
            <a:chOff x="4852681" y="4457861"/>
            <a:chExt cx="719788" cy="652562"/>
          </a:xfrm>
        </p:grpSpPr>
        <p:sp>
          <p:nvSpPr>
            <p:cNvPr id="6" name="Google Shape;137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7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7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3347864" y="235572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Conception mécanique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64088" y="372387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Modèle sur Simulink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35696" y="379588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Test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3" name="Google Shape;887;p48"/>
          <p:cNvSpPr/>
          <p:nvPr/>
        </p:nvSpPr>
        <p:spPr>
          <a:xfrm>
            <a:off x="467544" y="915566"/>
            <a:ext cx="302593" cy="30259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35/47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mécanique: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044608" y="1635646"/>
            <a:ext cx="1944216" cy="3039738"/>
          </a:xfrm>
          <a:prstGeom prst="rect">
            <a:avLst/>
          </a:prstGeom>
        </p:spPr>
      </p:pic>
      <p:sp>
        <p:nvSpPr>
          <p:cNvPr id="6" name="Google Shape;887;p48"/>
          <p:cNvSpPr/>
          <p:nvPr/>
        </p:nvSpPr>
        <p:spPr>
          <a:xfrm>
            <a:off x="467544" y="915566"/>
            <a:ext cx="302593" cy="30259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36/47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1482E-7 L -0.68889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fr-FR" dirty="0" smtClean="0"/>
              <a:t> sur Simulink :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707654"/>
            <a:ext cx="7488832" cy="3111746"/>
          </a:xfrm>
          <a:prstGeom prst="rect">
            <a:avLst/>
          </a:prstGeom>
        </p:spPr>
      </p:pic>
      <p:sp>
        <p:nvSpPr>
          <p:cNvPr id="6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37/47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1187624" y="483518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smtClean="0"/>
              <a:t>Commande PID :</a:t>
            </a:r>
            <a:endParaRPr dirty="0"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33" name="Google Shape;333;p3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38/47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Image 12" descr="278923492_983992438942993_3503020729450216183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456" y="5143500"/>
            <a:ext cx="8572500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3724E-6 L -0.91753 -0.667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" y="-3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fr-FR"/>
          </a:p>
        </p:txBody>
      </p:sp>
      <p:pic>
        <p:nvPicPr>
          <p:cNvPr id="4" name="video-165101414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39952" y="1779662"/>
            <a:ext cx="45057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532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 smtClean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662610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 </a:t>
            </a:r>
            <a:r>
              <a:rPr lang="fr-FR" dirty="0" smtClean="0">
                <a:solidFill>
                  <a:srgbClr val="FFC000"/>
                </a:solidFill>
              </a:rPr>
              <a:t>p =4 </a:t>
            </a:r>
            <a:r>
              <a:rPr lang="fr-FR" dirty="0" smtClean="0"/>
              <a:t>,i=5 et d=0.01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0328" y="1728192"/>
            <a:ext cx="4681711" cy="3363838"/>
          </a:xfrm>
          <a:prstGeom prst="rect">
            <a:avLst/>
          </a:prstGeom>
        </p:spPr>
      </p:pic>
      <p:pic>
        <p:nvPicPr>
          <p:cNvPr id="6" name="video-165097077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48064" y="1563638"/>
            <a:ext cx="3816424" cy="3312368"/>
          </a:xfrm>
          <a:prstGeom prst="rect">
            <a:avLst/>
          </a:prstGeom>
        </p:spPr>
      </p:pic>
      <p:sp>
        <p:nvSpPr>
          <p:cNvPr id="8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40/47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 p =2 ,</a:t>
            </a:r>
            <a:r>
              <a:rPr lang="fr-FR" dirty="0" smtClean="0">
                <a:solidFill>
                  <a:srgbClr val="FFC000"/>
                </a:solidFill>
              </a:rPr>
              <a:t>i =7 </a:t>
            </a:r>
            <a:r>
              <a:rPr lang="fr-FR" dirty="0" smtClean="0"/>
              <a:t>et d=0.01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1635646"/>
            <a:ext cx="4392488" cy="3507854"/>
          </a:xfrm>
          <a:prstGeom prst="rect">
            <a:avLst/>
          </a:prstGeom>
        </p:spPr>
      </p:pic>
      <p:pic>
        <p:nvPicPr>
          <p:cNvPr id="6" name="video-165097072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860032" y="1275606"/>
            <a:ext cx="4104456" cy="3600400"/>
          </a:xfrm>
          <a:prstGeom prst="rect">
            <a:avLst/>
          </a:prstGeom>
        </p:spPr>
      </p:pic>
      <p:sp>
        <p:nvSpPr>
          <p:cNvPr id="7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41/47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p =2,i=5 et </a:t>
            </a:r>
            <a:r>
              <a:rPr lang="fr-FR" dirty="0" smtClean="0">
                <a:solidFill>
                  <a:srgbClr val="FFC000"/>
                </a:solidFill>
              </a:rPr>
              <a:t>d=0.05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9268" y="1635646"/>
            <a:ext cx="4458755" cy="3507854"/>
          </a:xfrm>
          <a:prstGeom prst="rect">
            <a:avLst/>
          </a:prstGeom>
        </p:spPr>
      </p:pic>
      <p:pic>
        <p:nvPicPr>
          <p:cNvPr id="6" name="video-165097069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932040" y="1635646"/>
            <a:ext cx="3768080" cy="3240360"/>
          </a:xfrm>
          <a:prstGeom prst="rect">
            <a:avLst/>
          </a:prstGeom>
        </p:spPr>
      </p:pic>
      <p:sp>
        <p:nvSpPr>
          <p:cNvPr id="7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42/47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pratique :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fr-FR"/>
          </a:p>
        </p:txBody>
      </p:sp>
      <p:pic>
        <p:nvPicPr>
          <p:cNvPr id="4" name="VN20220426_15564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563638"/>
            <a:ext cx="9144000" cy="3579862"/>
          </a:xfrm>
          <a:prstGeom prst="rect">
            <a:avLst/>
          </a:prstGeom>
        </p:spPr>
      </p:pic>
      <p:grpSp>
        <p:nvGrpSpPr>
          <p:cNvPr id="5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6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39952" y="1779662"/>
            <a:ext cx="45057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 et perspectives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 smtClean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44/48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539552" y="195486"/>
            <a:ext cx="453650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CONCLUSION :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11560" y="2931790"/>
            <a:ext cx="8208912" cy="1656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Grâce à ce projet on a pu :</a:t>
            </a:r>
          </a:p>
          <a:p>
            <a:pPr marL="0" indent="0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Equilibrer un robot autonome auto-équilibrant à deux roues .</a:t>
            </a:r>
          </a:p>
          <a:p>
            <a:pPr marL="0" indent="0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Appliquer la stratégie du contrôleur PID.</a:t>
            </a:r>
          </a:p>
          <a:p>
            <a:pPr marL="0" indent="0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Concevoir un système de visualisation numérique avec LabVIEW</a:t>
            </a:r>
          </a:p>
          <a:p>
            <a:pPr marL="0" indent="0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Maitriser les techniques de simulation sur MATLAB</a:t>
            </a:r>
          </a:p>
          <a:p>
            <a:pPr marL="0" indent="0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45/47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539552" y="195486"/>
            <a:ext cx="453650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Perspectives :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827584" y="2355726"/>
            <a:ext cx="7488832" cy="2088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Améliorer le mécanisme du robot afin de gagner en précision</a:t>
            </a:r>
          </a:p>
          <a:p>
            <a:pPr marL="0" indent="0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Commander le robot à base d’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L’intégration d’un algorithme d’apprentissage renforcé pour qu’il puisse agir dans des scénarios plus complexe.</a:t>
            </a:r>
          </a:p>
          <a:p>
            <a:pPr marL="0" indent="0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827584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46/47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843558"/>
            <a:ext cx="7884600" cy="3471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MERCI POUR VOTRE ATTENTION</a:t>
            </a:r>
            <a:endParaRPr sz="36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b="1" dirty="0">
                <a:solidFill>
                  <a:srgbClr val="FFFFFF"/>
                </a:solidFill>
              </a:rPr>
              <a:t> </a:t>
            </a:r>
            <a:r>
              <a:rPr lang="fr-FR" sz="2400" b="1" dirty="0" smtClean="0">
                <a:solidFill>
                  <a:srgbClr val="FFFFFF"/>
                </a:solidFill>
              </a:rPr>
              <a:t>                                                  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b="1" dirty="0" smtClean="0">
                <a:solidFill>
                  <a:srgbClr val="FFFFFF"/>
                </a:solidFill>
              </a:rPr>
              <a:t>				</a:t>
            </a:r>
            <a:endParaRPr lang="fr-FR" sz="24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Introduction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755576" y="1851671"/>
            <a:ext cx="7931249" cy="302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Notre projet est un problème de pendule inversé qui consiste en un robot</a:t>
            </a:r>
          </a:p>
          <a:p>
            <a:pPr lvl="0"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auto-équilibrant à deux roues. 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le faire, on doit mesurer l’angle d’inclinaison et contrôler les roues 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jusqu’à ce qu’elles atteignent une position verticale appelée position 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d’équilibre. 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662610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5/47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9144000" y="699542"/>
            <a:ext cx="3660300" cy="2880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 smtClean="0"/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Equilibrer un robot balanceur sur deux roues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Concevoir un système de visualisation numérique avec LabVIEW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</a:t>
            </a:r>
            <a:r>
              <a:rPr lang="en" dirty="0" smtClean="0"/>
              <a:t>bjectifs: </a:t>
            </a:r>
            <a:endParaRPr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 descr="277963511_263795119276314_42407974841053528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23678"/>
            <a:ext cx="2160240" cy="2448272"/>
          </a:xfrm>
          <a:prstGeom prst="rect">
            <a:avLst/>
          </a:prstGeom>
        </p:spPr>
      </p:pic>
      <p:sp>
        <p:nvSpPr>
          <p:cNvPr id="14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662610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37 0.00957 L -0.46562 -0.004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" y="-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0371 L -0.45834 -0.017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" y="-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7944" y="2211710"/>
            <a:ext cx="4505700" cy="773120"/>
          </a:xfrm>
        </p:spPr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131590"/>
            <a:ext cx="2808312" cy="3240360"/>
          </a:xfrm>
        </p:spPr>
        <p:txBody>
          <a:bodyPr/>
          <a:lstStyle/>
          <a:p>
            <a:pPr lvl="0"/>
            <a:r>
              <a:rPr lang="en" sz="20000" dirty="0" smtClean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  <a:p>
            <a:endParaRPr lang="fr-FR" sz="3000" dirty="0"/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662610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7/47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Problématique</a:t>
            </a:r>
            <a:endParaRPr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idx="2"/>
          </p:nvPr>
        </p:nvSpPr>
        <p:spPr>
          <a:xfrm>
            <a:off x="-5256584" y="1984800"/>
            <a:ext cx="5256584" cy="3158700"/>
          </a:xfrm>
        </p:spPr>
        <p:txBody>
          <a:bodyPr/>
          <a:lstStyle/>
          <a:p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Comment maintenir l'équilibre et assurer une meilleure stabilité du système d'auto-équilibrage du robot ?</a:t>
            </a:r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08" name="Google Shape;208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 15" descr="little-robot-thinking-big-question-illustration-happy-droid-isolated-white-background-11870833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1707654"/>
            <a:ext cx="1920240" cy="2743200"/>
          </a:xfrm>
          <a:prstGeom prst="rect">
            <a:avLst/>
          </a:prstGeom>
        </p:spPr>
      </p:pic>
      <p:sp>
        <p:nvSpPr>
          <p:cNvPr id="13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662610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8/47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7393E-6 L 0.6349 -3.7739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7904" y="1851670"/>
            <a:ext cx="5030400" cy="1159800"/>
          </a:xfrm>
        </p:spPr>
        <p:txBody>
          <a:bodyPr/>
          <a:lstStyle/>
          <a:p>
            <a:r>
              <a:rPr lang="fr-FR" dirty="0" smtClean="0"/>
              <a:t>Etude Théorique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699542"/>
            <a:ext cx="2834664" cy="3096344"/>
          </a:xfrm>
        </p:spPr>
        <p:txBody>
          <a:bodyPr/>
          <a:lstStyle/>
          <a:p>
            <a:pPr lvl="0"/>
            <a:r>
              <a:rPr lang="en" sz="20000" dirty="0" smtClean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  <a:p>
            <a:endParaRPr lang="fr-FR" dirty="0"/>
          </a:p>
        </p:txBody>
      </p:sp>
      <p:sp>
        <p:nvSpPr>
          <p:cNvPr id="5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0" y="4731990"/>
            <a:ext cx="662610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9/47</a:t>
            </a:r>
            <a:endParaRPr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503</Words>
  <Application>Microsoft Office PowerPoint</Application>
  <PresentationFormat>Affichage à l'écran (16:9)</PresentationFormat>
  <Paragraphs>151</Paragraphs>
  <Slides>47</Slides>
  <Notes>19</Notes>
  <HiddenSlides>0</HiddenSlides>
  <MMClips>7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4" baseType="lpstr">
      <vt:lpstr>Arial</vt:lpstr>
      <vt:lpstr>Roboto Slab</vt:lpstr>
      <vt:lpstr>Nixie One</vt:lpstr>
      <vt:lpstr>Times New Roman</vt:lpstr>
      <vt:lpstr>Calibri</vt:lpstr>
      <vt:lpstr>Impact</vt:lpstr>
      <vt:lpstr>Warwick template</vt:lpstr>
      <vt:lpstr>Self Balancing Robot  Projet CθAO présenté par :  KHOUALDI  Najla      KHENISSI  Chaïma   AOUADI Ameni   MOUGOU Nawres  </vt:lpstr>
      <vt:lpstr>Diapositive 2</vt:lpstr>
      <vt:lpstr>Plan De Travail :  </vt:lpstr>
      <vt:lpstr>Introduction</vt:lpstr>
      <vt:lpstr>Introduction</vt:lpstr>
      <vt:lpstr>Objectifs: </vt:lpstr>
      <vt:lpstr>Problématique</vt:lpstr>
      <vt:lpstr>Problématique</vt:lpstr>
      <vt:lpstr>Etude Théorique</vt:lpstr>
      <vt:lpstr>Modélisation du système:</vt:lpstr>
      <vt:lpstr>Dérivation des équations dynamiques du mouvement :</vt:lpstr>
      <vt:lpstr>Dérivation du Lagrangien :</vt:lpstr>
      <vt:lpstr>Dérivation du Lagrangien :</vt:lpstr>
      <vt:lpstr>Conception </vt:lpstr>
      <vt:lpstr>Diapositive 15</vt:lpstr>
      <vt:lpstr>1. Conception électrique:</vt:lpstr>
      <vt:lpstr>1. Conception électrique:</vt:lpstr>
      <vt:lpstr>1. Conception électrique:</vt:lpstr>
      <vt:lpstr>1. Conception électrique:</vt:lpstr>
      <vt:lpstr>1. Conception électrique:</vt:lpstr>
      <vt:lpstr>1. Schéma électrique:</vt:lpstr>
      <vt:lpstr>2. Conception mécanique:</vt:lpstr>
      <vt:lpstr>Diapositive 23</vt:lpstr>
      <vt:lpstr>Diapositive 24</vt:lpstr>
      <vt:lpstr>Diapositive 25</vt:lpstr>
      <vt:lpstr>Diapositive 26</vt:lpstr>
      <vt:lpstr>3. Conception software : </vt:lpstr>
      <vt:lpstr>Diapositive 28</vt:lpstr>
      <vt:lpstr>Etude sur LabVIEW</vt:lpstr>
      <vt:lpstr>Diapositive 30</vt:lpstr>
      <vt:lpstr>Face avant:</vt:lpstr>
      <vt:lpstr>diagramme fonctionnel :</vt:lpstr>
      <vt:lpstr>Diapositive 33</vt:lpstr>
      <vt:lpstr>Simulation</vt:lpstr>
      <vt:lpstr>Simulation sur MATLAB</vt:lpstr>
      <vt:lpstr>Conception mécanique:</vt:lpstr>
      <vt:lpstr>Modèle sur Simulink :</vt:lpstr>
      <vt:lpstr>Commande PID :</vt:lpstr>
      <vt:lpstr>Diapositive 39</vt:lpstr>
      <vt:lpstr>Pour  p =4 ,i=5 et d=0.01  </vt:lpstr>
      <vt:lpstr>Pour  p =2 ,i =7 et d=0.01 </vt:lpstr>
      <vt:lpstr>Pour p =2,i=5 et d=0.05  </vt:lpstr>
      <vt:lpstr>Résultat pratique :</vt:lpstr>
      <vt:lpstr>Conclusion et perspectives</vt:lpstr>
      <vt:lpstr>CONCLUSION :</vt:lpstr>
      <vt:lpstr>Perspectives :</vt:lpstr>
      <vt:lpstr>Diapositive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Projet CAO présentée par :  KHOUALDI  Najla      KHENISSI  Chaima   AOUADI Ameni   MOUGOU Nawres  </dc:title>
  <cp:lastModifiedBy>admin</cp:lastModifiedBy>
  <cp:revision>41</cp:revision>
  <dcterms:modified xsi:type="dcterms:W3CDTF">2022-05-08T01:14:31Z</dcterms:modified>
</cp:coreProperties>
</file>