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90"/>
  </p:normalViewPr>
  <p:slideViewPr>
    <p:cSldViewPr snapToGrid="0">
      <p:cViewPr varScale="1">
        <p:scale>
          <a:sx n="133" d="100"/>
          <a:sy n="133" d="100"/>
        </p:scale>
        <p:origin x="40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f0773d4b4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f0773d4b4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f0773d4b4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f0773d4b4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f0773d4b4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f0773d4b4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f0773d4b4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f0773d4b4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f0773d4b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f0773d4b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f0773d4b4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f0773d4b4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f0773d4b4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f0773d4b4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f0773d4b4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f0773d4b4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f0773d4b4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f0773d4b4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f0773d4b4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f0773d4b4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f0773d4b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f0773d4b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f0773d4b4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f0773d4b4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f0773d4b4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7f0773d4b4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f0773d4b4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f0773d4b4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0773d4b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0773d4b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0773d4b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0773d4b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0773d4b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0773d4b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f0773d4b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f0773d4b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f0773d4b4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f0773d4b4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f0773d4b4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f0773d4b4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f0773d4b4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f0773d4b4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Asset migration/ withdrawal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Ethereum and XRP Ledgers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4092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FLOW DESCRIPTION: MIGRATION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321050" y="1266775"/>
            <a:ext cx="7856400" cy="3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822400" y="1387213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FF0000"/>
                </a:solidFill>
              </a:rPr>
              <a:t>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20 OMG</a:t>
            </a:r>
            <a:endParaRPr sz="1200"/>
          </a:p>
        </p:txBody>
      </p:sp>
      <p:sp>
        <p:nvSpPr>
          <p:cNvPr id="167" name="Google Shape;167;p22"/>
          <p:cNvSpPr/>
          <p:nvPr/>
        </p:nvSpPr>
        <p:spPr>
          <a:xfrm>
            <a:off x="4665325" y="4039550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38761D"/>
                </a:solidFill>
              </a:rPr>
              <a:t> Oracle</a:t>
            </a:r>
            <a:endParaRPr sz="1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(AMTC)</a:t>
            </a:r>
            <a:endParaRPr sz="1200"/>
          </a:p>
        </p:txBody>
      </p:sp>
      <p:cxnSp>
        <p:nvCxnSpPr>
          <p:cNvPr id="168" name="Google Shape;168;p22"/>
          <p:cNvCxnSpPr/>
          <p:nvPr/>
        </p:nvCxnSpPr>
        <p:spPr>
          <a:xfrm>
            <a:off x="5143500" y="1101425"/>
            <a:ext cx="10500" cy="387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9" name="Google Shape;169;p22"/>
          <p:cNvSpPr txBox="1"/>
          <p:nvPr/>
        </p:nvSpPr>
        <p:spPr>
          <a:xfrm>
            <a:off x="1340475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ETHEREUM Ledger</a:t>
            </a:r>
            <a:endParaRPr b="1"/>
          </a:p>
        </p:txBody>
      </p:sp>
      <p:sp>
        <p:nvSpPr>
          <p:cNvPr id="170" name="Google Shape;170;p22"/>
          <p:cNvSpPr txBox="1"/>
          <p:nvPr/>
        </p:nvSpPr>
        <p:spPr>
          <a:xfrm>
            <a:off x="5475950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XRP Ledger</a:t>
            </a:r>
            <a:endParaRPr b="1"/>
          </a:p>
        </p:txBody>
      </p:sp>
      <p:sp>
        <p:nvSpPr>
          <p:cNvPr id="171" name="Google Shape;171;p22"/>
          <p:cNvSpPr/>
          <p:nvPr/>
        </p:nvSpPr>
        <p:spPr>
          <a:xfrm>
            <a:off x="6910100" y="1387225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FF0000"/>
                </a:solidFill>
              </a:rPr>
              <a:t>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0 OMG</a:t>
            </a:r>
            <a:endParaRPr sz="1200"/>
          </a:p>
        </p:txBody>
      </p:sp>
      <p:sp>
        <p:nvSpPr>
          <p:cNvPr id="172" name="Google Shape;172;p22"/>
          <p:cNvSpPr/>
          <p:nvPr/>
        </p:nvSpPr>
        <p:spPr>
          <a:xfrm>
            <a:off x="2671275" y="2758800"/>
            <a:ext cx="1755300" cy="43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AMC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173" name="Google Shape;173;p22"/>
          <p:cNvCxnSpPr>
            <a:stCxn id="166" idx="2"/>
            <a:endCxn id="172" idx="1"/>
          </p:cNvCxnSpPr>
          <p:nvPr/>
        </p:nvCxnSpPr>
        <p:spPr>
          <a:xfrm>
            <a:off x="1351900" y="1959913"/>
            <a:ext cx="1319400" cy="101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p22"/>
          <p:cNvSpPr txBox="1"/>
          <p:nvPr/>
        </p:nvSpPr>
        <p:spPr>
          <a:xfrm>
            <a:off x="1082775" y="2441850"/>
            <a:ext cx="12150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Deploy AMC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175" name="Google Shape;175;p22"/>
          <p:cNvCxnSpPr>
            <a:stCxn id="167" idx="1"/>
            <a:endCxn id="172" idx="2"/>
          </p:cNvCxnSpPr>
          <p:nvPr/>
        </p:nvCxnSpPr>
        <p:spPr>
          <a:xfrm rot="10800000">
            <a:off x="3549025" y="3195200"/>
            <a:ext cx="1116300" cy="11307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" name="Google Shape;176;p22"/>
          <p:cNvSpPr txBox="1"/>
          <p:nvPr/>
        </p:nvSpPr>
        <p:spPr>
          <a:xfrm>
            <a:off x="2608275" y="3676913"/>
            <a:ext cx="21612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Init as Oracle on ETH &amp; XRP</a:t>
            </a:r>
            <a:endParaRPr sz="1200">
              <a:solidFill>
                <a:srgbClr val="38761D"/>
              </a:solidFill>
            </a:endParaRPr>
          </a:p>
        </p:txBody>
      </p:sp>
      <p:cxnSp>
        <p:nvCxnSpPr>
          <p:cNvPr id="177" name="Google Shape;177;p22"/>
          <p:cNvCxnSpPr>
            <a:stCxn id="167" idx="0"/>
          </p:cNvCxnSpPr>
          <p:nvPr/>
        </p:nvCxnSpPr>
        <p:spPr>
          <a:xfrm rot="10800000">
            <a:off x="4021225" y="3200450"/>
            <a:ext cx="1173600" cy="8391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" name="Google Shape;178;p22"/>
          <p:cNvSpPr txBox="1"/>
          <p:nvPr/>
        </p:nvSpPr>
        <p:spPr>
          <a:xfrm>
            <a:off x="4021225" y="3251875"/>
            <a:ext cx="21612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Waits for a new migration </a:t>
            </a:r>
            <a:endParaRPr sz="1200">
              <a:solidFill>
                <a:srgbClr val="38761D"/>
              </a:solidFill>
            </a:endParaRPr>
          </a:p>
        </p:txBody>
      </p:sp>
      <p:cxnSp>
        <p:nvCxnSpPr>
          <p:cNvPr id="179" name="Google Shape;179;p22"/>
          <p:cNvCxnSpPr>
            <a:endCxn id="167" idx="3"/>
          </p:cNvCxnSpPr>
          <p:nvPr/>
        </p:nvCxnSpPr>
        <p:spPr>
          <a:xfrm flipH="1">
            <a:off x="5724325" y="1964000"/>
            <a:ext cx="1206300" cy="2361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" name="Google Shape;180;p22"/>
          <p:cNvSpPr txBox="1"/>
          <p:nvPr/>
        </p:nvSpPr>
        <p:spPr>
          <a:xfrm>
            <a:off x="5101925" y="2160875"/>
            <a:ext cx="1880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Create a OMG Trustline limit 10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>
            <a:spLocks noGrp="1"/>
          </p:cNvSpPr>
          <p:nvPr>
            <p:ph type="title"/>
          </p:nvPr>
        </p:nvSpPr>
        <p:spPr>
          <a:xfrm>
            <a:off x="4092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FLOW DESCRIPTION: MIGRATION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body" idx="1"/>
          </p:nvPr>
        </p:nvSpPr>
        <p:spPr>
          <a:xfrm>
            <a:off x="321050" y="1266775"/>
            <a:ext cx="7856400" cy="3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822400" y="1387213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FF0000"/>
                </a:solidFill>
              </a:rPr>
              <a:t>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10 OMG</a:t>
            </a:r>
            <a:endParaRPr sz="1200"/>
          </a:p>
        </p:txBody>
      </p:sp>
      <p:sp>
        <p:nvSpPr>
          <p:cNvPr id="188" name="Google Shape;188;p23"/>
          <p:cNvSpPr/>
          <p:nvPr/>
        </p:nvSpPr>
        <p:spPr>
          <a:xfrm>
            <a:off x="4665325" y="4039550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38761D"/>
                </a:solidFill>
              </a:rPr>
              <a:t> Oracle</a:t>
            </a:r>
            <a:endParaRPr sz="1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(AMTC)</a:t>
            </a:r>
            <a:endParaRPr sz="1200"/>
          </a:p>
        </p:txBody>
      </p:sp>
      <p:cxnSp>
        <p:nvCxnSpPr>
          <p:cNvPr id="189" name="Google Shape;189;p23"/>
          <p:cNvCxnSpPr/>
          <p:nvPr/>
        </p:nvCxnSpPr>
        <p:spPr>
          <a:xfrm>
            <a:off x="5143500" y="1101425"/>
            <a:ext cx="10500" cy="387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0" name="Google Shape;190;p23"/>
          <p:cNvSpPr txBox="1"/>
          <p:nvPr/>
        </p:nvSpPr>
        <p:spPr>
          <a:xfrm>
            <a:off x="1340475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ETHEREUM Ledger</a:t>
            </a:r>
            <a:endParaRPr b="1"/>
          </a:p>
        </p:txBody>
      </p:sp>
      <p:sp>
        <p:nvSpPr>
          <p:cNvPr id="191" name="Google Shape;191;p23"/>
          <p:cNvSpPr txBox="1"/>
          <p:nvPr/>
        </p:nvSpPr>
        <p:spPr>
          <a:xfrm>
            <a:off x="5475950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XRP Ledger</a:t>
            </a:r>
            <a:endParaRPr b="1"/>
          </a:p>
        </p:txBody>
      </p:sp>
      <p:sp>
        <p:nvSpPr>
          <p:cNvPr id="192" name="Google Shape;192;p23"/>
          <p:cNvSpPr/>
          <p:nvPr/>
        </p:nvSpPr>
        <p:spPr>
          <a:xfrm>
            <a:off x="6910100" y="1387225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FF0000"/>
                </a:solidFill>
              </a:rPr>
              <a:t>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0 OMG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2671275" y="2758800"/>
            <a:ext cx="1755300" cy="43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AMC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10 OMG locked up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194" name="Google Shape;194;p23"/>
          <p:cNvCxnSpPr>
            <a:stCxn id="187" idx="2"/>
            <a:endCxn id="193" idx="1"/>
          </p:cNvCxnSpPr>
          <p:nvPr/>
        </p:nvCxnSpPr>
        <p:spPr>
          <a:xfrm>
            <a:off x="1351900" y="1959913"/>
            <a:ext cx="1319400" cy="101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" name="Google Shape;195;p23"/>
          <p:cNvSpPr txBox="1"/>
          <p:nvPr/>
        </p:nvSpPr>
        <p:spPr>
          <a:xfrm>
            <a:off x="1082775" y="2441850"/>
            <a:ext cx="12150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Deploy AMC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196" name="Google Shape;196;p23"/>
          <p:cNvCxnSpPr>
            <a:stCxn id="188" idx="1"/>
            <a:endCxn id="193" idx="2"/>
          </p:cNvCxnSpPr>
          <p:nvPr/>
        </p:nvCxnSpPr>
        <p:spPr>
          <a:xfrm rot="10800000">
            <a:off x="3549025" y="3195200"/>
            <a:ext cx="1116300" cy="11307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" name="Google Shape;197;p23"/>
          <p:cNvSpPr txBox="1"/>
          <p:nvPr/>
        </p:nvSpPr>
        <p:spPr>
          <a:xfrm>
            <a:off x="2608275" y="3676913"/>
            <a:ext cx="21612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Init as Oracle on ETH &amp; XRP</a:t>
            </a:r>
            <a:endParaRPr sz="1200">
              <a:solidFill>
                <a:srgbClr val="38761D"/>
              </a:solidFill>
            </a:endParaRPr>
          </a:p>
        </p:txBody>
      </p:sp>
      <p:cxnSp>
        <p:nvCxnSpPr>
          <p:cNvPr id="198" name="Google Shape;198;p23"/>
          <p:cNvCxnSpPr>
            <a:stCxn id="187" idx="3"/>
          </p:cNvCxnSpPr>
          <p:nvPr/>
        </p:nvCxnSpPr>
        <p:spPr>
          <a:xfrm>
            <a:off x="1881400" y="1673563"/>
            <a:ext cx="1506000" cy="109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9" name="Google Shape;199;p23"/>
          <p:cNvSpPr txBox="1"/>
          <p:nvPr/>
        </p:nvSpPr>
        <p:spPr>
          <a:xfrm>
            <a:off x="2297775" y="1976563"/>
            <a:ext cx="15060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Migration Request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200" name="Google Shape;200;p23"/>
          <p:cNvCxnSpPr>
            <a:stCxn id="188" idx="0"/>
          </p:cNvCxnSpPr>
          <p:nvPr/>
        </p:nvCxnSpPr>
        <p:spPr>
          <a:xfrm rot="10800000">
            <a:off x="4021225" y="3200450"/>
            <a:ext cx="1173600" cy="8391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" name="Google Shape;201;p23"/>
          <p:cNvSpPr txBox="1"/>
          <p:nvPr/>
        </p:nvSpPr>
        <p:spPr>
          <a:xfrm>
            <a:off x="4021225" y="3251875"/>
            <a:ext cx="21612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Waits for a new migration </a:t>
            </a:r>
            <a:endParaRPr sz="1200">
              <a:solidFill>
                <a:srgbClr val="38761D"/>
              </a:solidFill>
            </a:endParaRPr>
          </a:p>
        </p:txBody>
      </p:sp>
      <p:cxnSp>
        <p:nvCxnSpPr>
          <p:cNvPr id="202" name="Google Shape;202;p23"/>
          <p:cNvCxnSpPr>
            <a:endCxn id="188" idx="3"/>
          </p:cNvCxnSpPr>
          <p:nvPr/>
        </p:nvCxnSpPr>
        <p:spPr>
          <a:xfrm flipH="1">
            <a:off x="5724325" y="1964000"/>
            <a:ext cx="1206300" cy="2361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Google Shape;203;p23"/>
          <p:cNvSpPr txBox="1"/>
          <p:nvPr/>
        </p:nvSpPr>
        <p:spPr>
          <a:xfrm>
            <a:off x="5101925" y="2160875"/>
            <a:ext cx="1880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Create a OMG Trustline limit 10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204" name="Google Shape;204;p23"/>
          <p:cNvCxnSpPr>
            <a:stCxn id="193" idx="1"/>
          </p:cNvCxnSpPr>
          <p:nvPr/>
        </p:nvCxnSpPr>
        <p:spPr>
          <a:xfrm>
            <a:off x="2671275" y="2977050"/>
            <a:ext cx="2098200" cy="1542900"/>
          </a:xfrm>
          <a:prstGeom prst="bentConnector3">
            <a:avLst>
              <a:gd name="adj1" fmla="val -11349"/>
            </a:avLst>
          </a:prstGeom>
          <a:noFill/>
          <a:ln w="9525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5" name="Google Shape;205;p23"/>
          <p:cNvSpPr txBox="1"/>
          <p:nvPr/>
        </p:nvSpPr>
        <p:spPr>
          <a:xfrm>
            <a:off x="1082775" y="3670075"/>
            <a:ext cx="1319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Control on the OMG assets</a:t>
            </a:r>
            <a:endParaRPr sz="1200"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4092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FLOW DESCRIPTION: MIGRATION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321050" y="1266775"/>
            <a:ext cx="7856400" cy="3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822400" y="1387213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FF0000"/>
                </a:solidFill>
              </a:rPr>
              <a:t>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10 OMG</a:t>
            </a:r>
            <a:endParaRPr sz="1200"/>
          </a:p>
        </p:txBody>
      </p:sp>
      <p:sp>
        <p:nvSpPr>
          <p:cNvPr id="213" name="Google Shape;213;p24"/>
          <p:cNvSpPr/>
          <p:nvPr/>
        </p:nvSpPr>
        <p:spPr>
          <a:xfrm>
            <a:off x="4665325" y="4039550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38761D"/>
                </a:solidFill>
              </a:rPr>
              <a:t> Oracle</a:t>
            </a:r>
            <a:endParaRPr sz="1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(AMTC)</a:t>
            </a:r>
            <a:endParaRPr sz="1200"/>
          </a:p>
        </p:txBody>
      </p:sp>
      <p:cxnSp>
        <p:nvCxnSpPr>
          <p:cNvPr id="214" name="Google Shape;214;p24"/>
          <p:cNvCxnSpPr/>
          <p:nvPr/>
        </p:nvCxnSpPr>
        <p:spPr>
          <a:xfrm>
            <a:off x="5143500" y="1101425"/>
            <a:ext cx="10500" cy="387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5" name="Google Shape;215;p24"/>
          <p:cNvSpPr txBox="1"/>
          <p:nvPr/>
        </p:nvSpPr>
        <p:spPr>
          <a:xfrm>
            <a:off x="1340475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ETHEREUM Ledger</a:t>
            </a:r>
            <a:endParaRPr b="1"/>
          </a:p>
        </p:txBody>
      </p:sp>
      <p:sp>
        <p:nvSpPr>
          <p:cNvPr id="216" name="Google Shape;216;p24"/>
          <p:cNvSpPr txBox="1"/>
          <p:nvPr/>
        </p:nvSpPr>
        <p:spPr>
          <a:xfrm>
            <a:off x="5475950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XRP Ledger</a:t>
            </a:r>
            <a:endParaRPr b="1"/>
          </a:p>
        </p:txBody>
      </p:sp>
      <p:sp>
        <p:nvSpPr>
          <p:cNvPr id="217" name="Google Shape;217;p24"/>
          <p:cNvSpPr/>
          <p:nvPr/>
        </p:nvSpPr>
        <p:spPr>
          <a:xfrm>
            <a:off x="6910100" y="1387225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FF0000"/>
                </a:solidFill>
              </a:rPr>
              <a:t>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5 OMG</a:t>
            </a:r>
            <a:endParaRPr sz="1200"/>
          </a:p>
        </p:txBody>
      </p:sp>
      <p:sp>
        <p:nvSpPr>
          <p:cNvPr id="218" name="Google Shape;218;p24"/>
          <p:cNvSpPr/>
          <p:nvPr/>
        </p:nvSpPr>
        <p:spPr>
          <a:xfrm>
            <a:off x="2671275" y="2758800"/>
            <a:ext cx="1755300" cy="43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AMC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10 OMG locked up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219" name="Google Shape;219;p24"/>
          <p:cNvCxnSpPr>
            <a:stCxn id="212" idx="2"/>
            <a:endCxn id="218" idx="1"/>
          </p:cNvCxnSpPr>
          <p:nvPr/>
        </p:nvCxnSpPr>
        <p:spPr>
          <a:xfrm>
            <a:off x="1351900" y="1959913"/>
            <a:ext cx="1319400" cy="101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" name="Google Shape;220;p24"/>
          <p:cNvSpPr txBox="1"/>
          <p:nvPr/>
        </p:nvSpPr>
        <p:spPr>
          <a:xfrm>
            <a:off x="1082775" y="2441850"/>
            <a:ext cx="12150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Deploy AMC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221" name="Google Shape;221;p24"/>
          <p:cNvCxnSpPr>
            <a:stCxn id="213" idx="1"/>
            <a:endCxn id="218" idx="2"/>
          </p:cNvCxnSpPr>
          <p:nvPr/>
        </p:nvCxnSpPr>
        <p:spPr>
          <a:xfrm rot="10800000">
            <a:off x="3549025" y="3195200"/>
            <a:ext cx="1116300" cy="11307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" name="Google Shape;222;p24"/>
          <p:cNvSpPr txBox="1"/>
          <p:nvPr/>
        </p:nvSpPr>
        <p:spPr>
          <a:xfrm>
            <a:off x="2608275" y="3676913"/>
            <a:ext cx="21612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Init as Oracle on ETH &amp; XRP</a:t>
            </a:r>
            <a:endParaRPr sz="1200">
              <a:solidFill>
                <a:srgbClr val="38761D"/>
              </a:solidFill>
            </a:endParaRPr>
          </a:p>
        </p:txBody>
      </p:sp>
      <p:cxnSp>
        <p:nvCxnSpPr>
          <p:cNvPr id="223" name="Google Shape;223;p24"/>
          <p:cNvCxnSpPr>
            <a:stCxn id="212" idx="3"/>
          </p:cNvCxnSpPr>
          <p:nvPr/>
        </p:nvCxnSpPr>
        <p:spPr>
          <a:xfrm>
            <a:off x="1881400" y="1673563"/>
            <a:ext cx="1506000" cy="109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4" name="Google Shape;224;p24"/>
          <p:cNvSpPr txBox="1"/>
          <p:nvPr/>
        </p:nvSpPr>
        <p:spPr>
          <a:xfrm>
            <a:off x="2297775" y="1976563"/>
            <a:ext cx="15060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Migration Request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225" name="Google Shape;225;p24"/>
          <p:cNvCxnSpPr>
            <a:stCxn id="213" idx="0"/>
          </p:cNvCxnSpPr>
          <p:nvPr/>
        </p:nvCxnSpPr>
        <p:spPr>
          <a:xfrm rot="10800000">
            <a:off x="4021225" y="3200450"/>
            <a:ext cx="1173600" cy="8391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6" name="Google Shape;226;p24"/>
          <p:cNvSpPr txBox="1"/>
          <p:nvPr/>
        </p:nvSpPr>
        <p:spPr>
          <a:xfrm>
            <a:off x="4021225" y="3251875"/>
            <a:ext cx="21612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Waits for a new migration </a:t>
            </a:r>
            <a:endParaRPr sz="1200">
              <a:solidFill>
                <a:srgbClr val="38761D"/>
              </a:solidFill>
            </a:endParaRPr>
          </a:p>
        </p:txBody>
      </p:sp>
      <p:cxnSp>
        <p:nvCxnSpPr>
          <p:cNvPr id="227" name="Google Shape;227;p24"/>
          <p:cNvCxnSpPr>
            <a:endCxn id="213" idx="3"/>
          </p:cNvCxnSpPr>
          <p:nvPr/>
        </p:nvCxnSpPr>
        <p:spPr>
          <a:xfrm flipH="1">
            <a:off x="5724325" y="1964000"/>
            <a:ext cx="1206300" cy="2361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8" name="Google Shape;228;p24"/>
          <p:cNvSpPr txBox="1"/>
          <p:nvPr/>
        </p:nvSpPr>
        <p:spPr>
          <a:xfrm>
            <a:off x="5101925" y="2160875"/>
            <a:ext cx="1880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Create a OMG Trustline limit 10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229" name="Google Shape;229;p24"/>
          <p:cNvCxnSpPr/>
          <p:nvPr/>
        </p:nvCxnSpPr>
        <p:spPr>
          <a:xfrm rot="10800000" flipH="1">
            <a:off x="5735775" y="1963825"/>
            <a:ext cx="1963800" cy="25770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24"/>
          <p:cNvSpPr txBox="1"/>
          <p:nvPr/>
        </p:nvSpPr>
        <p:spPr>
          <a:xfrm>
            <a:off x="6556650" y="3086100"/>
            <a:ext cx="1880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Payment of 5 OMG</a:t>
            </a:r>
            <a:endParaRPr sz="1200">
              <a:solidFill>
                <a:srgbClr val="38761D"/>
              </a:solidFill>
            </a:endParaRPr>
          </a:p>
        </p:txBody>
      </p:sp>
      <p:cxnSp>
        <p:nvCxnSpPr>
          <p:cNvPr id="231" name="Google Shape;231;p24"/>
          <p:cNvCxnSpPr>
            <a:stCxn id="218" idx="1"/>
          </p:cNvCxnSpPr>
          <p:nvPr/>
        </p:nvCxnSpPr>
        <p:spPr>
          <a:xfrm>
            <a:off x="2671275" y="2977050"/>
            <a:ext cx="2098200" cy="1542900"/>
          </a:xfrm>
          <a:prstGeom prst="bentConnector3">
            <a:avLst>
              <a:gd name="adj1" fmla="val -11349"/>
            </a:avLst>
          </a:prstGeom>
          <a:noFill/>
          <a:ln w="9525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32" name="Google Shape;232;p24"/>
          <p:cNvSpPr txBox="1"/>
          <p:nvPr/>
        </p:nvSpPr>
        <p:spPr>
          <a:xfrm>
            <a:off x="1082775" y="3670075"/>
            <a:ext cx="1319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Control on the OMG assets</a:t>
            </a:r>
            <a:endParaRPr sz="1200"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>
            <a:spLocks noGrp="1"/>
          </p:cNvSpPr>
          <p:nvPr>
            <p:ph type="title"/>
          </p:nvPr>
        </p:nvSpPr>
        <p:spPr>
          <a:xfrm>
            <a:off x="4092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FLOW DESCRIPTION: MIGRATION</a:t>
            </a:r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body" idx="1"/>
          </p:nvPr>
        </p:nvSpPr>
        <p:spPr>
          <a:xfrm>
            <a:off x="321050" y="1266775"/>
            <a:ext cx="7856400" cy="3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822400" y="1387213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FF0000"/>
                </a:solidFill>
              </a:rPr>
              <a:t>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10 OMG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4665325" y="4039550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38761D"/>
                </a:solidFill>
              </a:rPr>
              <a:t> Oracle</a:t>
            </a:r>
            <a:endParaRPr sz="1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(AMTC)</a:t>
            </a:r>
            <a:endParaRPr sz="1200"/>
          </a:p>
        </p:txBody>
      </p:sp>
      <p:cxnSp>
        <p:nvCxnSpPr>
          <p:cNvPr id="241" name="Google Shape;241;p25"/>
          <p:cNvCxnSpPr/>
          <p:nvPr/>
        </p:nvCxnSpPr>
        <p:spPr>
          <a:xfrm>
            <a:off x="5143500" y="1101425"/>
            <a:ext cx="10500" cy="387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42" name="Google Shape;242;p25"/>
          <p:cNvSpPr txBox="1"/>
          <p:nvPr/>
        </p:nvSpPr>
        <p:spPr>
          <a:xfrm>
            <a:off x="1340475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ETHEREUM Ledger</a:t>
            </a:r>
            <a:endParaRPr b="1"/>
          </a:p>
        </p:txBody>
      </p:sp>
      <p:sp>
        <p:nvSpPr>
          <p:cNvPr id="243" name="Google Shape;243;p25"/>
          <p:cNvSpPr txBox="1"/>
          <p:nvPr/>
        </p:nvSpPr>
        <p:spPr>
          <a:xfrm>
            <a:off x="5475950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XRP Ledger</a:t>
            </a:r>
            <a:endParaRPr b="1"/>
          </a:p>
        </p:txBody>
      </p:sp>
      <p:sp>
        <p:nvSpPr>
          <p:cNvPr id="244" name="Google Shape;244;p25"/>
          <p:cNvSpPr/>
          <p:nvPr/>
        </p:nvSpPr>
        <p:spPr>
          <a:xfrm>
            <a:off x="6910100" y="1387225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FF0000"/>
                </a:solidFill>
              </a:rPr>
              <a:t>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5 OMG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2671275" y="2758800"/>
            <a:ext cx="1755300" cy="43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AMC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10 OMG locked up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246" name="Google Shape;246;p25"/>
          <p:cNvCxnSpPr>
            <a:stCxn id="239" idx="2"/>
            <a:endCxn id="245" idx="1"/>
          </p:cNvCxnSpPr>
          <p:nvPr/>
        </p:nvCxnSpPr>
        <p:spPr>
          <a:xfrm>
            <a:off x="1351900" y="1959913"/>
            <a:ext cx="1319400" cy="101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25"/>
          <p:cNvSpPr txBox="1"/>
          <p:nvPr/>
        </p:nvSpPr>
        <p:spPr>
          <a:xfrm>
            <a:off x="1082775" y="2441850"/>
            <a:ext cx="12150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Deploy AMC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248" name="Google Shape;248;p25"/>
          <p:cNvCxnSpPr>
            <a:stCxn id="240" idx="1"/>
            <a:endCxn id="245" idx="2"/>
          </p:cNvCxnSpPr>
          <p:nvPr/>
        </p:nvCxnSpPr>
        <p:spPr>
          <a:xfrm rot="10800000">
            <a:off x="3549025" y="3195200"/>
            <a:ext cx="1116300" cy="11307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9" name="Google Shape;249;p25"/>
          <p:cNvSpPr txBox="1"/>
          <p:nvPr/>
        </p:nvSpPr>
        <p:spPr>
          <a:xfrm>
            <a:off x="2608275" y="3676913"/>
            <a:ext cx="21612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Init as Oracle on ETH &amp; XRP</a:t>
            </a:r>
            <a:endParaRPr sz="1200">
              <a:solidFill>
                <a:srgbClr val="38761D"/>
              </a:solidFill>
            </a:endParaRPr>
          </a:p>
        </p:txBody>
      </p:sp>
      <p:cxnSp>
        <p:nvCxnSpPr>
          <p:cNvPr id="250" name="Google Shape;250;p25"/>
          <p:cNvCxnSpPr>
            <a:stCxn id="239" idx="3"/>
          </p:cNvCxnSpPr>
          <p:nvPr/>
        </p:nvCxnSpPr>
        <p:spPr>
          <a:xfrm>
            <a:off x="1881400" y="1673563"/>
            <a:ext cx="1506000" cy="109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1" name="Google Shape;251;p25"/>
          <p:cNvSpPr txBox="1"/>
          <p:nvPr/>
        </p:nvSpPr>
        <p:spPr>
          <a:xfrm>
            <a:off x="2297775" y="1976563"/>
            <a:ext cx="15060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Migration Request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252" name="Google Shape;252;p25"/>
          <p:cNvCxnSpPr>
            <a:stCxn id="240" idx="0"/>
          </p:cNvCxnSpPr>
          <p:nvPr/>
        </p:nvCxnSpPr>
        <p:spPr>
          <a:xfrm rot="10800000">
            <a:off x="4021225" y="3200450"/>
            <a:ext cx="1173600" cy="8391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Google Shape;253;p25"/>
          <p:cNvSpPr txBox="1"/>
          <p:nvPr/>
        </p:nvSpPr>
        <p:spPr>
          <a:xfrm>
            <a:off x="4021225" y="3251875"/>
            <a:ext cx="21612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Waits for a new migration </a:t>
            </a:r>
            <a:endParaRPr sz="1200">
              <a:solidFill>
                <a:srgbClr val="38761D"/>
              </a:solidFill>
            </a:endParaRPr>
          </a:p>
        </p:txBody>
      </p:sp>
      <p:cxnSp>
        <p:nvCxnSpPr>
          <p:cNvPr id="254" name="Google Shape;254;p25"/>
          <p:cNvCxnSpPr>
            <a:endCxn id="240" idx="3"/>
          </p:cNvCxnSpPr>
          <p:nvPr/>
        </p:nvCxnSpPr>
        <p:spPr>
          <a:xfrm flipH="1">
            <a:off x="5724325" y="1964000"/>
            <a:ext cx="1206300" cy="2361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25"/>
          <p:cNvSpPr txBox="1"/>
          <p:nvPr/>
        </p:nvSpPr>
        <p:spPr>
          <a:xfrm>
            <a:off x="5101925" y="2160875"/>
            <a:ext cx="1880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Create a OMG Trustline limit 10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256" name="Google Shape;256;p25"/>
          <p:cNvCxnSpPr/>
          <p:nvPr/>
        </p:nvCxnSpPr>
        <p:spPr>
          <a:xfrm rot="10800000" flipH="1">
            <a:off x="5735775" y="1963825"/>
            <a:ext cx="1963800" cy="25770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7" name="Google Shape;257;p25"/>
          <p:cNvSpPr txBox="1"/>
          <p:nvPr/>
        </p:nvSpPr>
        <p:spPr>
          <a:xfrm>
            <a:off x="6556650" y="3086100"/>
            <a:ext cx="1880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Payment of 5 OMG</a:t>
            </a:r>
            <a:endParaRPr sz="1200">
              <a:solidFill>
                <a:srgbClr val="38761D"/>
              </a:solidFill>
            </a:endParaRPr>
          </a:p>
        </p:txBody>
      </p:sp>
      <p:cxnSp>
        <p:nvCxnSpPr>
          <p:cNvPr id="258" name="Google Shape;258;p25"/>
          <p:cNvCxnSpPr>
            <a:stCxn id="245" idx="1"/>
          </p:cNvCxnSpPr>
          <p:nvPr/>
        </p:nvCxnSpPr>
        <p:spPr>
          <a:xfrm>
            <a:off x="2671275" y="2977050"/>
            <a:ext cx="2098200" cy="1542900"/>
          </a:xfrm>
          <a:prstGeom prst="bentConnector3">
            <a:avLst>
              <a:gd name="adj1" fmla="val -11349"/>
            </a:avLst>
          </a:prstGeom>
          <a:noFill/>
          <a:ln w="9525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59" name="Google Shape;259;p25"/>
          <p:cNvSpPr txBox="1"/>
          <p:nvPr/>
        </p:nvSpPr>
        <p:spPr>
          <a:xfrm>
            <a:off x="1082775" y="3670075"/>
            <a:ext cx="1319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Control on the OMG assets</a:t>
            </a:r>
            <a:endParaRPr sz="1200">
              <a:solidFill>
                <a:srgbClr val="38761D"/>
              </a:solidFill>
            </a:endParaRPr>
          </a:p>
        </p:txBody>
      </p:sp>
      <p:cxnSp>
        <p:nvCxnSpPr>
          <p:cNvPr id="260" name="Google Shape;260;p25"/>
          <p:cNvCxnSpPr>
            <a:endCxn id="245" idx="3"/>
          </p:cNvCxnSpPr>
          <p:nvPr/>
        </p:nvCxnSpPr>
        <p:spPr>
          <a:xfrm rot="10800000">
            <a:off x="4426575" y="2977050"/>
            <a:ext cx="1194900" cy="10236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" name="Google Shape;261;p25"/>
          <p:cNvSpPr txBox="1"/>
          <p:nvPr/>
        </p:nvSpPr>
        <p:spPr>
          <a:xfrm>
            <a:off x="4353825" y="2789988"/>
            <a:ext cx="1963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Complete the migration</a:t>
            </a:r>
            <a:endParaRPr sz="1200"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FLOW GUIDELINES: WITHDRAWAL</a:t>
            </a:r>
            <a:endParaRPr/>
          </a:p>
        </p:txBody>
      </p:sp>
      <p:sp>
        <p:nvSpPr>
          <p:cNvPr id="267" name="Google Shape;26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Parties: Party B and Oracle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Party B gets Z OMG from an account on the XRP Ledger, here it will be from Party A (Z&lt;= Y)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Party B pays Z OMG to the Oracle on the XRP Ledger and in exchange the Oracle unlocks Z OMG from the AMC and pays Party B on the Ethereum Ledger.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>
            <a:spLocks noGrp="1"/>
          </p:cNvSpPr>
          <p:nvPr>
            <p:ph type="title"/>
          </p:nvPr>
        </p:nvSpPr>
        <p:spPr>
          <a:xfrm>
            <a:off x="4092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FLOW DESCRIPTION: WITHDRAWAL</a:t>
            </a:r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body" idx="1"/>
          </p:nvPr>
        </p:nvSpPr>
        <p:spPr>
          <a:xfrm>
            <a:off x="50875" y="1345225"/>
            <a:ext cx="8947500" cy="3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74" name="Google Shape;274;p27"/>
          <p:cNvSpPr/>
          <p:nvPr/>
        </p:nvSpPr>
        <p:spPr>
          <a:xfrm>
            <a:off x="3304475" y="4096250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38761D"/>
                </a:solidFill>
              </a:rPr>
              <a:t> Oracle</a:t>
            </a:r>
            <a:endParaRPr sz="1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(AMTC)</a:t>
            </a:r>
            <a:endParaRPr sz="1200"/>
          </a:p>
        </p:txBody>
      </p:sp>
      <p:cxnSp>
        <p:nvCxnSpPr>
          <p:cNvPr id="275" name="Google Shape;275;p27"/>
          <p:cNvCxnSpPr/>
          <p:nvPr/>
        </p:nvCxnSpPr>
        <p:spPr>
          <a:xfrm>
            <a:off x="3917375" y="1101425"/>
            <a:ext cx="10500" cy="395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6" name="Google Shape;276;p27"/>
          <p:cNvSpPr txBox="1"/>
          <p:nvPr/>
        </p:nvSpPr>
        <p:spPr>
          <a:xfrm>
            <a:off x="1340475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ETHEREUM Ledger</a:t>
            </a:r>
            <a:endParaRPr b="1"/>
          </a:p>
        </p:txBody>
      </p:sp>
      <p:sp>
        <p:nvSpPr>
          <p:cNvPr id="277" name="Google Shape;277;p27"/>
          <p:cNvSpPr txBox="1"/>
          <p:nvPr/>
        </p:nvSpPr>
        <p:spPr>
          <a:xfrm>
            <a:off x="5475950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XRP Ledger</a:t>
            </a:r>
            <a:endParaRPr b="1"/>
          </a:p>
        </p:txBody>
      </p:sp>
      <p:sp>
        <p:nvSpPr>
          <p:cNvPr id="278" name="Google Shape;278;p27"/>
          <p:cNvSpPr/>
          <p:nvPr/>
        </p:nvSpPr>
        <p:spPr>
          <a:xfrm>
            <a:off x="6837225" y="3938150"/>
            <a:ext cx="1953600" cy="93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FF0000"/>
                </a:solidFill>
              </a:rPr>
              <a:t>AN</a:t>
            </a:r>
            <a:r>
              <a:rPr lang="fr" sz="1200"/>
              <a:t> </a:t>
            </a:r>
            <a:r>
              <a:rPr lang="fr" sz="1200">
                <a:solidFill>
                  <a:srgbClr val="FF0000"/>
                </a:solidFill>
              </a:rPr>
              <a:t>ACCOUNT X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XRP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SOME OMG TOKENS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1169313" y="2571750"/>
            <a:ext cx="1755300" cy="43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AMC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10 OMG locked up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280" name="Google Shape;280;p27"/>
          <p:cNvCxnSpPr>
            <a:stCxn id="279" idx="1"/>
          </p:cNvCxnSpPr>
          <p:nvPr/>
        </p:nvCxnSpPr>
        <p:spPr>
          <a:xfrm>
            <a:off x="1169313" y="2790000"/>
            <a:ext cx="2098200" cy="1542900"/>
          </a:xfrm>
          <a:prstGeom prst="bentConnector3">
            <a:avLst>
              <a:gd name="adj1" fmla="val -11349"/>
            </a:avLst>
          </a:prstGeom>
          <a:noFill/>
          <a:ln w="9525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81" name="Google Shape;281;p27"/>
          <p:cNvSpPr txBox="1"/>
          <p:nvPr/>
        </p:nvSpPr>
        <p:spPr>
          <a:xfrm>
            <a:off x="0" y="3794750"/>
            <a:ext cx="1319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Control on the OMG assets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173950" y="1463850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0000FF"/>
                </a:solidFill>
              </a:rPr>
              <a:t> Party B</a:t>
            </a:r>
            <a:endParaRPr sz="12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0 OMG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7339600" y="1514575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  </a:t>
            </a:r>
            <a:r>
              <a:rPr lang="fr" sz="1200">
                <a:solidFill>
                  <a:srgbClr val="0000FF"/>
                </a:solidFill>
              </a:rPr>
              <a:t>   Party B</a:t>
            </a:r>
            <a:endParaRPr sz="12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0 OMG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240075" y="4393550"/>
            <a:ext cx="1452300" cy="53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 AN ACCOUNT X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4092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FLOW DESCRIPTION: WITHDRAWAL</a:t>
            </a:r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body" idx="1"/>
          </p:nvPr>
        </p:nvSpPr>
        <p:spPr>
          <a:xfrm>
            <a:off x="50875" y="1345225"/>
            <a:ext cx="8947500" cy="3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91" name="Google Shape;291;p28"/>
          <p:cNvSpPr/>
          <p:nvPr/>
        </p:nvSpPr>
        <p:spPr>
          <a:xfrm>
            <a:off x="3304475" y="4096250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38761D"/>
                </a:solidFill>
              </a:rPr>
              <a:t> Oracle</a:t>
            </a:r>
            <a:endParaRPr sz="1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(AMTC)</a:t>
            </a:r>
            <a:endParaRPr sz="1200"/>
          </a:p>
        </p:txBody>
      </p:sp>
      <p:cxnSp>
        <p:nvCxnSpPr>
          <p:cNvPr id="292" name="Google Shape;292;p28"/>
          <p:cNvCxnSpPr/>
          <p:nvPr/>
        </p:nvCxnSpPr>
        <p:spPr>
          <a:xfrm>
            <a:off x="3917375" y="1101425"/>
            <a:ext cx="10500" cy="395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93" name="Google Shape;293;p28"/>
          <p:cNvSpPr txBox="1"/>
          <p:nvPr/>
        </p:nvSpPr>
        <p:spPr>
          <a:xfrm>
            <a:off x="1340475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ETHEREUM Ledger</a:t>
            </a:r>
            <a:endParaRPr b="1"/>
          </a:p>
        </p:txBody>
      </p:sp>
      <p:sp>
        <p:nvSpPr>
          <p:cNvPr id="294" name="Google Shape;294;p28"/>
          <p:cNvSpPr txBox="1"/>
          <p:nvPr/>
        </p:nvSpPr>
        <p:spPr>
          <a:xfrm>
            <a:off x="5475950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XRP Ledger</a:t>
            </a:r>
            <a:endParaRPr b="1"/>
          </a:p>
        </p:txBody>
      </p:sp>
      <p:sp>
        <p:nvSpPr>
          <p:cNvPr id="295" name="Google Shape;295;p28"/>
          <p:cNvSpPr/>
          <p:nvPr/>
        </p:nvSpPr>
        <p:spPr>
          <a:xfrm>
            <a:off x="7160200" y="4231238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FF0000"/>
                </a:solidFill>
              </a:rPr>
              <a:t>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5 OMG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96" name="Google Shape;296;p28"/>
          <p:cNvSpPr/>
          <p:nvPr/>
        </p:nvSpPr>
        <p:spPr>
          <a:xfrm>
            <a:off x="1169313" y="2571750"/>
            <a:ext cx="1755300" cy="43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AMC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10 OMG locked up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297" name="Google Shape;297;p28"/>
          <p:cNvCxnSpPr>
            <a:stCxn id="296" idx="1"/>
          </p:cNvCxnSpPr>
          <p:nvPr/>
        </p:nvCxnSpPr>
        <p:spPr>
          <a:xfrm>
            <a:off x="1169313" y="2790000"/>
            <a:ext cx="2098200" cy="1542900"/>
          </a:xfrm>
          <a:prstGeom prst="bentConnector3">
            <a:avLst>
              <a:gd name="adj1" fmla="val -11349"/>
            </a:avLst>
          </a:prstGeom>
          <a:noFill/>
          <a:ln w="9525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98" name="Google Shape;298;p28"/>
          <p:cNvSpPr txBox="1"/>
          <p:nvPr/>
        </p:nvSpPr>
        <p:spPr>
          <a:xfrm>
            <a:off x="-86450" y="3794750"/>
            <a:ext cx="1319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Control on the OMG assets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299" name="Google Shape;299;p28"/>
          <p:cNvSpPr/>
          <p:nvPr/>
        </p:nvSpPr>
        <p:spPr>
          <a:xfrm>
            <a:off x="173950" y="1463850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0000FF"/>
                </a:solidFill>
              </a:rPr>
              <a:t> Party B</a:t>
            </a:r>
            <a:endParaRPr sz="12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0 OMG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300" name="Google Shape;300;p28"/>
          <p:cNvSpPr/>
          <p:nvPr/>
        </p:nvSpPr>
        <p:spPr>
          <a:xfrm>
            <a:off x="7339600" y="1514575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  </a:t>
            </a:r>
            <a:r>
              <a:rPr lang="fr" sz="1200">
                <a:solidFill>
                  <a:srgbClr val="0000FF"/>
                </a:solidFill>
              </a:rPr>
              <a:t>   Party B</a:t>
            </a:r>
            <a:endParaRPr sz="12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301" name="Google Shape;301;p28"/>
          <p:cNvSpPr/>
          <p:nvPr/>
        </p:nvSpPr>
        <p:spPr>
          <a:xfrm>
            <a:off x="173950" y="1463850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0000FF"/>
                </a:solidFill>
              </a:rPr>
              <a:t> Party B</a:t>
            </a:r>
            <a:endParaRPr sz="12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0 OMG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302" name="Google Shape;302;p28"/>
          <p:cNvSpPr/>
          <p:nvPr/>
        </p:nvSpPr>
        <p:spPr>
          <a:xfrm>
            <a:off x="240075" y="4393550"/>
            <a:ext cx="1452300" cy="53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10 OMG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>
            <a:spLocks noGrp="1"/>
          </p:cNvSpPr>
          <p:nvPr>
            <p:ph type="title"/>
          </p:nvPr>
        </p:nvSpPr>
        <p:spPr>
          <a:xfrm>
            <a:off x="4092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FLOW DESCRIPTION: WITHDRAWAL</a:t>
            </a:r>
            <a:endParaRPr/>
          </a:p>
        </p:txBody>
      </p:sp>
      <p:sp>
        <p:nvSpPr>
          <p:cNvPr id="308" name="Google Shape;308;p29"/>
          <p:cNvSpPr txBox="1">
            <a:spLocks noGrp="1"/>
          </p:cNvSpPr>
          <p:nvPr>
            <p:ph type="body" idx="1"/>
          </p:nvPr>
        </p:nvSpPr>
        <p:spPr>
          <a:xfrm>
            <a:off x="50875" y="1345225"/>
            <a:ext cx="8947500" cy="3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09" name="Google Shape;309;p29"/>
          <p:cNvSpPr/>
          <p:nvPr/>
        </p:nvSpPr>
        <p:spPr>
          <a:xfrm>
            <a:off x="3304475" y="4096250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38761D"/>
                </a:solidFill>
              </a:rPr>
              <a:t> Oracle</a:t>
            </a:r>
            <a:endParaRPr sz="1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(AMTC)</a:t>
            </a:r>
            <a:endParaRPr sz="1200"/>
          </a:p>
        </p:txBody>
      </p:sp>
      <p:cxnSp>
        <p:nvCxnSpPr>
          <p:cNvPr id="310" name="Google Shape;310;p29"/>
          <p:cNvCxnSpPr/>
          <p:nvPr/>
        </p:nvCxnSpPr>
        <p:spPr>
          <a:xfrm>
            <a:off x="3917375" y="1101425"/>
            <a:ext cx="10500" cy="395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11" name="Google Shape;311;p29"/>
          <p:cNvSpPr txBox="1"/>
          <p:nvPr/>
        </p:nvSpPr>
        <p:spPr>
          <a:xfrm>
            <a:off x="1340475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ETHEREUM Ledger</a:t>
            </a:r>
            <a:endParaRPr b="1"/>
          </a:p>
        </p:txBody>
      </p:sp>
      <p:sp>
        <p:nvSpPr>
          <p:cNvPr id="312" name="Google Shape;312;p29"/>
          <p:cNvSpPr txBox="1"/>
          <p:nvPr/>
        </p:nvSpPr>
        <p:spPr>
          <a:xfrm>
            <a:off x="5475950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XRP Ledger</a:t>
            </a:r>
            <a:endParaRPr b="1"/>
          </a:p>
        </p:txBody>
      </p:sp>
      <p:sp>
        <p:nvSpPr>
          <p:cNvPr id="313" name="Google Shape;313;p29"/>
          <p:cNvSpPr/>
          <p:nvPr/>
        </p:nvSpPr>
        <p:spPr>
          <a:xfrm>
            <a:off x="7160200" y="4231238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FF0000"/>
                </a:solidFill>
              </a:rPr>
              <a:t>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5 OMG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1169313" y="2571750"/>
            <a:ext cx="1755300" cy="43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AMC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10 OMG locked up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315" name="Google Shape;315;p29"/>
          <p:cNvCxnSpPr>
            <a:stCxn id="314" idx="1"/>
          </p:cNvCxnSpPr>
          <p:nvPr/>
        </p:nvCxnSpPr>
        <p:spPr>
          <a:xfrm>
            <a:off x="1169313" y="2790000"/>
            <a:ext cx="2098200" cy="1542900"/>
          </a:xfrm>
          <a:prstGeom prst="bentConnector3">
            <a:avLst>
              <a:gd name="adj1" fmla="val -11349"/>
            </a:avLst>
          </a:prstGeom>
          <a:noFill/>
          <a:ln w="9525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16" name="Google Shape;316;p29"/>
          <p:cNvSpPr txBox="1"/>
          <p:nvPr/>
        </p:nvSpPr>
        <p:spPr>
          <a:xfrm>
            <a:off x="-86450" y="3794750"/>
            <a:ext cx="1319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Control on the OMG assets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173950" y="1463850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0000FF"/>
                </a:solidFill>
              </a:rPr>
              <a:t> Party B</a:t>
            </a:r>
            <a:endParaRPr sz="12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0 OMG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318" name="Google Shape;318;p29"/>
          <p:cNvSpPr/>
          <p:nvPr/>
        </p:nvSpPr>
        <p:spPr>
          <a:xfrm>
            <a:off x="7339600" y="1514575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  </a:t>
            </a:r>
            <a:r>
              <a:rPr lang="fr" sz="1200">
                <a:solidFill>
                  <a:srgbClr val="0000FF"/>
                </a:solidFill>
              </a:rPr>
              <a:t>   Party B</a:t>
            </a:r>
            <a:endParaRPr sz="12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>
              <a:solidFill>
                <a:srgbClr val="0000FF"/>
              </a:solidFill>
            </a:endParaRPr>
          </a:p>
        </p:txBody>
      </p:sp>
      <p:cxnSp>
        <p:nvCxnSpPr>
          <p:cNvPr id="319" name="Google Shape;319;p29"/>
          <p:cNvCxnSpPr>
            <a:stCxn id="309" idx="1"/>
          </p:cNvCxnSpPr>
          <p:nvPr/>
        </p:nvCxnSpPr>
        <p:spPr>
          <a:xfrm rot="10800000">
            <a:off x="1413275" y="2992700"/>
            <a:ext cx="1891200" cy="13899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0" name="Google Shape;320;p29"/>
          <p:cNvSpPr txBox="1"/>
          <p:nvPr/>
        </p:nvSpPr>
        <p:spPr>
          <a:xfrm>
            <a:off x="966225" y="3590975"/>
            <a:ext cx="19845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Wait for a new withdrawal</a:t>
            </a:r>
            <a:endParaRPr sz="1200">
              <a:solidFill>
                <a:srgbClr val="38761D"/>
              </a:solidFill>
            </a:endParaRPr>
          </a:p>
        </p:txBody>
      </p:sp>
      <p:cxnSp>
        <p:nvCxnSpPr>
          <p:cNvPr id="321" name="Google Shape;321;p29"/>
          <p:cNvCxnSpPr>
            <a:stCxn id="322" idx="0"/>
          </p:cNvCxnSpPr>
          <p:nvPr/>
        </p:nvCxnSpPr>
        <p:spPr>
          <a:xfrm rot="10800000" flipH="1">
            <a:off x="966225" y="3019850"/>
            <a:ext cx="467400" cy="1373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2" name="Google Shape;322;p29"/>
          <p:cNvSpPr/>
          <p:nvPr/>
        </p:nvSpPr>
        <p:spPr>
          <a:xfrm>
            <a:off x="240075" y="4393550"/>
            <a:ext cx="1452300" cy="53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10 OMG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 txBox="1">
            <a:spLocks noGrp="1"/>
          </p:cNvSpPr>
          <p:nvPr>
            <p:ph type="title"/>
          </p:nvPr>
        </p:nvSpPr>
        <p:spPr>
          <a:xfrm>
            <a:off x="4092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FLOW DESCRIPTION: WITHDRAWAL</a:t>
            </a:r>
            <a:endParaRPr/>
          </a:p>
        </p:txBody>
      </p:sp>
      <p:sp>
        <p:nvSpPr>
          <p:cNvPr id="328" name="Google Shape;328;p30"/>
          <p:cNvSpPr txBox="1">
            <a:spLocks noGrp="1"/>
          </p:cNvSpPr>
          <p:nvPr>
            <p:ph type="body" idx="1"/>
          </p:nvPr>
        </p:nvSpPr>
        <p:spPr>
          <a:xfrm>
            <a:off x="50875" y="1345225"/>
            <a:ext cx="8947500" cy="3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29" name="Google Shape;329;p30"/>
          <p:cNvSpPr/>
          <p:nvPr/>
        </p:nvSpPr>
        <p:spPr>
          <a:xfrm>
            <a:off x="3304475" y="4096250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38761D"/>
                </a:solidFill>
              </a:rPr>
              <a:t> Oracle</a:t>
            </a:r>
            <a:endParaRPr sz="1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(AMTC)</a:t>
            </a:r>
            <a:endParaRPr sz="1200"/>
          </a:p>
        </p:txBody>
      </p:sp>
      <p:cxnSp>
        <p:nvCxnSpPr>
          <p:cNvPr id="330" name="Google Shape;330;p30"/>
          <p:cNvCxnSpPr/>
          <p:nvPr/>
        </p:nvCxnSpPr>
        <p:spPr>
          <a:xfrm>
            <a:off x="3917375" y="1101425"/>
            <a:ext cx="10500" cy="395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31" name="Google Shape;331;p30"/>
          <p:cNvSpPr txBox="1"/>
          <p:nvPr/>
        </p:nvSpPr>
        <p:spPr>
          <a:xfrm>
            <a:off x="1340475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ETHEREUM Ledger</a:t>
            </a:r>
            <a:endParaRPr b="1"/>
          </a:p>
        </p:txBody>
      </p:sp>
      <p:sp>
        <p:nvSpPr>
          <p:cNvPr id="332" name="Google Shape;332;p30"/>
          <p:cNvSpPr txBox="1"/>
          <p:nvPr/>
        </p:nvSpPr>
        <p:spPr>
          <a:xfrm>
            <a:off x="5475950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XRP Ledger</a:t>
            </a:r>
            <a:endParaRPr b="1"/>
          </a:p>
        </p:txBody>
      </p:sp>
      <p:sp>
        <p:nvSpPr>
          <p:cNvPr id="333" name="Google Shape;333;p30"/>
          <p:cNvSpPr/>
          <p:nvPr/>
        </p:nvSpPr>
        <p:spPr>
          <a:xfrm>
            <a:off x="7160200" y="4231238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FF0000"/>
                </a:solidFill>
              </a:rPr>
              <a:t>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5 OMG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334" name="Google Shape;334;p30"/>
          <p:cNvSpPr/>
          <p:nvPr/>
        </p:nvSpPr>
        <p:spPr>
          <a:xfrm>
            <a:off x="1169313" y="2571750"/>
            <a:ext cx="1755300" cy="43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AMC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10 OMG locked up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335" name="Google Shape;335;p30"/>
          <p:cNvCxnSpPr>
            <a:stCxn id="334" idx="1"/>
          </p:cNvCxnSpPr>
          <p:nvPr/>
        </p:nvCxnSpPr>
        <p:spPr>
          <a:xfrm>
            <a:off x="1169313" y="2790000"/>
            <a:ext cx="2098200" cy="1542900"/>
          </a:xfrm>
          <a:prstGeom prst="bentConnector3">
            <a:avLst>
              <a:gd name="adj1" fmla="val -11349"/>
            </a:avLst>
          </a:prstGeom>
          <a:noFill/>
          <a:ln w="9525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36" name="Google Shape;336;p30"/>
          <p:cNvSpPr txBox="1"/>
          <p:nvPr/>
        </p:nvSpPr>
        <p:spPr>
          <a:xfrm>
            <a:off x="-86450" y="3794750"/>
            <a:ext cx="1319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Control on the OMG assets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337" name="Google Shape;337;p30"/>
          <p:cNvSpPr/>
          <p:nvPr/>
        </p:nvSpPr>
        <p:spPr>
          <a:xfrm>
            <a:off x="173950" y="1463850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0000FF"/>
                </a:solidFill>
              </a:rPr>
              <a:t> Party B</a:t>
            </a:r>
            <a:endParaRPr sz="12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0 OMG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338" name="Google Shape;338;p30"/>
          <p:cNvSpPr/>
          <p:nvPr/>
        </p:nvSpPr>
        <p:spPr>
          <a:xfrm>
            <a:off x="7339600" y="1514575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  </a:t>
            </a:r>
            <a:r>
              <a:rPr lang="fr" sz="1200">
                <a:solidFill>
                  <a:srgbClr val="0000FF"/>
                </a:solidFill>
              </a:rPr>
              <a:t>   Party B</a:t>
            </a:r>
            <a:endParaRPr sz="12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0 OMG</a:t>
            </a:r>
            <a:endParaRPr sz="1200">
              <a:solidFill>
                <a:srgbClr val="0000FF"/>
              </a:solidFill>
            </a:endParaRPr>
          </a:p>
        </p:txBody>
      </p:sp>
      <p:cxnSp>
        <p:nvCxnSpPr>
          <p:cNvPr id="339" name="Google Shape;339;p30"/>
          <p:cNvCxnSpPr>
            <a:stCxn id="329" idx="1"/>
          </p:cNvCxnSpPr>
          <p:nvPr/>
        </p:nvCxnSpPr>
        <p:spPr>
          <a:xfrm rot="10800000">
            <a:off x="1413275" y="2992700"/>
            <a:ext cx="1891200" cy="13899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0" name="Google Shape;340;p30"/>
          <p:cNvSpPr txBox="1"/>
          <p:nvPr/>
        </p:nvSpPr>
        <p:spPr>
          <a:xfrm>
            <a:off x="1054713" y="3555350"/>
            <a:ext cx="19845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Wait for a new withdrawal</a:t>
            </a:r>
            <a:endParaRPr sz="1200">
              <a:solidFill>
                <a:srgbClr val="38761D"/>
              </a:solidFill>
            </a:endParaRPr>
          </a:p>
        </p:txBody>
      </p:sp>
      <p:cxnSp>
        <p:nvCxnSpPr>
          <p:cNvPr id="341" name="Google Shape;341;p30"/>
          <p:cNvCxnSpPr>
            <a:stCxn id="342" idx="0"/>
          </p:cNvCxnSpPr>
          <p:nvPr/>
        </p:nvCxnSpPr>
        <p:spPr>
          <a:xfrm rot="10800000" flipH="1">
            <a:off x="966225" y="3019850"/>
            <a:ext cx="460800" cy="1373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3" name="Google Shape;343;p30"/>
          <p:cNvSpPr txBox="1"/>
          <p:nvPr/>
        </p:nvSpPr>
        <p:spPr>
          <a:xfrm>
            <a:off x="6182500" y="3670075"/>
            <a:ext cx="1808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Create a OMG Trustline limit 3</a:t>
            </a:r>
            <a:endParaRPr sz="1200">
              <a:solidFill>
                <a:srgbClr val="0000FF"/>
              </a:solidFill>
            </a:endParaRPr>
          </a:p>
        </p:txBody>
      </p:sp>
      <p:cxnSp>
        <p:nvCxnSpPr>
          <p:cNvPr id="344" name="Google Shape;344;p30"/>
          <p:cNvCxnSpPr>
            <a:stCxn id="338" idx="2"/>
          </p:cNvCxnSpPr>
          <p:nvPr/>
        </p:nvCxnSpPr>
        <p:spPr>
          <a:xfrm flipH="1">
            <a:off x="7656400" y="2087275"/>
            <a:ext cx="212700" cy="2158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2" name="Google Shape;342;p30"/>
          <p:cNvSpPr/>
          <p:nvPr/>
        </p:nvSpPr>
        <p:spPr>
          <a:xfrm>
            <a:off x="240075" y="4393550"/>
            <a:ext cx="1452300" cy="53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10 OMG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 txBox="1">
            <a:spLocks noGrp="1"/>
          </p:cNvSpPr>
          <p:nvPr>
            <p:ph type="title"/>
          </p:nvPr>
        </p:nvSpPr>
        <p:spPr>
          <a:xfrm>
            <a:off x="4092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FLOW DESCRIPTION: WITHDRAWAL</a:t>
            </a:r>
            <a:endParaRPr/>
          </a:p>
        </p:txBody>
      </p:sp>
      <p:sp>
        <p:nvSpPr>
          <p:cNvPr id="350" name="Google Shape;350;p31"/>
          <p:cNvSpPr txBox="1">
            <a:spLocks noGrp="1"/>
          </p:cNvSpPr>
          <p:nvPr>
            <p:ph type="body" idx="1"/>
          </p:nvPr>
        </p:nvSpPr>
        <p:spPr>
          <a:xfrm>
            <a:off x="50875" y="1345225"/>
            <a:ext cx="8947500" cy="3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51" name="Google Shape;351;p31"/>
          <p:cNvSpPr/>
          <p:nvPr/>
        </p:nvSpPr>
        <p:spPr>
          <a:xfrm>
            <a:off x="3304475" y="4096250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38761D"/>
                </a:solidFill>
              </a:rPr>
              <a:t> Oracle</a:t>
            </a:r>
            <a:endParaRPr sz="1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(AMTC)</a:t>
            </a:r>
            <a:endParaRPr sz="1200"/>
          </a:p>
        </p:txBody>
      </p:sp>
      <p:cxnSp>
        <p:nvCxnSpPr>
          <p:cNvPr id="352" name="Google Shape;352;p31"/>
          <p:cNvCxnSpPr/>
          <p:nvPr/>
        </p:nvCxnSpPr>
        <p:spPr>
          <a:xfrm>
            <a:off x="3917375" y="1101425"/>
            <a:ext cx="10500" cy="395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53" name="Google Shape;353;p31"/>
          <p:cNvSpPr txBox="1"/>
          <p:nvPr/>
        </p:nvSpPr>
        <p:spPr>
          <a:xfrm>
            <a:off x="1340475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ETHEREUM Ledger</a:t>
            </a:r>
            <a:endParaRPr b="1"/>
          </a:p>
        </p:txBody>
      </p:sp>
      <p:sp>
        <p:nvSpPr>
          <p:cNvPr id="354" name="Google Shape;354;p31"/>
          <p:cNvSpPr txBox="1"/>
          <p:nvPr/>
        </p:nvSpPr>
        <p:spPr>
          <a:xfrm>
            <a:off x="5475950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XRP Ledger</a:t>
            </a:r>
            <a:endParaRPr b="1"/>
          </a:p>
        </p:txBody>
      </p:sp>
      <p:sp>
        <p:nvSpPr>
          <p:cNvPr id="355" name="Google Shape;355;p31"/>
          <p:cNvSpPr/>
          <p:nvPr/>
        </p:nvSpPr>
        <p:spPr>
          <a:xfrm>
            <a:off x="7160200" y="4231238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FF0000"/>
                </a:solidFill>
              </a:rPr>
              <a:t>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5 OMG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356" name="Google Shape;356;p31"/>
          <p:cNvSpPr/>
          <p:nvPr/>
        </p:nvSpPr>
        <p:spPr>
          <a:xfrm>
            <a:off x="1169313" y="2571750"/>
            <a:ext cx="1755300" cy="43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AMC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10 OMG locked up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357" name="Google Shape;357;p31"/>
          <p:cNvCxnSpPr>
            <a:stCxn id="356" idx="1"/>
          </p:cNvCxnSpPr>
          <p:nvPr/>
        </p:nvCxnSpPr>
        <p:spPr>
          <a:xfrm>
            <a:off x="1169313" y="2790000"/>
            <a:ext cx="2098200" cy="1542900"/>
          </a:xfrm>
          <a:prstGeom prst="bentConnector3">
            <a:avLst>
              <a:gd name="adj1" fmla="val -11349"/>
            </a:avLst>
          </a:prstGeom>
          <a:noFill/>
          <a:ln w="9525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58" name="Google Shape;358;p31"/>
          <p:cNvSpPr txBox="1"/>
          <p:nvPr/>
        </p:nvSpPr>
        <p:spPr>
          <a:xfrm>
            <a:off x="-86450" y="3794750"/>
            <a:ext cx="1319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Control on the OMG assets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359" name="Google Shape;359;p31"/>
          <p:cNvSpPr/>
          <p:nvPr/>
        </p:nvSpPr>
        <p:spPr>
          <a:xfrm>
            <a:off x="173950" y="1463850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0000FF"/>
                </a:solidFill>
              </a:rPr>
              <a:t> Party B</a:t>
            </a:r>
            <a:endParaRPr sz="12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0 OMG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360" name="Google Shape;360;p31"/>
          <p:cNvSpPr/>
          <p:nvPr/>
        </p:nvSpPr>
        <p:spPr>
          <a:xfrm>
            <a:off x="7339600" y="1514575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  </a:t>
            </a:r>
            <a:r>
              <a:rPr lang="fr" sz="1200">
                <a:solidFill>
                  <a:srgbClr val="0000FF"/>
                </a:solidFill>
              </a:rPr>
              <a:t>   Party B</a:t>
            </a:r>
            <a:endParaRPr sz="12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0 OMG</a:t>
            </a:r>
            <a:endParaRPr sz="1200">
              <a:solidFill>
                <a:srgbClr val="0000FF"/>
              </a:solidFill>
            </a:endParaRPr>
          </a:p>
        </p:txBody>
      </p:sp>
      <p:cxnSp>
        <p:nvCxnSpPr>
          <p:cNvPr id="361" name="Google Shape;361;p31"/>
          <p:cNvCxnSpPr>
            <a:stCxn id="360" idx="1"/>
            <a:endCxn id="356" idx="3"/>
          </p:cNvCxnSpPr>
          <p:nvPr/>
        </p:nvCxnSpPr>
        <p:spPr>
          <a:xfrm flipH="1">
            <a:off x="2924500" y="1800925"/>
            <a:ext cx="4415100" cy="989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2" name="Google Shape;362;p31"/>
          <p:cNvSpPr txBox="1"/>
          <p:nvPr/>
        </p:nvSpPr>
        <p:spPr>
          <a:xfrm>
            <a:off x="4799775" y="1800925"/>
            <a:ext cx="15171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Withdrawal request</a:t>
            </a:r>
            <a:endParaRPr sz="1200">
              <a:solidFill>
                <a:srgbClr val="0000FF"/>
              </a:solidFill>
            </a:endParaRPr>
          </a:p>
        </p:txBody>
      </p:sp>
      <p:cxnSp>
        <p:nvCxnSpPr>
          <p:cNvPr id="363" name="Google Shape;363;p31"/>
          <p:cNvCxnSpPr>
            <a:stCxn id="351" idx="1"/>
          </p:cNvCxnSpPr>
          <p:nvPr/>
        </p:nvCxnSpPr>
        <p:spPr>
          <a:xfrm rot="10800000">
            <a:off x="1413275" y="2992700"/>
            <a:ext cx="1891200" cy="13899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4" name="Google Shape;364;p31"/>
          <p:cNvSpPr txBox="1"/>
          <p:nvPr/>
        </p:nvSpPr>
        <p:spPr>
          <a:xfrm>
            <a:off x="1054725" y="3549550"/>
            <a:ext cx="19845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Wait for a new withdrawal</a:t>
            </a:r>
            <a:endParaRPr sz="1200">
              <a:solidFill>
                <a:srgbClr val="38761D"/>
              </a:solidFill>
            </a:endParaRPr>
          </a:p>
        </p:txBody>
      </p:sp>
      <p:cxnSp>
        <p:nvCxnSpPr>
          <p:cNvPr id="365" name="Google Shape;365;p31"/>
          <p:cNvCxnSpPr>
            <a:stCxn id="366" idx="0"/>
          </p:cNvCxnSpPr>
          <p:nvPr/>
        </p:nvCxnSpPr>
        <p:spPr>
          <a:xfrm rot="10800000" flipH="1">
            <a:off x="966225" y="3006350"/>
            <a:ext cx="454200" cy="138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31"/>
          <p:cNvSpPr txBox="1"/>
          <p:nvPr/>
        </p:nvSpPr>
        <p:spPr>
          <a:xfrm>
            <a:off x="6182500" y="3670075"/>
            <a:ext cx="1808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Create a OMG Trustline limit 3</a:t>
            </a:r>
            <a:endParaRPr sz="1200">
              <a:solidFill>
                <a:srgbClr val="0000FF"/>
              </a:solidFill>
            </a:endParaRPr>
          </a:p>
        </p:txBody>
      </p:sp>
      <p:cxnSp>
        <p:nvCxnSpPr>
          <p:cNvPr id="368" name="Google Shape;368;p31"/>
          <p:cNvCxnSpPr>
            <a:stCxn id="360" idx="2"/>
          </p:cNvCxnSpPr>
          <p:nvPr/>
        </p:nvCxnSpPr>
        <p:spPr>
          <a:xfrm flipH="1">
            <a:off x="7656400" y="2087275"/>
            <a:ext cx="212700" cy="2158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6" name="Google Shape;366;p31"/>
          <p:cNvSpPr/>
          <p:nvPr/>
        </p:nvSpPr>
        <p:spPr>
          <a:xfrm>
            <a:off x="240075" y="4393550"/>
            <a:ext cx="1452300" cy="53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10 OMG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PROBLEM TO SOLVE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Migrating an amount of ERC20 Token assets from one ledger to another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Ethereum → XRP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Withdrawing them back to the original ledger (Ethereum)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         XRP → Ethereum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Using an Oracle: locks the assets to be created in the XRP ledger (migration) and unlocks them in exchange of a payment in the XRP ledger (withdrawal)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"/>
          <p:cNvSpPr txBox="1">
            <a:spLocks noGrp="1"/>
          </p:cNvSpPr>
          <p:nvPr>
            <p:ph type="title"/>
          </p:nvPr>
        </p:nvSpPr>
        <p:spPr>
          <a:xfrm>
            <a:off x="4092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FLOW DESCRIPTION: WITHDRAWAL</a:t>
            </a:r>
            <a:endParaRPr/>
          </a:p>
        </p:txBody>
      </p:sp>
      <p:sp>
        <p:nvSpPr>
          <p:cNvPr id="374" name="Google Shape;374;p32"/>
          <p:cNvSpPr txBox="1">
            <a:spLocks noGrp="1"/>
          </p:cNvSpPr>
          <p:nvPr>
            <p:ph type="body" idx="1"/>
          </p:nvPr>
        </p:nvSpPr>
        <p:spPr>
          <a:xfrm>
            <a:off x="50875" y="1345225"/>
            <a:ext cx="8947500" cy="3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75" name="Google Shape;375;p32"/>
          <p:cNvSpPr/>
          <p:nvPr/>
        </p:nvSpPr>
        <p:spPr>
          <a:xfrm>
            <a:off x="3304475" y="4096250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38761D"/>
                </a:solidFill>
              </a:rPr>
              <a:t> Oracle</a:t>
            </a:r>
            <a:endParaRPr sz="1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0 OMG</a:t>
            </a:r>
            <a:endParaRPr sz="1200">
              <a:solidFill>
                <a:srgbClr val="38761D"/>
              </a:solidFill>
            </a:endParaRPr>
          </a:p>
        </p:txBody>
      </p:sp>
      <p:cxnSp>
        <p:nvCxnSpPr>
          <p:cNvPr id="376" name="Google Shape;376;p32"/>
          <p:cNvCxnSpPr/>
          <p:nvPr/>
        </p:nvCxnSpPr>
        <p:spPr>
          <a:xfrm>
            <a:off x="3917375" y="1101425"/>
            <a:ext cx="10500" cy="395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77" name="Google Shape;377;p32"/>
          <p:cNvSpPr txBox="1"/>
          <p:nvPr/>
        </p:nvSpPr>
        <p:spPr>
          <a:xfrm>
            <a:off x="1340475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ETHEREUM Ledger</a:t>
            </a:r>
            <a:endParaRPr b="1"/>
          </a:p>
        </p:txBody>
      </p:sp>
      <p:sp>
        <p:nvSpPr>
          <p:cNvPr id="378" name="Google Shape;378;p32"/>
          <p:cNvSpPr txBox="1"/>
          <p:nvPr/>
        </p:nvSpPr>
        <p:spPr>
          <a:xfrm>
            <a:off x="5475950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XRP Ledger</a:t>
            </a:r>
            <a:endParaRPr b="1"/>
          </a:p>
        </p:txBody>
      </p:sp>
      <p:sp>
        <p:nvSpPr>
          <p:cNvPr id="379" name="Google Shape;379;p32"/>
          <p:cNvSpPr/>
          <p:nvPr/>
        </p:nvSpPr>
        <p:spPr>
          <a:xfrm>
            <a:off x="7160200" y="4231238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FF0000"/>
                </a:solidFill>
              </a:rPr>
              <a:t>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5 OMG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380" name="Google Shape;380;p32"/>
          <p:cNvSpPr/>
          <p:nvPr/>
        </p:nvSpPr>
        <p:spPr>
          <a:xfrm>
            <a:off x="1169313" y="2571750"/>
            <a:ext cx="1755300" cy="43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AMC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10 OMG locked up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381" name="Google Shape;381;p32"/>
          <p:cNvCxnSpPr>
            <a:stCxn id="380" idx="1"/>
          </p:cNvCxnSpPr>
          <p:nvPr/>
        </p:nvCxnSpPr>
        <p:spPr>
          <a:xfrm>
            <a:off x="1169313" y="2790000"/>
            <a:ext cx="2103900" cy="1532700"/>
          </a:xfrm>
          <a:prstGeom prst="bentConnector3">
            <a:avLst>
              <a:gd name="adj1" fmla="val -11318"/>
            </a:avLst>
          </a:prstGeom>
          <a:noFill/>
          <a:ln w="9525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82" name="Google Shape;382;p32"/>
          <p:cNvSpPr txBox="1"/>
          <p:nvPr/>
        </p:nvSpPr>
        <p:spPr>
          <a:xfrm>
            <a:off x="-86450" y="3794750"/>
            <a:ext cx="1319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Control on the OMG assets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383" name="Google Shape;383;p32"/>
          <p:cNvSpPr/>
          <p:nvPr/>
        </p:nvSpPr>
        <p:spPr>
          <a:xfrm>
            <a:off x="173950" y="1463850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0000FF"/>
                </a:solidFill>
              </a:rPr>
              <a:t> Party B</a:t>
            </a:r>
            <a:endParaRPr sz="12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0 OMG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384" name="Google Shape;384;p32"/>
          <p:cNvSpPr/>
          <p:nvPr/>
        </p:nvSpPr>
        <p:spPr>
          <a:xfrm>
            <a:off x="7339600" y="1514575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  </a:t>
            </a:r>
            <a:r>
              <a:rPr lang="fr" sz="1200">
                <a:solidFill>
                  <a:srgbClr val="0000FF"/>
                </a:solidFill>
              </a:rPr>
              <a:t>   Party B</a:t>
            </a:r>
            <a:endParaRPr sz="12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3 OMG</a:t>
            </a:r>
            <a:endParaRPr sz="1200">
              <a:solidFill>
                <a:srgbClr val="0000FF"/>
              </a:solidFill>
            </a:endParaRPr>
          </a:p>
        </p:txBody>
      </p:sp>
      <p:cxnSp>
        <p:nvCxnSpPr>
          <p:cNvPr id="385" name="Google Shape;385;p32"/>
          <p:cNvCxnSpPr>
            <a:stCxn id="384" idx="1"/>
            <a:endCxn id="380" idx="3"/>
          </p:cNvCxnSpPr>
          <p:nvPr/>
        </p:nvCxnSpPr>
        <p:spPr>
          <a:xfrm flipH="1">
            <a:off x="2924500" y="1800925"/>
            <a:ext cx="4415100" cy="989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6" name="Google Shape;386;p32"/>
          <p:cNvSpPr txBox="1"/>
          <p:nvPr/>
        </p:nvSpPr>
        <p:spPr>
          <a:xfrm>
            <a:off x="4799775" y="1800925"/>
            <a:ext cx="15171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Withdrawal request</a:t>
            </a:r>
            <a:endParaRPr sz="1200">
              <a:solidFill>
                <a:srgbClr val="0000FF"/>
              </a:solidFill>
            </a:endParaRPr>
          </a:p>
        </p:txBody>
      </p:sp>
      <p:cxnSp>
        <p:nvCxnSpPr>
          <p:cNvPr id="387" name="Google Shape;387;p32"/>
          <p:cNvCxnSpPr>
            <a:stCxn id="375" idx="1"/>
          </p:cNvCxnSpPr>
          <p:nvPr/>
        </p:nvCxnSpPr>
        <p:spPr>
          <a:xfrm rot="10800000">
            <a:off x="1413275" y="2992700"/>
            <a:ext cx="1891200" cy="13899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8" name="Google Shape;388;p32"/>
          <p:cNvSpPr txBox="1"/>
          <p:nvPr/>
        </p:nvSpPr>
        <p:spPr>
          <a:xfrm>
            <a:off x="1054725" y="3549550"/>
            <a:ext cx="19845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Wait for a new withdrawal</a:t>
            </a:r>
            <a:endParaRPr sz="1200">
              <a:solidFill>
                <a:srgbClr val="38761D"/>
              </a:solidFill>
            </a:endParaRPr>
          </a:p>
        </p:txBody>
      </p:sp>
      <p:cxnSp>
        <p:nvCxnSpPr>
          <p:cNvPr id="389" name="Google Shape;389;p32"/>
          <p:cNvCxnSpPr>
            <a:stCxn id="390" idx="0"/>
          </p:cNvCxnSpPr>
          <p:nvPr/>
        </p:nvCxnSpPr>
        <p:spPr>
          <a:xfrm rot="10800000" flipH="1">
            <a:off x="966225" y="3012950"/>
            <a:ext cx="460800" cy="1380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1" name="Google Shape;391;p32"/>
          <p:cNvSpPr txBox="1"/>
          <p:nvPr/>
        </p:nvSpPr>
        <p:spPr>
          <a:xfrm>
            <a:off x="6182500" y="3670075"/>
            <a:ext cx="1808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Create a OMG Trustline limit 3</a:t>
            </a:r>
            <a:endParaRPr sz="1200">
              <a:solidFill>
                <a:srgbClr val="0000FF"/>
              </a:solidFill>
            </a:endParaRPr>
          </a:p>
        </p:txBody>
      </p:sp>
      <p:cxnSp>
        <p:nvCxnSpPr>
          <p:cNvPr id="392" name="Google Shape;392;p32"/>
          <p:cNvCxnSpPr/>
          <p:nvPr/>
        </p:nvCxnSpPr>
        <p:spPr>
          <a:xfrm rot="10800000" flipH="1">
            <a:off x="8042575" y="2067675"/>
            <a:ext cx="114300" cy="2182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" name="Google Shape;393;p32"/>
          <p:cNvCxnSpPr>
            <a:stCxn id="384" idx="2"/>
          </p:cNvCxnSpPr>
          <p:nvPr/>
        </p:nvCxnSpPr>
        <p:spPr>
          <a:xfrm flipH="1">
            <a:off x="7656400" y="2087275"/>
            <a:ext cx="212700" cy="2158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4" name="Google Shape;394;p32"/>
          <p:cNvSpPr txBox="1"/>
          <p:nvPr/>
        </p:nvSpPr>
        <p:spPr>
          <a:xfrm>
            <a:off x="7990600" y="2887300"/>
            <a:ext cx="10590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Payment of 3 OMG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395" name="Google Shape;395;p32"/>
          <p:cNvCxnSpPr>
            <a:stCxn id="375" idx="3"/>
          </p:cNvCxnSpPr>
          <p:nvPr/>
        </p:nvCxnSpPr>
        <p:spPr>
          <a:xfrm rot="10800000" flipH="1">
            <a:off x="4363475" y="2099000"/>
            <a:ext cx="3211500" cy="22836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6" name="Google Shape;396;p32"/>
          <p:cNvSpPr txBox="1"/>
          <p:nvPr/>
        </p:nvSpPr>
        <p:spPr>
          <a:xfrm>
            <a:off x="5841450" y="3102700"/>
            <a:ext cx="1859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Create a OMG Trustline limit 3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390" name="Google Shape;390;p32"/>
          <p:cNvSpPr/>
          <p:nvPr/>
        </p:nvSpPr>
        <p:spPr>
          <a:xfrm>
            <a:off x="240075" y="4393550"/>
            <a:ext cx="1452300" cy="53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10 OMG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 txBox="1">
            <a:spLocks noGrp="1"/>
          </p:cNvSpPr>
          <p:nvPr>
            <p:ph type="title"/>
          </p:nvPr>
        </p:nvSpPr>
        <p:spPr>
          <a:xfrm>
            <a:off x="4092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FLOW DESCRIPTION: WITHDRAWAL</a:t>
            </a:r>
            <a:endParaRPr/>
          </a:p>
        </p:txBody>
      </p:sp>
      <p:sp>
        <p:nvSpPr>
          <p:cNvPr id="402" name="Google Shape;402;p33"/>
          <p:cNvSpPr txBox="1">
            <a:spLocks noGrp="1"/>
          </p:cNvSpPr>
          <p:nvPr>
            <p:ph type="body" idx="1"/>
          </p:nvPr>
        </p:nvSpPr>
        <p:spPr>
          <a:xfrm>
            <a:off x="50875" y="1345225"/>
            <a:ext cx="8947500" cy="3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03" name="Google Shape;403;p33"/>
          <p:cNvSpPr/>
          <p:nvPr/>
        </p:nvSpPr>
        <p:spPr>
          <a:xfrm>
            <a:off x="3304475" y="4096250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38761D"/>
                </a:solidFill>
              </a:rPr>
              <a:t> Oracle</a:t>
            </a:r>
            <a:endParaRPr sz="1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3 OMG</a:t>
            </a:r>
            <a:endParaRPr sz="1200">
              <a:solidFill>
                <a:srgbClr val="38761D"/>
              </a:solidFill>
            </a:endParaRPr>
          </a:p>
        </p:txBody>
      </p:sp>
      <p:cxnSp>
        <p:nvCxnSpPr>
          <p:cNvPr id="404" name="Google Shape;404;p33"/>
          <p:cNvCxnSpPr/>
          <p:nvPr/>
        </p:nvCxnSpPr>
        <p:spPr>
          <a:xfrm>
            <a:off x="3917375" y="1101425"/>
            <a:ext cx="10500" cy="395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05" name="Google Shape;405;p33"/>
          <p:cNvSpPr txBox="1"/>
          <p:nvPr/>
        </p:nvSpPr>
        <p:spPr>
          <a:xfrm>
            <a:off x="1340475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ETHEREUM Ledger</a:t>
            </a:r>
            <a:endParaRPr b="1"/>
          </a:p>
        </p:txBody>
      </p:sp>
      <p:sp>
        <p:nvSpPr>
          <p:cNvPr id="406" name="Google Shape;406;p33"/>
          <p:cNvSpPr txBox="1"/>
          <p:nvPr/>
        </p:nvSpPr>
        <p:spPr>
          <a:xfrm>
            <a:off x="5475950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XRP Ledger</a:t>
            </a:r>
            <a:endParaRPr b="1"/>
          </a:p>
        </p:txBody>
      </p:sp>
      <p:sp>
        <p:nvSpPr>
          <p:cNvPr id="407" name="Google Shape;407;p33"/>
          <p:cNvSpPr/>
          <p:nvPr/>
        </p:nvSpPr>
        <p:spPr>
          <a:xfrm>
            <a:off x="7160200" y="4231238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FF0000"/>
                </a:solidFill>
              </a:rPr>
              <a:t>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5 OMG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408" name="Google Shape;408;p33"/>
          <p:cNvSpPr/>
          <p:nvPr/>
        </p:nvSpPr>
        <p:spPr>
          <a:xfrm>
            <a:off x="1169313" y="2571750"/>
            <a:ext cx="1755300" cy="43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AMC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10 OMG locked up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409" name="Google Shape;409;p33"/>
          <p:cNvCxnSpPr>
            <a:stCxn id="408" idx="1"/>
          </p:cNvCxnSpPr>
          <p:nvPr/>
        </p:nvCxnSpPr>
        <p:spPr>
          <a:xfrm>
            <a:off x="1169313" y="2790000"/>
            <a:ext cx="2098200" cy="1542900"/>
          </a:xfrm>
          <a:prstGeom prst="bentConnector3">
            <a:avLst>
              <a:gd name="adj1" fmla="val -11349"/>
            </a:avLst>
          </a:prstGeom>
          <a:noFill/>
          <a:ln w="9525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10" name="Google Shape;410;p33"/>
          <p:cNvSpPr txBox="1"/>
          <p:nvPr/>
        </p:nvSpPr>
        <p:spPr>
          <a:xfrm>
            <a:off x="-86450" y="3794750"/>
            <a:ext cx="1319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Control on the OMG assets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411" name="Google Shape;411;p33"/>
          <p:cNvSpPr/>
          <p:nvPr/>
        </p:nvSpPr>
        <p:spPr>
          <a:xfrm>
            <a:off x="173950" y="1463850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0000FF"/>
                </a:solidFill>
              </a:rPr>
              <a:t> Party B</a:t>
            </a:r>
            <a:endParaRPr sz="12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0 OMG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412" name="Google Shape;412;p33"/>
          <p:cNvSpPr/>
          <p:nvPr/>
        </p:nvSpPr>
        <p:spPr>
          <a:xfrm>
            <a:off x="7339600" y="1514575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  </a:t>
            </a:r>
            <a:r>
              <a:rPr lang="fr" sz="1200">
                <a:solidFill>
                  <a:srgbClr val="0000FF"/>
                </a:solidFill>
              </a:rPr>
              <a:t>   Party B</a:t>
            </a:r>
            <a:endParaRPr sz="12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0 OMG</a:t>
            </a:r>
            <a:endParaRPr sz="1200">
              <a:solidFill>
                <a:srgbClr val="0000FF"/>
              </a:solidFill>
            </a:endParaRPr>
          </a:p>
        </p:txBody>
      </p:sp>
      <p:cxnSp>
        <p:nvCxnSpPr>
          <p:cNvPr id="413" name="Google Shape;413;p33"/>
          <p:cNvCxnSpPr>
            <a:stCxn id="412" idx="1"/>
            <a:endCxn id="408" idx="3"/>
          </p:cNvCxnSpPr>
          <p:nvPr/>
        </p:nvCxnSpPr>
        <p:spPr>
          <a:xfrm flipH="1">
            <a:off x="2924500" y="1800925"/>
            <a:ext cx="4415100" cy="989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4" name="Google Shape;414;p33"/>
          <p:cNvSpPr txBox="1"/>
          <p:nvPr/>
        </p:nvSpPr>
        <p:spPr>
          <a:xfrm>
            <a:off x="4799775" y="1800925"/>
            <a:ext cx="15171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Withdrawal request</a:t>
            </a:r>
            <a:endParaRPr sz="1200">
              <a:solidFill>
                <a:srgbClr val="0000FF"/>
              </a:solidFill>
            </a:endParaRPr>
          </a:p>
        </p:txBody>
      </p:sp>
      <p:cxnSp>
        <p:nvCxnSpPr>
          <p:cNvPr id="415" name="Google Shape;415;p33"/>
          <p:cNvCxnSpPr>
            <a:stCxn id="403" idx="1"/>
          </p:cNvCxnSpPr>
          <p:nvPr/>
        </p:nvCxnSpPr>
        <p:spPr>
          <a:xfrm rot="10800000">
            <a:off x="1413275" y="2992700"/>
            <a:ext cx="1891200" cy="13899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6" name="Google Shape;416;p33"/>
          <p:cNvSpPr txBox="1"/>
          <p:nvPr/>
        </p:nvSpPr>
        <p:spPr>
          <a:xfrm>
            <a:off x="1054725" y="3549550"/>
            <a:ext cx="19845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Wait for a new withdrawal</a:t>
            </a:r>
            <a:endParaRPr sz="1200">
              <a:solidFill>
                <a:srgbClr val="38761D"/>
              </a:solidFill>
            </a:endParaRPr>
          </a:p>
        </p:txBody>
      </p:sp>
      <p:cxnSp>
        <p:nvCxnSpPr>
          <p:cNvPr id="417" name="Google Shape;417;p33"/>
          <p:cNvCxnSpPr>
            <a:stCxn id="418" idx="0"/>
          </p:cNvCxnSpPr>
          <p:nvPr/>
        </p:nvCxnSpPr>
        <p:spPr>
          <a:xfrm rot="10800000" flipH="1">
            <a:off x="966225" y="3012950"/>
            <a:ext cx="460800" cy="1380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9" name="Google Shape;419;p33"/>
          <p:cNvSpPr txBox="1"/>
          <p:nvPr/>
        </p:nvSpPr>
        <p:spPr>
          <a:xfrm>
            <a:off x="6182500" y="3670075"/>
            <a:ext cx="1808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Create a OMG Trustline limit 3</a:t>
            </a:r>
            <a:endParaRPr sz="1200">
              <a:solidFill>
                <a:srgbClr val="0000FF"/>
              </a:solidFill>
            </a:endParaRPr>
          </a:p>
        </p:txBody>
      </p:sp>
      <p:cxnSp>
        <p:nvCxnSpPr>
          <p:cNvPr id="420" name="Google Shape;420;p33"/>
          <p:cNvCxnSpPr/>
          <p:nvPr/>
        </p:nvCxnSpPr>
        <p:spPr>
          <a:xfrm rot="10800000" flipH="1">
            <a:off x="8042575" y="2067675"/>
            <a:ext cx="114300" cy="2182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" name="Google Shape;421;p33"/>
          <p:cNvCxnSpPr>
            <a:stCxn id="412" idx="2"/>
          </p:cNvCxnSpPr>
          <p:nvPr/>
        </p:nvCxnSpPr>
        <p:spPr>
          <a:xfrm flipH="1">
            <a:off x="7656400" y="2087275"/>
            <a:ext cx="212700" cy="2158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2" name="Google Shape;422;p33"/>
          <p:cNvSpPr txBox="1"/>
          <p:nvPr/>
        </p:nvSpPr>
        <p:spPr>
          <a:xfrm>
            <a:off x="7990600" y="2887300"/>
            <a:ext cx="10590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Payment of 3 OMG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423" name="Google Shape;423;p33"/>
          <p:cNvCxnSpPr>
            <a:stCxn id="403" idx="3"/>
          </p:cNvCxnSpPr>
          <p:nvPr/>
        </p:nvCxnSpPr>
        <p:spPr>
          <a:xfrm rot="10800000" flipH="1">
            <a:off x="4363475" y="2099000"/>
            <a:ext cx="3211500" cy="22836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4" name="Google Shape;424;p33"/>
          <p:cNvSpPr txBox="1"/>
          <p:nvPr/>
        </p:nvSpPr>
        <p:spPr>
          <a:xfrm>
            <a:off x="5841450" y="3102700"/>
            <a:ext cx="1859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Create a OMG Trustline limit 3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425" name="Google Shape;425;p33"/>
          <p:cNvSpPr txBox="1"/>
          <p:nvPr/>
        </p:nvSpPr>
        <p:spPr>
          <a:xfrm>
            <a:off x="5533575" y="2450788"/>
            <a:ext cx="10590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Payment of 3 OMG</a:t>
            </a:r>
            <a:endParaRPr sz="1200">
              <a:solidFill>
                <a:srgbClr val="0000FF"/>
              </a:solidFill>
            </a:endParaRPr>
          </a:p>
        </p:txBody>
      </p:sp>
      <p:cxnSp>
        <p:nvCxnSpPr>
          <p:cNvPr id="426" name="Google Shape;426;p33"/>
          <p:cNvCxnSpPr>
            <a:stCxn id="412" idx="1"/>
          </p:cNvCxnSpPr>
          <p:nvPr/>
        </p:nvCxnSpPr>
        <p:spPr>
          <a:xfrm flipH="1">
            <a:off x="4270600" y="1800925"/>
            <a:ext cx="3069000" cy="23139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8" name="Google Shape;418;p33"/>
          <p:cNvSpPr/>
          <p:nvPr/>
        </p:nvSpPr>
        <p:spPr>
          <a:xfrm>
            <a:off x="240075" y="4393550"/>
            <a:ext cx="1452300" cy="53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10 OMG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4"/>
          <p:cNvSpPr txBox="1">
            <a:spLocks noGrp="1"/>
          </p:cNvSpPr>
          <p:nvPr>
            <p:ph type="title"/>
          </p:nvPr>
        </p:nvSpPr>
        <p:spPr>
          <a:xfrm>
            <a:off x="4092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FLOW DESCRIPTION: WITHDRAWAL</a:t>
            </a:r>
            <a:endParaRPr/>
          </a:p>
        </p:txBody>
      </p:sp>
      <p:sp>
        <p:nvSpPr>
          <p:cNvPr id="432" name="Google Shape;432;p34"/>
          <p:cNvSpPr txBox="1">
            <a:spLocks noGrp="1"/>
          </p:cNvSpPr>
          <p:nvPr>
            <p:ph type="body" idx="1"/>
          </p:nvPr>
        </p:nvSpPr>
        <p:spPr>
          <a:xfrm>
            <a:off x="50875" y="1345225"/>
            <a:ext cx="8947500" cy="3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33" name="Google Shape;433;p34"/>
          <p:cNvSpPr/>
          <p:nvPr/>
        </p:nvSpPr>
        <p:spPr>
          <a:xfrm>
            <a:off x="3304475" y="4096250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38761D"/>
                </a:solidFill>
              </a:rPr>
              <a:t> Oracle</a:t>
            </a:r>
            <a:endParaRPr sz="1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3 OMG</a:t>
            </a:r>
            <a:endParaRPr sz="1200">
              <a:solidFill>
                <a:srgbClr val="38761D"/>
              </a:solidFill>
            </a:endParaRPr>
          </a:p>
        </p:txBody>
      </p:sp>
      <p:cxnSp>
        <p:nvCxnSpPr>
          <p:cNvPr id="434" name="Google Shape;434;p34"/>
          <p:cNvCxnSpPr/>
          <p:nvPr/>
        </p:nvCxnSpPr>
        <p:spPr>
          <a:xfrm>
            <a:off x="3917375" y="1101425"/>
            <a:ext cx="10500" cy="395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5" name="Google Shape;435;p34"/>
          <p:cNvSpPr txBox="1"/>
          <p:nvPr/>
        </p:nvSpPr>
        <p:spPr>
          <a:xfrm>
            <a:off x="1340475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ETHEREUM Ledger</a:t>
            </a:r>
            <a:endParaRPr b="1"/>
          </a:p>
        </p:txBody>
      </p:sp>
      <p:sp>
        <p:nvSpPr>
          <p:cNvPr id="436" name="Google Shape;436;p34"/>
          <p:cNvSpPr txBox="1"/>
          <p:nvPr/>
        </p:nvSpPr>
        <p:spPr>
          <a:xfrm>
            <a:off x="5475950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XRP Ledger</a:t>
            </a:r>
            <a:endParaRPr b="1"/>
          </a:p>
        </p:txBody>
      </p:sp>
      <p:sp>
        <p:nvSpPr>
          <p:cNvPr id="437" name="Google Shape;437;p34"/>
          <p:cNvSpPr/>
          <p:nvPr/>
        </p:nvSpPr>
        <p:spPr>
          <a:xfrm>
            <a:off x="7160200" y="4231238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FF0000"/>
                </a:solidFill>
              </a:rPr>
              <a:t>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2 OMG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438" name="Google Shape;438;p34"/>
          <p:cNvSpPr/>
          <p:nvPr/>
        </p:nvSpPr>
        <p:spPr>
          <a:xfrm>
            <a:off x="1169313" y="2571750"/>
            <a:ext cx="1755300" cy="43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AMC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7 OMG locked up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439" name="Google Shape;439;p34"/>
          <p:cNvCxnSpPr>
            <a:stCxn id="438" idx="1"/>
          </p:cNvCxnSpPr>
          <p:nvPr/>
        </p:nvCxnSpPr>
        <p:spPr>
          <a:xfrm>
            <a:off x="1169313" y="2790000"/>
            <a:ext cx="2098200" cy="1542900"/>
          </a:xfrm>
          <a:prstGeom prst="bentConnector3">
            <a:avLst>
              <a:gd name="adj1" fmla="val -11349"/>
            </a:avLst>
          </a:prstGeom>
          <a:noFill/>
          <a:ln w="9525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40" name="Google Shape;440;p34"/>
          <p:cNvSpPr txBox="1"/>
          <p:nvPr/>
        </p:nvSpPr>
        <p:spPr>
          <a:xfrm>
            <a:off x="-86450" y="3794750"/>
            <a:ext cx="1319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Control on the OMG assets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441" name="Google Shape;441;p34"/>
          <p:cNvSpPr/>
          <p:nvPr/>
        </p:nvSpPr>
        <p:spPr>
          <a:xfrm>
            <a:off x="173950" y="1463850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0000FF"/>
                </a:solidFill>
              </a:rPr>
              <a:t> Party B</a:t>
            </a:r>
            <a:endParaRPr sz="12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3 OMG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442" name="Google Shape;442;p34"/>
          <p:cNvSpPr/>
          <p:nvPr/>
        </p:nvSpPr>
        <p:spPr>
          <a:xfrm>
            <a:off x="7339600" y="1514575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</a:rPr>
              <a:t>  </a:t>
            </a:r>
            <a:r>
              <a:rPr lang="fr" sz="1200">
                <a:solidFill>
                  <a:srgbClr val="0000FF"/>
                </a:solidFill>
              </a:rPr>
              <a:t>   Party B</a:t>
            </a:r>
            <a:endParaRPr sz="12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0 OMG</a:t>
            </a:r>
            <a:endParaRPr sz="1200">
              <a:solidFill>
                <a:srgbClr val="0000FF"/>
              </a:solidFill>
            </a:endParaRPr>
          </a:p>
        </p:txBody>
      </p:sp>
      <p:cxnSp>
        <p:nvCxnSpPr>
          <p:cNvPr id="443" name="Google Shape;443;p34"/>
          <p:cNvCxnSpPr>
            <a:stCxn id="442" idx="1"/>
            <a:endCxn id="438" idx="3"/>
          </p:cNvCxnSpPr>
          <p:nvPr/>
        </p:nvCxnSpPr>
        <p:spPr>
          <a:xfrm flipH="1">
            <a:off x="2924500" y="1800925"/>
            <a:ext cx="4415100" cy="9891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4" name="Google Shape;444;p34"/>
          <p:cNvSpPr txBox="1"/>
          <p:nvPr/>
        </p:nvSpPr>
        <p:spPr>
          <a:xfrm>
            <a:off x="4799775" y="1800925"/>
            <a:ext cx="15171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Withdrawal request</a:t>
            </a:r>
            <a:endParaRPr sz="1200">
              <a:solidFill>
                <a:srgbClr val="0000FF"/>
              </a:solidFill>
            </a:endParaRPr>
          </a:p>
        </p:txBody>
      </p:sp>
      <p:cxnSp>
        <p:nvCxnSpPr>
          <p:cNvPr id="445" name="Google Shape;445;p34"/>
          <p:cNvCxnSpPr>
            <a:stCxn id="433" idx="1"/>
          </p:cNvCxnSpPr>
          <p:nvPr/>
        </p:nvCxnSpPr>
        <p:spPr>
          <a:xfrm rot="10800000">
            <a:off x="1413275" y="2992700"/>
            <a:ext cx="1891200" cy="13899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6" name="Google Shape;446;p34"/>
          <p:cNvSpPr txBox="1"/>
          <p:nvPr/>
        </p:nvSpPr>
        <p:spPr>
          <a:xfrm>
            <a:off x="1054725" y="3573225"/>
            <a:ext cx="19845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Wait for a new withdrawal</a:t>
            </a:r>
            <a:endParaRPr sz="1200">
              <a:solidFill>
                <a:srgbClr val="38761D"/>
              </a:solidFill>
            </a:endParaRPr>
          </a:p>
        </p:txBody>
      </p:sp>
      <p:cxnSp>
        <p:nvCxnSpPr>
          <p:cNvPr id="447" name="Google Shape;447;p34"/>
          <p:cNvCxnSpPr>
            <a:stCxn id="448" idx="0"/>
          </p:cNvCxnSpPr>
          <p:nvPr/>
        </p:nvCxnSpPr>
        <p:spPr>
          <a:xfrm rot="10800000" flipH="1">
            <a:off x="966225" y="3006350"/>
            <a:ext cx="467400" cy="138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9" name="Google Shape;449;p34"/>
          <p:cNvSpPr txBox="1"/>
          <p:nvPr/>
        </p:nvSpPr>
        <p:spPr>
          <a:xfrm>
            <a:off x="6182500" y="3670075"/>
            <a:ext cx="1808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Create a OMG Trustline limit 3</a:t>
            </a:r>
            <a:endParaRPr sz="1200">
              <a:solidFill>
                <a:srgbClr val="0000FF"/>
              </a:solidFill>
            </a:endParaRPr>
          </a:p>
        </p:txBody>
      </p:sp>
      <p:cxnSp>
        <p:nvCxnSpPr>
          <p:cNvPr id="450" name="Google Shape;450;p34"/>
          <p:cNvCxnSpPr/>
          <p:nvPr/>
        </p:nvCxnSpPr>
        <p:spPr>
          <a:xfrm rot="10800000" flipH="1">
            <a:off x="8042575" y="2067675"/>
            <a:ext cx="114300" cy="2182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" name="Google Shape;451;p34"/>
          <p:cNvCxnSpPr>
            <a:stCxn id="442" idx="2"/>
          </p:cNvCxnSpPr>
          <p:nvPr/>
        </p:nvCxnSpPr>
        <p:spPr>
          <a:xfrm flipH="1">
            <a:off x="7656400" y="2087275"/>
            <a:ext cx="212700" cy="2158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2" name="Google Shape;452;p34"/>
          <p:cNvSpPr txBox="1"/>
          <p:nvPr/>
        </p:nvSpPr>
        <p:spPr>
          <a:xfrm>
            <a:off x="7990600" y="2887300"/>
            <a:ext cx="10590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Payment of 3 OMG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453" name="Google Shape;453;p34"/>
          <p:cNvCxnSpPr>
            <a:stCxn id="433" idx="3"/>
          </p:cNvCxnSpPr>
          <p:nvPr/>
        </p:nvCxnSpPr>
        <p:spPr>
          <a:xfrm rot="10800000" flipH="1">
            <a:off x="4363475" y="2099000"/>
            <a:ext cx="3211500" cy="22836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4" name="Google Shape;454;p34"/>
          <p:cNvSpPr txBox="1"/>
          <p:nvPr/>
        </p:nvSpPr>
        <p:spPr>
          <a:xfrm>
            <a:off x="5841450" y="3102700"/>
            <a:ext cx="18597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Create a OMG Trustline limit 3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455" name="Google Shape;455;p34"/>
          <p:cNvSpPr txBox="1"/>
          <p:nvPr/>
        </p:nvSpPr>
        <p:spPr>
          <a:xfrm>
            <a:off x="5533575" y="2450788"/>
            <a:ext cx="10590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Payment of 3 OMG</a:t>
            </a:r>
            <a:endParaRPr sz="1200">
              <a:solidFill>
                <a:srgbClr val="0000FF"/>
              </a:solidFill>
            </a:endParaRPr>
          </a:p>
        </p:txBody>
      </p:sp>
      <p:cxnSp>
        <p:nvCxnSpPr>
          <p:cNvPr id="456" name="Google Shape;456;p34"/>
          <p:cNvCxnSpPr>
            <a:stCxn id="442" idx="1"/>
          </p:cNvCxnSpPr>
          <p:nvPr/>
        </p:nvCxnSpPr>
        <p:spPr>
          <a:xfrm flipH="1">
            <a:off x="4270600" y="1800925"/>
            <a:ext cx="3069000" cy="23139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" name="Google Shape;457;p34"/>
          <p:cNvCxnSpPr>
            <a:stCxn id="438" idx="0"/>
            <a:endCxn id="441" idx="3"/>
          </p:cNvCxnSpPr>
          <p:nvPr/>
        </p:nvCxnSpPr>
        <p:spPr>
          <a:xfrm rot="10800000">
            <a:off x="1233063" y="1750050"/>
            <a:ext cx="813900" cy="8217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" name="Google Shape;458;p34"/>
          <p:cNvCxnSpPr>
            <a:endCxn id="438" idx="0"/>
          </p:cNvCxnSpPr>
          <p:nvPr/>
        </p:nvCxnSpPr>
        <p:spPr>
          <a:xfrm rot="10800000">
            <a:off x="2046963" y="2571750"/>
            <a:ext cx="1537800" cy="15951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59" name="Google Shape;459;p34"/>
          <p:cNvSpPr txBox="1"/>
          <p:nvPr/>
        </p:nvSpPr>
        <p:spPr>
          <a:xfrm>
            <a:off x="1693725" y="1932700"/>
            <a:ext cx="1319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Transaction of 3 OMG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448" name="Google Shape;448;p34"/>
          <p:cNvSpPr/>
          <p:nvPr/>
        </p:nvSpPr>
        <p:spPr>
          <a:xfrm>
            <a:off x="240075" y="4393550"/>
            <a:ext cx="1452300" cy="53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10 OMG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60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COMPONENTS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65225" y="514175"/>
            <a:ext cx="8520600" cy="45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DLTs: Ethereum and XRP.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Asset Migration Smart Contract (AMC): smart contract in the Ethereum Ledger. Locks the assets to be migrated and only the Oracle can unlock them. Written in Solidity.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Asset Migration Treaty Contract (AMTC): rules of interaction between the multiple DLTs and the parties. It can call directly the DLT node or the AMC. Written in Javascript/Node.js.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ERC20 Token: assets to be locked up in the migration and unlocked while getting them back in the Ethereum Ledger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Trustlines: objects allowing to perform payment transactions in a non-XRP currency in the XRP Ledger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 b="1"/>
              <a:t>ORACLE</a:t>
            </a:r>
            <a:r>
              <a:rPr lang="fr" sz="1400"/>
              <a:t>: runs on a AMTC server. A trusted third party that locks the asset to be migrated to a ledger to another and back again. 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 b="1"/>
              <a:t>PARTY A</a:t>
            </a:r>
            <a:r>
              <a:rPr lang="fr" sz="1400"/>
              <a:t>: runs on a AMTC server. Migration of ERC20 Tokens to be locked up in the AMC, in exchange of a payment on the XRP Ledger in the same non-XRP currency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 b="1"/>
              <a:t>PARTY B</a:t>
            </a:r>
            <a:r>
              <a:rPr lang="fr" sz="1400"/>
              <a:t>: runs on a AMTC server. Payment to the Oracle of ERC20 Tokens in the XRP Ledger to get them back in the Ethereum Ledger.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436425" y="924775"/>
            <a:ext cx="935100" cy="58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Party A </a:t>
            </a:r>
            <a:r>
              <a:rPr lang="fr" sz="1200"/>
              <a:t>(AMTC)</a:t>
            </a:r>
            <a:endParaRPr sz="1200"/>
          </a:p>
        </p:txBody>
      </p:sp>
      <p:sp>
        <p:nvSpPr>
          <p:cNvPr id="79" name="Google Shape;79;p17"/>
          <p:cNvSpPr/>
          <p:nvPr/>
        </p:nvSpPr>
        <p:spPr>
          <a:xfrm>
            <a:off x="436425" y="3723425"/>
            <a:ext cx="935100" cy="58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Party B</a:t>
            </a:r>
            <a:r>
              <a:rPr lang="fr" sz="1200"/>
              <a:t> (AMTC)</a:t>
            </a:r>
            <a:endParaRPr sz="1200"/>
          </a:p>
        </p:txBody>
      </p:sp>
      <p:sp>
        <p:nvSpPr>
          <p:cNvPr id="80" name="Google Shape;80;p17"/>
          <p:cNvSpPr/>
          <p:nvPr/>
        </p:nvSpPr>
        <p:spPr>
          <a:xfrm>
            <a:off x="7252900" y="633750"/>
            <a:ext cx="935100" cy="58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(AMTC)</a:t>
            </a:r>
            <a:endParaRPr sz="1200"/>
          </a:p>
        </p:txBody>
      </p:sp>
      <p:sp>
        <p:nvSpPr>
          <p:cNvPr id="81" name="Google Shape;81;p17"/>
          <p:cNvSpPr/>
          <p:nvPr/>
        </p:nvSpPr>
        <p:spPr>
          <a:xfrm>
            <a:off x="4094050" y="2252100"/>
            <a:ext cx="935100" cy="63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Oracle</a:t>
            </a:r>
            <a:endParaRPr sz="1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(AMTC)</a:t>
            </a:r>
            <a:endParaRPr sz="1200"/>
          </a:p>
        </p:txBody>
      </p:sp>
      <p:sp>
        <p:nvSpPr>
          <p:cNvPr id="82" name="Google Shape;82;p17"/>
          <p:cNvSpPr/>
          <p:nvPr/>
        </p:nvSpPr>
        <p:spPr>
          <a:xfrm>
            <a:off x="7304850" y="3899950"/>
            <a:ext cx="935100" cy="58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Party B </a:t>
            </a:r>
            <a:r>
              <a:rPr lang="fr" sz="1200"/>
              <a:t>(AMTC)</a:t>
            </a:r>
            <a:endParaRPr sz="1200"/>
          </a:p>
        </p:txBody>
      </p:sp>
      <p:cxnSp>
        <p:nvCxnSpPr>
          <p:cNvPr id="83" name="Google Shape;83;p17"/>
          <p:cNvCxnSpPr/>
          <p:nvPr/>
        </p:nvCxnSpPr>
        <p:spPr>
          <a:xfrm>
            <a:off x="4561600" y="436425"/>
            <a:ext cx="0" cy="402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4" name="Google Shape;84;p17"/>
          <p:cNvSpPr txBox="1"/>
          <p:nvPr/>
        </p:nvSpPr>
        <p:spPr>
          <a:xfrm>
            <a:off x="1413200" y="349900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ETHEREUM Ledger</a:t>
            </a:r>
            <a:endParaRPr b="1"/>
          </a:p>
        </p:txBody>
      </p:sp>
      <p:sp>
        <p:nvSpPr>
          <p:cNvPr id="85" name="Google Shape;85;p17"/>
          <p:cNvSpPr txBox="1"/>
          <p:nvPr/>
        </p:nvSpPr>
        <p:spPr>
          <a:xfrm>
            <a:off x="5340875" y="350500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XRP Ledger</a:t>
            </a:r>
            <a:endParaRPr b="1"/>
          </a:p>
        </p:txBody>
      </p:sp>
      <p:cxnSp>
        <p:nvCxnSpPr>
          <p:cNvPr id="86" name="Google Shape;86;p17"/>
          <p:cNvCxnSpPr>
            <a:stCxn id="78" idx="2"/>
            <a:endCxn id="87" idx="1"/>
          </p:cNvCxnSpPr>
          <p:nvPr/>
        </p:nvCxnSpPr>
        <p:spPr>
          <a:xfrm>
            <a:off x="903975" y="1506775"/>
            <a:ext cx="374400" cy="1108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7"/>
          <p:cNvSpPr/>
          <p:nvPr/>
        </p:nvSpPr>
        <p:spPr>
          <a:xfrm>
            <a:off x="1278250" y="2324103"/>
            <a:ext cx="1600200" cy="58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AMC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X OMG</a:t>
            </a:r>
            <a:endParaRPr sz="1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1953500" y="1423550"/>
            <a:ext cx="7482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1045950" y="1780275"/>
            <a:ext cx="17769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Migrate X OMG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90" name="Google Shape;90;p17"/>
          <p:cNvCxnSpPr>
            <a:stCxn id="87" idx="3"/>
            <a:endCxn id="81" idx="1"/>
          </p:cNvCxnSpPr>
          <p:nvPr/>
        </p:nvCxnSpPr>
        <p:spPr>
          <a:xfrm rot="10800000" flipH="1">
            <a:off x="2878450" y="2571603"/>
            <a:ext cx="1215600" cy="435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1" name="Google Shape;91;p17"/>
          <p:cNvCxnSpPr>
            <a:stCxn id="87" idx="2"/>
            <a:endCxn id="79" idx="3"/>
          </p:cNvCxnSpPr>
          <p:nvPr/>
        </p:nvCxnSpPr>
        <p:spPr>
          <a:xfrm flipH="1">
            <a:off x="1371550" y="2906103"/>
            <a:ext cx="706800" cy="11082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7"/>
          <p:cNvCxnSpPr/>
          <p:nvPr/>
        </p:nvCxnSpPr>
        <p:spPr>
          <a:xfrm rot="10800000" flipH="1">
            <a:off x="363675" y="2693038"/>
            <a:ext cx="8271300" cy="3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3" name="Google Shape;93;p17"/>
          <p:cNvCxnSpPr>
            <a:stCxn id="81" idx="3"/>
            <a:endCxn id="80" idx="1"/>
          </p:cNvCxnSpPr>
          <p:nvPr/>
        </p:nvCxnSpPr>
        <p:spPr>
          <a:xfrm rot="10800000" flipH="1">
            <a:off x="5029150" y="924750"/>
            <a:ext cx="2223900" cy="16470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" name="Google Shape;94;p17"/>
          <p:cNvSpPr txBox="1"/>
          <p:nvPr/>
        </p:nvSpPr>
        <p:spPr>
          <a:xfrm>
            <a:off x="4914900" y="1454725"/>
            <a:ext cx="16002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Y OMG via Trustline</a:t>
            </a:r>
            <a:endParaRPr sz="1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Y &lt;= X</a:t>
            </a:r>
            <a:endParaRPr sz="1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7055425" y="2053938"/>
            <a:ext cx="19953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/>
              <a:t>Migration ETH -&gt; XRP</a:t>
            </a:r>
            <a:endParaRPr sz="1200" b="1"/>
          </a:p>
        </p:txBody>
      </p:sp>
      <p:sp>
        <p:nvSpPr>
          <p:cNvPr id="96" name="Google Shape;96;p17"/>
          <p:cNvSpPr txBox="1"/>
          <p:nvPr/>
        </p:nvSpPr>
        <p:spPr>
          <a:xfrm>
            <a:off x="7024375" y="2969250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/>
              <a:t>Withdrawal XRP -&gt; ETH</a:t>
            </a:r>
            <a:endParaRPr sz="1200" b="1"/>
          </a:p>
        </p:txBody>
      </p:sp>
      <p:sp>
        <p:nvSpPr>
          <p:cNvPr id="97" name="Google Shape;97;p17"/>
          <p:cNvSpPr txBox="1"/>
          <p:nvPr/>
        </p:nvSpPr>
        <p:spPr>
          <a:xfrm>
            <a:off x="3030675" y="2223350"/>
            <a:ext cx="10113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38761D"/>
                </a:solidFill>
              </a:rPr>
              <a:t>Control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8761D"/>
              </a:solidFill>
            </a:endParaRPr>
          </a:p>
        </p:txBody>
      </p:sp>
      <p:cxnSp>
        <p:nvCxnSpPr>
          <p:cNvPr id="98" name="Google Shape;98;p17"/>
          <p:cNvCxnSpPr>
            <a:stCxn id="82" idx="1"/>
            <a:endCxn id="81" idx="2"/>
          </p:cNvCxnSpPr>
          <p:nvPr/>
        </p:nvCxnSpPr>
        <p:spPr>
          <a:xfrm rot="10800000">
            <a:off x="4561650" y="2891350"/>
            <a:ext cx="2743200" cy="12996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7"/>
          <p:cNvCxnSpPr>
            <a:stCxn id="81" idx="2"/>
            <a:endCxn id="79" idx="3"/>
          </p:cNvCxnSpPr>
          <p:nvPr/>
        </p:nvCxnSpPr>
        <p:spPr>
          <a:xfrm flipH="1">
            <a:off x="1371400" y="2891400"/>
            <a:ext cx="3190200" cy="11229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7"/>
          <p:cNvSpPr txBox="1"/>
          <p:nvPr/>
        </p:nvSpPr>
        <p:spPr>
          <a:xfrm>
            <a:off x="4805725" y="3377250"/>
            <a:ext cx="20733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Z OMG via Trustline</a:t>
            </a:r>
            <a:endParaRPr sz="12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Z &lt;= Y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2602225" y="3470700"/>
            <a:ext cx="14355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FF"/>
                </a:solidFill>
              </a:rPr>
              <a:t>Z OMG</a:t>
            </a:r>
            <a:endParaRPr sz="1200">
              <a:solidFill>
                <a:srgbClr val="0000FF"/>
              </a:solidFill>
            </a:endParaRPr>
          </a:p>
        </p:txBody>
      </p:sp>
      <p:cxnSp>
        <p:nvCxnSpPr>
          <p:cNvPr id="102" name="Google Shape;102;p17"/>
          <p:cNvCxnSpPr>
            <a:stCxn id="80" idx="2"/>
            <a:endCxn id="82" idx="0"/>
          </p:cNvCxnSpPr>
          <p:nvPr/>
        </p:nvCxnSpPr>
        <p:spPr>
          <a:xfrm>
            <a:off x="7720450" y="1215750"/>
            <a:ext cx="51900" cy="2684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03" name="Google Shape;103;p17"/>
          <p:cNvSpPr txBox="1"/>
          <p:nvPr/>
        </p:nvSpPr>
        <p:spPr>
          <a:xfrm>
            <a:off x="6930725" y="1569025"/>
            <a:ext cx="18186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Z OMG via Trustline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Z &lt;= Y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FLOW GUIDELINES: MIGRATION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Parties: Party A and Oracle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Party A migrates X OMG tokens to the AMC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Only the Oracle can unlock these tokens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The Oracle pays in exchange Y OMG (Y&lt;= X) in the XRP Ledger via a Trustline</a:t>
            </a:r>
            <a:endParaRPr sz="1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4092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FLOW DESCRIPTION: MIGRATION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321050" y="1266775"/>
            <a:ext cx="7856400" cy="3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822400" y="1387213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FF0000"/>
                </a:solidFill>
              </a:rPr>
              <a:t>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20 OMG</a:t>
            </a:r>
            <a:endParaRPr sz="1200"/>
          </a:p>
        </p:txBody>
      </p:sp>
      <p:cxnSp>
        <p:nvCxnSpPr>
          <p:cNvPr id="117" name="Google Shape;117;p19"/>
          <p:cNvCxnSpPr/>
          <p:nvPr/>
        </p:nvCxnSpPr>
        <p:spPr>
          <a:xfrm>
            <a:off x="5143500" y="1101425"/>
            <a:ext cx="10500" cy="387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8" name="Google Shape;118;p19"/>
          <p:cNvSpPr txBox="1"/>
          <p:nvPr/>
        </p:nvSpPr>
        <p:spPr>
          <a:xfrm>
            <a:off x="1340475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ETHEREUM Ledger</a:t>
            </a:r>
            <a:endParaRPr b="1"/>
          </a:p>
        </p:txBody>
      </p:sp>
      <p:sp>
        <p:nvSpPr>
          <p:cNvPr id="119" name="Google Shape;119;p19"/>
          <p:cNvSpPr txBox="1"/>
          <p:nvPr/>
        </p:nvSpPr>
        <p:spPr>
          <a:xfrm>
            <a:off x="5475950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XRP Ledger</a:t>
            </a:r>
            <a:endParaRPr b="1"/>
          </a:p>
        </p:txBody>
      </p:sp>
      <p:sp>
        <p:nvSpPr>
          <p:cNvPr id="120" name="Google Shape;120;p19"/>
          <p:cNvSpPr/>
          <p:nvPr/>
        </p:nvSpPr>
        <p:spPr>
          <a:xfrm>
            <a:off x="6910100" y="1387225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FF0000"/>
                </a:solidFill>
              </a:rPr>
              <a:t>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</p:txBody>
      </p:sp>
      <p:sp>
        <p:nvSpPr>
          <p:cNvPr id="121" name="Google Shape;121;p19"/>
          <p:cNvSpPr/>
          <p:nvPr/>
        </p:nvSpPr>
        <p:spPr>
          <a:xfrm>
            <a:off x="2671275" y="2758800"/>
            <a:ext cx="1755300" cy="43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AMC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122" name="Google Shape;122;p19"/>
          <p:cNvCxnSpPr>
            <a:stCxn id="116" idx="2"/>
            <a:endCxn id="121" idx="1"/>
          </p:cNvCxnSpPr>
          <p:nvPr/>
        </p:nvCxnSpPr>
        <p:spPr>
          <a:xfrm>
            <a:off x="1351900" y="1959913"/>
            <a:ext cx="1319400" cy="101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9"/>
          <p:cNvSpPr txBox="1"/>
          <p:nvPr/>
        </p:nvSpPr>
        <p:spPr>
          <a:xfrm>
            <a:off x="1082775" y="2441850"/>
            <a:ext cx="12150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Deploy AMC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4092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FLOW DESCRIPTION: MIGRATION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321050" y="1266775"/>
            <a:ext cx="7856400" cy="3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822400" y="1387213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FF0000"/>
                </a:solidFill>
              </a:rPr>
              <a:t>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20 OMG</a:t>
            </a:r>
            <a:endParaRPr sz="1200"/>
          </a:p>
        </p:txBody>
      </p:sp>
      <p:sp>
        <p:nvSpPr>
          <p:cNvPr id="131" name="Google Shape;131;p20"/>
          <p:cNvSpPr/>
          <p:nvPr/>
        </p:nvSpPr>
        <p:spPr>
          <a:xfrm>
            <a:off x="4665325" y="4039550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38761D"/>
                </a:solidFill>
              </a:rPr>
              <a:t> Oracle</a:t>
            </a:r>
            <a:endParaRPr sz="1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(AMTC)</a:t>
            </a:r>
            <a:endParaRPr sz="1200"/>
          </a:p>
        </p:txBody>
      </p:sp>
      <p:cxnSp>
        <p:nvCxnSpPr>
          <p:cNvPr id="132" name="Google Shape;132;p20"/>
          <p:cNvCxnSpPr/>
          <p:nvPr/>
        </p:nvCxnSpPr>
        <p:spPr>
          <a:xfrm>
            <a:off x="5143500" y="1101425"/>
            <a:ext cx="10500" cy="387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33" name="Google Shape;133;p20"/>
          <p:cNvSpPr txBox="1"/>
          <p:nvPr/>
        </p:nvSpPr>
        <p:spPr>
          <a:xfrm>
            <a:off x="1340475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ETHEREUM Ledger</a:t>
            </a:r>
            <a:endParaRPr b="1"/>
          </a:p>
        </p:txBody>
      </p:sp>
      <p:sp>
        <p:nvSpPr>
          <p:cNvPr id="134" name="Google Shape;134;p20"/>
          <p:cNvSpPr txBox="1"/>
          <p:nvPr/>
        </p:nvSpPr>
        <p:spPr>
          <a:xfrm>
            <a:off x="5475950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XRP Ledger</a:t>
            </a:r>
            <a:endParaRPr b="1"/>
          </a:p>
        </p:txBody>
      </p:sp>
      <p:sp>
        <p:nvSpPr>
          <p:cNvPr id="135" name="Google Shape;135;p20"/>
          <p:cNvSpPr/>
          <p:nvPr/>
        </p:nvSpPr>
        <p:spPr>
          <a:xfrm>
            <a:off x="6910100" y="1387225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FF0000"/>
                </a:solidFill>
              </a:rPr>
              <a:t>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</p:txBody>
      </p:sp>
      <p:sp>
        <p:nvSpPr>
          <p:cNvPr id="136" name="Google Shape;136;p20"/>
          <p:cNvSpPr/>
          <p:nvPr/>
        </p:nvSpPr>
        <p:spPr>
          <a:xfrm>
            <a:off x="2671275" y="2758800"/>
            <a:ext cx="1755300" cy="43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AMC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137" name="Google Shape;137;p20"/>
          <p:cNvCxnSpPr>
            <a:stCxn id="130" idx="2"/>
            <a:endCxn id="136" idx="1"/>
          </p:cNvCxnSpPr>
          <p:nvPr/>
        </p:nvCxnSpPr>
        <p:spPr>
          <a:xfrm>
            <a:off x="1351900" y="1959913"/>
            <a:ext cx="1319400" cy="101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" name="Google Shape;138;p20"/>
          <p:cNvSpPr txBox="1"/>
          <p:nvPr/>
        </p:nvSpPr>
        <p:spPr>
          <a:xfrm>
            <a:off x="1082775" y="2441850"/>
            <a:ext cx="12150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Deploy AMC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139" name="Google Shape;139;p20"/>
          <p:cNvCxnSpPr>
            <a:stCxn id="131" idx="1"/>
            <a:endCxn id="136" idx="2"/>
          </p:cNvCxnSpPr>
          <p:nvPr/>
        </p:nvCxnSpPr>
        <p:spPr>
          <a:xfrm rot="10800000">
            <a:off x="3549025" y="3195200"/>
            <a:ext cx="1116300" cy="11307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" name="Google Shape;140;p20"/>
          <p:cNvSpPr txBox="1"/>
          <p:nvPr/>
        </p:nvSpPr>
        <p:spPr>
          <a:xfrm>
            <a:off x="2608275" y="3676913"/>
            <a:ext cx="21612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Init as Oracle on ETH &amp; XRP</a:t>
            </a:r>
            <a:endParaRPr sz="1200"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4092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FLOW DESCRIPTION: MIGRATION</a:t>
            </a: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321050" y="1266775"/>
            <a:ext cx="7856400" cy="3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822400" y="1387213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FF0000"/>
                </a:solidFill>
              </a:rPr>
              <a:t>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FF0000"/>
                </a:solidFill>
              </a:rPr>
              <a:t>20 OMG</a:t>
            </a:r>
            <a:endParaRPr sz="1200"/>
          </a:p>
        </p:txBody>
      </p:sp>
      <p:sp>
        <p:nvSpPr>
          <p:cNvPr id="148" name="Google Shape;148;p21"/>
          <p:cNvSpPr/>
          <p:nvPr/>
        </p:nvSpPr>
        <p:spPr>
          <a:xfrm>
            <a:off x="4665325" y="4039550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38761D"/>
                </a:solidFill>
              </a:rPr>
              <a:t> Oracle</a:t>
            </a:r>
            <a:endParaRPr sz="12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 (AMTC)</a:t>
            </a:r>
            <a:endParaRPr sz="1200"/>
          </a:p>
        </p:txBody>
      </p:sp>
      <p:cxnSp>
        <p:nvCxnSpPr>
          <p:cNvPr id="149" name="Google Shape;149;p21"/>
          <p:cNvCxnSpPr/>
          <p:nvPr/>
        </p:nvCxnSpPr>
        <p:spPr>
          <a:xfrm>
            <a:off x="5143500" y="1101425"/>
            <a:ext cx="10500" cy="387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50" name="Google Shape;150;p21"/>
          <p:cNvSpPr txBox="1"/>
          <p:nvPr/>
        </p:nvSpPr>
        <p:spPr>
          <a:xfrm>
            <a:off x="1340475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ETHEREUM Ledger</a:t>
            </a:r>
            <a:endParaRPr b="1"/>
          </a:p>
        </p:txBody>
      </p:sp>
      <p:sp>
        <p:nvSpPr>
          <p:cNvPr id="151" name="Google Shape;151;p21"/>
          <p:cNvSpPr txBox="1"/>
          <p:nvPr/>
        </p:nvSpPr>
        <p:spPr>
          <a:xfrm>
            <a:off x="5475950" y="892675"/>
            <a:ext cx="2057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XRP Ledger</a:t>
            </a:r>
            <a:endParaRPr b="1"/>
          </a:p>
        </p:txBody>
      </p:sp>
      <p:sp>
        <p:nvSpPr>
          <p:cNvPr id="152" name="Google Shape;152;p21"/>
          <p:cNvSpPr/>
          <p:nvPr/>
        </p:nvSpPr>
        <p:spPr>
          <a:xfrm>
            <a:off x="6910100" y="1387225"/>
            <a:ext cx="1059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r>
              <a:rPr lang="fr" sz="1200"/>
              <a:t>  </a:t>
            </a:r>
            <a:r>
              <a:rPr lang="fr" sz="1200">
                <a:solidFill>
                  <a:srgbClr val="FF0000"/>
                </a:solidFill>
              </a:rPr>
              <a:t> Party A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 </a:t>
            </a:r>
            <a:r>
              <a:rPr lang="fr" sz="1200"/>
              <a:t>(AMTC)</a:t>
            </a:r>
            <a:endParaRPr sz="1200"/>
          </a:p>
        </p:txBody>
      </p:sp>
      <p:sp>
        <p:nvSpPr>
          <p:cNvPr id="153" name="Google Shape;153;p21"/>
          <p:cNvSpPr/>
          <p:nvPr/>
        </p:nvSpPr>
        <p:spPr>
          <a:xfrm>
            <a:off x="2671275" y="2758800"/>
            <a:ext cx="1755300" cy="43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AMC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154" name="Google Shape;154;p21"/>
          <p:cNvCxnSpPr>
            <a:stCxn id="147" idx="2"/>
            <a:endCxn id="153" idx="1"/>
          </p:cNvCxnSpPr>
          <p:nvPr/>
        </p:nvCxnSpPr>
        <p:spPr>
          <a:xfrm>
            <a:off x="1351900" y="1959913"/>
            <a:ext cx="1319400" cy="101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21"/>
          <p:cNvSpPr txBox="1"/>
          <p:nvPr/>
        </p:nvSpPr>
        <p:spPr>
          <a:xfrm>
            <a:off x="1082775" y="2441850"/>
            <a:ext cx="12150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</a:rPr>
              <a:t>Deploy AMC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156" name="Google Shape;156;p21"/>
          <p:cNvCxnSpPr>
            <a:stCxn id="148" idx="1"/>
            <a:endCxn id="153" idx="2"/>
          </p:cNvCxnSpPr>
          <p:nvPr/>
        </p:nvCxnSpPr>
        <p:spPr>
          <a:xfrm rot="10800000">
            <a:off x="3549025" y="3195200"/>
            <a:ext cx="1116300" cy="11307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21"/>
          <p:cNvSpPr txBox="1"/>
          <p:nvPr/>
        </p:nvSpPr>
        <p:spPr>
          <a:xfrm>
            <a:off x="2608275" y="3676913"/>
            <a:ext cx="21612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Init as Oracle on ETH &amp; XRP</a:t>
            </a:r>
            <a:endParaRPr sz="1200">
              <a:solidFill>
                <a:srgbClr val="38761D"/>
              </a:solidFill>
            </a:endParaRPr>
          </a:p>
        </p:txBody>
      </p:sp>
      <p:cxnSp>
        <p:nvCxnSpPr>
          <p:cNvPr id="158" name="Google Shape;158;p21"/>
          <p:cNvCxnSpPr>
            <a:stCxn id="148" idx="0"/>
          </p:cNvCxnSpPr>
          <p:nvPr/>
        </p:nvCxnSpPr>
        <p:spPr>
          <a:xfrm rot="10800000">
            <a:off x="4021225" y="3200450"/>
            <a:ext cx="1173600" cy="8391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59;p21"/>
          <p:cNvSpPr txBox="1"/>
          <p:nvPr/>
        </p:nvSpPr>
        <p:spPr>
          <a:xfrm>
            <a:off x="4021225" y="3251875"/>
            <a:ext cx="21612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8761D"/>
                </a:solidFill>
              </a:rPr>
              <a:t>Waits for a new migration </a:t>
            </a:r>
            <a:endParaRPr sz="1200"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1450</Words>
  <Application>Microsoft Macintosh PowerPoint</Application>
  <PresentationFormat>On-screen Show (16:9)</PresentationFormat>
  <Paragraphs>388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Asset migration/ withdrawal</vt:lpstr>
      <vt:lpstr>PROBLEM TO SOLVE</vt:lpstr>
      <vt:lpstr>COMPONENTS</vt:lpstr>
      <vt:lpstr>PARTIES</vt:lpstr>
      <vt:lpstr>PowerPoint Presentation</vt:lpstr>
      <vt:lpstr>FLOW GUIDELINES: MIGRATION</vt:lpstr>
      <vt:lpstr>FLOW DESCRIPTION: MIGRATION</vt:lpstr>
      <vt:lpstr>FLOW DESCRIPTION: MIGRATION</vt:lpstr>
      <vt:lpstr>FLOW DESCRIPTION: MIGRATION</vt:lpstr>
      <vt:lpstr>FLOW DESCRIPTION: MIGRATION</vt:lpstr>
      <vt:lpstr>FLOW DESCRIPTION: MIGRATION</vt:lpstr>
      <vt:lpstr>FLOW DESCRIPTION: MIGRATION</vt:lpstr>
      <vt:lpstr>FLOW DESCRIPTION: MIGRATION</vt:lpstr>
      <vt:lpstr>FLOW GUIDELINES: WITHDRAWAL</vt:lpstr>
      <vt:lpstr>FLOW DESCRIPTION: WITHDRAWAL</vt:lpstr>
      <vt:lpstr>FLOW DESCRIPTION: WITHDRAWAL</vt:lpstr>
      <vt:lpstr>FLOW DESCRIPTION: WITHDRAWAL</vt:lpstr>
      <vt:lpstr>FLOW DESCRIPTION: WITHDRAWAL</vt:lpstr>
      <vt:lpstr>FLOW DESCRIPTION: WITHDRAWAL</vt:lpstr>
      <vt:lpstr>FLOW DESCRIPTION: WITHDRAWAL</vt:lpstr>
      <vt:lpstr>FLOW DESCRIPTION: WITHDRAWAL</vt:lpstr>
      <vt:lpstr>FLOW DESCRIPTION: WITHDRAWAL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migration/ withdrawal</dc:title>
  <cp:lastModifiedBy>Najla Chamseddine</cp:lastModifiedBy>
  <cp:revision>1</cp:revision>
  <dcterms:modified xsi:type="dcterms:W3CDTF">2020-03-16T14:15:56Z</dcterms:modified>
</cp:coreProperties>
</file>