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6.jpg" ContentType="image/jpg"/>
  <Override PartName="/ppt/media/image7.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9" r:id="rId5"/>
    <p:sldId id="260" r:id="rId6"/>
    <p:sldId id="261" r:id="rId7"/>
    <p:sldId id="262" r:id="rId8"/>
    <p:sldId id="263" r:id="rId9"/>
    <p:sldId id="264" r:id="rId10"/>
    <p:sldId id="265" r:id="rId11"/>
    <p:sldId id="267" r:id="rId12"/>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8/30/2019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8/30/2019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8/30/2019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bg1"/>
                </a:solidFill>
                <a:latin typeface="Arial" pitchFamily="34" charset="0"/>
                <a:cs typeface="Arial" pitchFamily="34" charset="0"/>
              </a:defRPr>
            </a:lvl1pPr>
          </a:lstStyle>
          <a:p>
            <a:r>
              <a:rPr lang="en-US" altLang="ko-KR" dirty="0"/>
              <a:t> Free PPT _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bg1"/>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bg1"/>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t>8/30/2019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t>8/30/2019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t>8/30/2019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8/30/2019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7744" y="3743388"/>
            <a:ext cx="4608512" cy="461665"/>
          </a:xfrm>
          <a:prstGeom prst="rect">
            <a:avLst/>
          </a:prstGeom>
          <a:noFill/>
        </p:spPr>
        <p:txBody>
          <a:bodyPr wrap="square">
            <a:spAutoFit/>
          </a:bodyPr>
          <a:lstStyle/>
          <a:p>
            <a:pPr algn="ctr" fontAlgn="auto">
              <a:spcBef>
                <a:spcPts val="0"/>
              </a:spcBef>
              <a:spcAft>
                <a:spcPts val="0"/>
              </a:spcAft>
              <a:defRPr/>
            </a:pPr>
            <a:r>
              <a:rPr kumimoji="0" lang="en-US" altLang="ko-KR" sz="2400" b="1" dirty="0">
                <a:solidFill>
                  <a:schemeClr val="accent5">
                    <a:lumMod val="75000"/>
                  </a:schemeClr>
                </a:solidFill>
                <a:latin typeface="Arial" pitchFamily="34" charset="0"/>
                <a:cs typeface="Arial" pitchFamily="34" charset="0"/>
              </a:rPr>
              <a:t>By :Najla Kousi </a:t>
            </a:r>
          </a:p>
        </p:txBody>
      </p:sp>
      <p:sp>
        <p:nvSpPr>
          <p:cNvPr id="5" name="TextBox 1"/>
          <p:cNvSpPr txBox="1">
            <a:spLocks noChangeArrowheads="1"/>
          </p:cNvSpPr>
          <p:nvPr/>
        </p:nvSpPr>
        <p:spPr bwMode="auto">
          <a:xfrm>
            <a:off x="2375756" y="2833648"/>
            <a:ext cx="4392488" cy="923330"/>
          </a:xfrm>
          <a:prstGeom prst="rect">
            <a:avLst/>
          </a:prstGeom>
          <a:noFill/>
          <a:ln w="9525">
            <a:noFill/>
            <a:miter lim="800000"/>
            <a:headEnd/>
            <a:tailEnd/>
          </a:ln>
        </p:spPr>
        <p:txBody>
          <a:bodyPr wrap="square">
            <a:spAutoFit/>
          </a:bodyPr>
          <a:lstStyle/>
          <a:p>
            <a:pPr algn="ctr"/>
            <a:r>
              <a:rPr lang="en-US" b="1" spc="-5" dirty="0"/>
              <a:t>PREDICTING</a:t>
            </a:r>
            <a:r>
              <a:rPr lang="en-US" b="1" spc="-60" dirty="0"/>
              <a:t> </a:t>
            </a:r>
            <a:r>
              <a:rPr lang="en-US" b="1" spc="-5" dirty="0"/>
              <a:t>OPTIMAL  </a:t>
            </a:r>
            <a:r>
              <a:rPr lang="en-US" b="1" spc="-30" dirty="0"/>
              <a:t>LOCATION</a:t>
            </a:r>
          </a:p>
          <a:p>
            <a:pPr algn="ctr"/>
            <a:r>
              <a:rPr lang="en-US" b="1" spc="-30" dirty="0"/>
              <a:t> </a:t>
            </a:r>
            <a:r>
              <a:rPr lang="en-US" b="1" spc="-5" dirty="0"/>
              <a:t>FOR  SYRIAN STYLE </a:t>
            </a:r>
            <a:r>
              <a:rPr lang="en-US" b="1" spc="-40" dirty="0"/>
              <a:t>RESTAURANT </a:t>
            </a:r>
            <a:r>
              <a:rPr lang="en-US" b="1" dirty="0"/>
              <a:t>IN</a:t>
            </a:r>
          </a:p>
          <a:p>
            <a:pPr algn="ctr"/>
            <a:r>
              <a:rPr lang="en-US" b="1" spc="-105" dirty="0"/>
              <a:t>TORONTO</a:t>
            </a:r>
            <a:endParaRPr lang="en-US" altLang="ko-KR" b="1" dirty="0">
              <a:solidFill>
                <a:schemeClr val="accent5">
                  <a:lumMod val="75000"/>
                </a:schemeClr>
              </a:solidFill>
              <a:latin typeface="Arial" pitchFamily="34" charset="0"/>
              <a:ea typeface="맑은 고딕" pitchFamily="50" charset="-127"/>
              <a:cs typeface="Arial" pitchFamily="34" charset="0"/>
            </a:endParaRPr>
          </a:p>
        </p:txBody>
      </p:sp>
      <p:grpSp>
        <p:nvGrpSpPr>
          <p:cNvPr id="8" name="Group 7"/>
          <p:cNvGrpSpPr/>
          <p:nvPr/>
        </p:nvGrpSpPr>
        <p:grpSpPr>
          <a:xfrm>
            <a:off x="7452320" y="332656"/>
            <a:ext cx="1320707" cy="324574"/>
            <a:chOff x="3275856" y="1242391"/>
            <a:chExt cx="1656184" cy="407020"/>
          </a:xfrm>
        </p:grpSpPr>
        <p:sp>
          <p:nvSpPr>
            <p:cNvPr id="9" name="Rounded Rectangle 8"/>
            <p:cNvSpPr/>
            <p:nvPr/>
          </p:nvSpPr>
          <p:spPr>
            <a:xfrm>
              <a:off x="3275856" y="1242391"/>
              <a:ext cx="1656184" cy="407020"/>
            </a:xfrm>
            <a:prstGeom prst="roundRect">
              <a:avLst>
                <a:gd name="adj" fmla="val 50000"/>
              </a:avLst>
            </a:prstGeom>
            <a:solidFill>
              <a:schemeClr val="bg1">
                <a:alpha val="8800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Picture 2" descr="E:\002-KIMS BUSINESS\007-01-ALLPPT.com\011-ALLPPT-LOGO\allppt-logo-e.pn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41221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130E-6442-48AC-82D8-804D56993355}"/>
              </a:ext>
            </a:extLst>
          </p:cNvPr>
          <p:cNvSpPr>
            <a:spLocks noGrp="1"/>
          </p:cNvSpPr>
          <p:nvPr>
            <p:ph type="title"/>
          </p:nvPr>
        </p:nvSpPr>
        <p:spPr/>
        <p:txBody>
          <a:bodyPr/>
          <a:lstStyle/>
          <a:p>
            <a:r>
              <a:rPr lang="en-US" dirty="0"/>
              <a:t>Conclusion </a:t>
            </a:r>
          </a:p>
        </p:txBody>
      </p:sp>
      <p:sp>
        <p:nvSpPr>
          <p:cNvPr id="4" name="Content Placeholder 3">
            <a:extLst>
              <a:ext uri="{FF2B5EF4-FFF2-40B4-BE49-F238E27FC236}">
                <a16:creationId xmlns:a16="http://schemas.microsoft.com/office/drawing/2014/main" id="{A2B73748-34C3-4476-AB84-F8641532600B}"/>
              </a:ext>
            </a:extLst>
          </p:cNvPr>
          <p:cNvSpPr>
            <a:spLocks noGrp="1"/>
          </p:cNvSpPr>
          <p:nvPr>
            <p:ph idx="10"/>
          </p:nvPr>
        </p:nvSpPr>
        <p:spPr>
          <a:xfrm>
            <a:off x="1290464" y="1196752"/>
            <a:ext cx="6563072" cy="4147865"/>
          </a:xfrm>
        </p:spPr>
        <p:txBody>
          <a:bodyPr/>
          <a:lstStyle/>
          <a:p>
            <a:endParaRPr lang="en-US" dirty="0"/>
          </a:p>
          <a:p>
            <a:r>
              <a:rPr lang="en-US" sz="2000" b="1" dirty="0"/>
              <a:t>as we know how much the Arabic Syrian restaurants are not very common in Toronto like the other city's </a:t>
            </a:r>
          </a:p>
          <a:p>
            <a:r>
              <a:rPr lang="en-US" sz="2000" b="1" dirty="0"/>
              <a:t>so after all the work we think that the Berczy Park is the perfect place for the  restaurants it's a great spot and it will help us a lot to make the type of food higher in the market and the place don't have a lot of same style of the restaurant so it's perfect and it will attract a lot of people </a:t>
            </a:r>
          </a:p>
          <a:p>
            <a:endParaRPr lang="en-US" dirty="0"/>
          </a:p>
        </p:txBody>
      </p:sp>
    </p:spTree>
    <p:extLst>
      <p:ext uri="{BB962C8B-B14F-4D97-AF65-F5344CB8AC3E}">
        <p14:creationId xmlns:p14="http://schemas.microsoft.com/office/powerpoint/2010/main" val="372480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t>Arabic Syrian style restaurant </a:t>
            </a:r>
            <a:endParaRPr lang="ko-KR" altLang="en-US" dirty="0"/>
          </a:p>
        </p:txBody>
      </p:sp>
      <p:sp>
        <p:nvSpPr>
          <p:cNvPr id="7" name="Content Placeholder 6"/>
          <p:cNvSpPr>
            <a:spLocks noGrp="1"/>
          </p:cNvSpPr>
          <p:nvPr>
            <p:ph idx="10"/>
          </p:nvPr>
        </p:nvSpPr>
        <p:spPr>
          <a:xfrm>
            <a:off x="457200" y="1844824"/>
            <a:ext cx="8229600" cy="3600400"/>
          </a:xfrm>
        </p:spPr>
        <p:txBody>
          <a:bodyPr/>
          <a:lstStyle/>
          <a:p>
            <a:r>
              <a:rPr lang="en-US" altLang="ko-KR" sz="2800" b="1" dirty="0"/>
              <a:t>The Market opportunity for the restaurant :</a:t>
            </a:r>
          </a:p>
          <a:p>
            <a:r>
              <a:rPr lang="en-US" altLang="ko-KR" sz="2800" b="1" dirty="0"/>
              <a:t>Higher the number of Syrian and Arabic style food and restaurant in the market and share the food culture in Toronto .</a:t>
            </a:r>
          </a:p>
          <a:p>
            <a:r>
              <a:rPr lang="en-US" altLang="ko-KR" sz="2800" b="1" dirty="0"/>
              <a:t>The main goal of this project is to find the best location to open the  restaurant in Toronto so it is in a place that attracts a lot of people. </a:t>
            </a:r>
            <a:endParaRPr lang="ko-KR" altLang="en-US" sz="2800" b="1" dirty="0"/>
          </a:p>
        </p:txBody>
      </p:sp>
    </p:spTree>
    <p:extLst>
      <p:ext uri="{BB962C8B-B14F-4D97-AF65-F5344CB8AC3E}">
        <p14:creationId xmlns:p14="http://schemas.microsoft.com/office/powerpoint/2010/main" val="89176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0260" y="450259"/>
            <a:ext cx="7524328" cy="1069514"/>
          </a:xfrm>
        </p:spPr>
        <p:txBody>
          <a:bodyPr/>
          <a:lstStyle/>
          <a:p>
            <a:r>
              <a:rPr lang="en-US" spc="-204" dirty="0">
                <a:latin typeface="Gill Sans MT"/>
                <a:cs typeface="Gill Sans MT"/>
              </a:rPr>
              <a:t>DATA  </a:t>
            </a:r>
            <a:r>
              <a:rPr lang="en-US" spc="-125" dirty="0">
                <a:latin typeface="Gill Sans MT"/>
                <a:cs typeface="Gill Sans MT"/>
              </a:rPr>
              <a:t>A</a:t>
            </a:r>
            <a:r>
              <a:rPr lang="en-US" spc="-5" dirty="0">
                <a:latin typeface="Gill Sans MT"/>
                <a:cs typeface="Gill Sans MT"/>
              </a:rPr>
              <a:t>C</a:t>
            </a:r>
            <a:r>
              <a:rPr lang="en-US" dirty="0">
                <a:latin typeface="Gill Sans MT"/>
                <a:cs typeface="Gill Sans MT"/>
              </a:rPr>
              <a:t>Q</a:t>
            </a:r>
            <a:r>
              <a:rPr lang="en-US" spc="-5" dirty="0">
                <a:latin typeface="Gill Sans MT"/>
                <a:cs typeface="Gill Sans MT"/>
              </a:rPr>
              <a:t>U</a:t>
            </a:r>
            <a:r>
              <a:rPr lang="en-US" dirty="0">
                <a:latin typeface="Gill Sans MT"/>
                <a:cs typeface="Gill Sans MT"/>
              </a:rPr>
              <a:t>I</a:t>
            </a:r>
            <a:r>
              <a:rPr lang="en-US" spc="-5" dirty="0">
                <a:latin typeface="Gill Sans MT"/>
                <a:cs typeface="Gill Sans MT"/>
              </a:rPr>
              <a:t>S</a:t>
            </a:r>
            <a:r>
              <a:rPr lang="en-US" dirty="0">
                <a:latin typeface="Gill Sans MT"/>
                <a:cs typeface="Gill Sans MT"/>
              </a:rPr>
              <a:t>ITION</a:t>
            </a:r>
            <a:br>
              <a:rPr lang="en-US" dirty="0">
                <a:latin typeface="Gill Sans MT"/>
                <a:cs typeface="Gill Sans MT"/>
              </a:rPr>
            </a:br>
            <a:endParaRPr lang="ko-KR" altLang="en-US" dirty="0"/>
          </a:p>
        </p:txBody>
      </p:sp>
      <p:sp>
        <p:nvSpPr>
          <p:cNvPr id="13" name="Content Placeholder 12"/>
          <p:cNvSpPr>
            <a:spLocks noGrp="1"/>
          </p:cNvSpPr>
          <p:nvPr>
            <p:ph idx="10"/>
          </p:nvPr>
        </p:nvSpPr>
        <p:spPr>
          <a:xfrm>
            <a:off x="1190260" y="1772816"/>
            <a:ext cx="6920476" cy="4896544"/>
          </a:xfrm>
        </p:spPr>
        <p:txBody>
          <a:bodyPr/>
          <a:lstStyle/>
          <a:p>
            <a:r>
              <a:rPr lang="en-US" sz="2000" b="1" dirty="0"/>
              <a:t>The main goal : </a:t>
            </a:r>
          </a:p>
          <a:p>
            <a:r>
              <a:rPr lang="en-US" sz="2000" b="1" dirty="0"/>
              <a:t>we can see that the numbers of the Syrian refugees are increasing especially in Canada in Toronto.</a:t>
            </a:r>
          </a:p>
          <a:p>
            <a:r>
              <a:rPr lang="en-US" sz="2000" b="1" dirty="0"/>
              <a:t>the problem that I will be looking to solve is that there is not a lot of Syrian style restaurants in Toronto </a:t>
            </a:r>
            <a:r>
              <a:rPr lang="en-US" sz="2000" b="1" dirty="0" err="1"/>
              <a:t>i</a:t>
            </a:r>
            <a:r>
              <a:rPr lang="en-US" sz="2000" b="1" dirty="0"/>
              <a:t> will talk in the report about the best location that I can open the restaurant so I will be able to higher the Syrian food in the market .</a:t>
            </a:r>
          </a:p>
          <a:p>
            <a:r>
              <a:rPr lang="en-US" sz="2000" b="1" dirty="0"/>
              <a:t>for the business to be successful we will choose a location that will be away from the other restaurants and most important that the location is very close to downtown because as we know it's a very tourist popularity..</a:t>
            </a:r>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659674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57465-3EA0-4AC9-9D06-76A931715B79}"/>
              </a:ext>
            </a:extLst>
          </p:cNvPr>
          <p:cNvSpPr>
            <a:spLocks noGrp="1"/>
          </p:cNvSpPr>
          <p:nvPr>
            <p:ph type="title"/>
          </p:nvPr>
        </p:nvSpPr>
        <p:spPr>
          <a:xfrm>
            <a:off x="1653444" y="548680"/>
            <a:ext cx="7524328" cy="1069514"/>
          </a:xfrm>
        </p:spPr>
        <p:txBody>
          <a:bodyPr/>
          <a:lstStyle/>
          <a:p>
            <a:r>
              <a:rPr lang="en-US" dirty="0"/>
              <a:t>The data source : </a:t>
            </a:r>
          </a:p>
        </p:txBody>
      </p:sp>
      <p:sp>
        <p:nvSpPr>
          <p:cNvPr id="4" name="Content Placeholder 3">
            <a:extLst>
              <a:ext uri="{FF2B5EF4-FFF2-40B4-BE49-F238E27FC236}">
                <a16:creationId xmlns:a16="http://schemas.microsoft.com/office/drawing/2014/main" id="{B5AA835C-9C29-4E1B-BE0F-C8F622B912D8}"/>
              </a:ext>
            </a:extLst>
          </p:cNvPr>
          <p:cNvSpPr>
            <a:spLocks noGrp="1"/>
          </p:cNvSpPr>
          <p:nvPr>
            <p:ph idx="10"/>
          </p:nvPr>
        </p:nvSpPr>
        <p:spPr>
          <a:xfrm>
            <a:off x="1403648" y="1772816"/>
            <a:ext cx="6563072" cy="4147865"/>
          </a:xfrm>
        </p:spPr>
        <p:txBody>
          <a:bodyPr/>
          <a:lstStyle/>
          <a:p>
            <a:pPr marL="252729" indent="-172085">
              <a:lnSpc>
                <a:spcPct val="100000"/>
              </a:lnSpc>
              <a:spcBef>
                <a:spcPts val="810"/>
              </a:spcBef>
              <a:buChar char="•"/>
              <a:tabLst>
                <a:tab pos="253365" algn="l"/>
              </a:tabLst>
            </a:pPr>
            <a:r>
              <a:rPr lang="en-US" sz="2800" spc="-50" dirty="0"/>
              <a:t>Toronto </a:t>
            </a:r>
            <a:r>
              <a:rPr lang="en-US" sz="2800" spc="-5" dirty="0"/>
              <a:t>postal code data scraped </a:t>
            </a:r>
            <a:r>
              <a:rPr lang="en-US" sz="2800" spc="-15" dirty="0"/>
              <a:t>from </a:t>
            </a:r>
            <a:r>
              <a:rPr lang="en-US" sz="2800" spc="-5" dirty="0"/>
              <a:t>Wikipedia</a:t>
            </a:r>
            <a:r>
              <a:rPr lang="en-US" sz="2800" spc="-180" dirty="0"/>
              <a:t> </a:t>
            </a:r>
            <a:r>
              <a:rPr lang="en-US" sz="2800" spc="-5" dirty="0"/>
              <a:t>page</a:t>
            </a:r>
          </a:p>
          <a:p>
            <a:pPr marL="252729" marR="62230" indent="-171450">
              <a:lnSpc>
                <a:spcPct val="85300"/>
              </a:lnSpc>
              <a:spcBef>
                <a:spcPts val="580"/>
              </a:spcBef>
              <a:buChar char="•"/>
              <a:tabLst>
                <a:tab pos="253365" algn="l"/>
              </a:tabLst>
            </a:pPr>
            <a:r>
              <a:rPr lang="en-US" sz="2800" spc="-5" dirty="0"/>
              <a:t>Number </a:t>
            </a:r>
            <a:r>
              <a:rPr lang="en-US" sz="2800" dirty="0"/>
              <a:t>of </a:t>
            </a:r>
            <a:r>
              <a:rPr lang="en-US" sz="2800" spc="-10" dirty="0"/>
              <a:t>restaurants </a:t>
            </a:r>
            <a:r>
              <a:rPr lang="en-US" sz="2800" dirty="0"/>
              <a:t>and </a:t>
            </a:r>
            <a:r>
              <a:rPr lang="en-US" sz="2800" spc="-5" dirty="0"/>
              <a:t>their type </a:t>
            </a:r>
            <a:r>
              <a:rPr lang="en-US" sz="2800" dirty="0"/>
              <a:t>and </a:t>
            </a:r>
            <a:r>
              <a:rPr lang="en-US" sz="2800" spc="-5" dirty="0"/>
              <a:t>location in  every neighborhood will </a:t>
            </a:r>
            <a:r>
              <a:rPr lang="en-US" sz="2800" dirty="0"/>
              <a:t>be </a:t>
            </a:r>
            <a:r>
              <a:rPr lang="en-US" sz="2800" spc="-5" dirty="0"/>
              <a:t>obtained using </a:t>
            </a:r>
            <a:r>
              <a:rPr lang="en-US" sz="2800" spc="-10" dirty="0"/>
              <a:t>Foursquare  </a:t>
            </a:r>
            <a:r>
              <a:rPr lang="en-US" sz="2800" dirty="0"/>
              <a:t>API</a:t>
            </a:r>
          </a:p>
          <a:p>
            <a:pPr marL="252729" marR="203835" indent="-171450">
              <a:lnSpc>
                <a:spcPts val="1900"/>
              </a:lnSpc>
              <a:spcBef>
                <a:spcPts val="595"/>
              </a:spcBef>
              <a:buChar char="•"/>
              <a:tabLst>
                <a:tab pos="253365" algn="l"/>
              </a:tabLst>
            </a:pPr>
            <a:r>
              <a:rPr lang="en-US" sz="2800" spc="-10" dirty="0"/>
              <a:t>Coordinates </a:t>
            </a:r>
            <a:r>
              <a:rPr lang="en-US" sz="2800" dirty="0"/>
              <a:t>of </a:t>
            </a:r>
            <a:r>
              <a:rPr lang="en-US" sz="2800" spc="-10" dirty="0"/>
              <a:t>downtown </a:t>
            </a:r>
            <a:r>
              <a:rPr lang="en-US" sz="2800" spc="-50" dirty="0"/>
              <a:t>Toronto </a:t>
            </a:r>
            <a:r>
              <a:rPr lang="en-US" sz="2800" spc="-5" dirty="0"/>
              <a:t>will </a:t>
            </a:r>
            <a:r>
              <a:rPr lang="en-US" sz="2800" dirty="0"/>
              <a:t>be </a:t>
            </a:r>
            <a:r>
              <a:rPr lang="en-US" sz="2800" spc="-5" dirty="0"/>
              <a:t>obtained  using Google latitude </a:t>
            </a:r>
            <a:r>
              <a:rPr lang="en-US" sz="2800" dirty="0"/>
              <a:t>and </a:t>
            </a:r>
            <a:r>
              <a:rPr lang="en-US" sz="2800" spc="-5" dirty="0"/>
              <a:t>longitude </a:t>
            </a:r>
            <a:r>
              <a:rPr lang="en-US" sz="2800" dirty="0"/>
              <a:t>of </a:t>
            </a:r>
            <a:r>
              <a:rPr lang="en-US" sz="2800" spc="-5" dirty="0"/>
              <a:t>the CN</a:t>
            </a:r>
            <a:r>
              <a:rPr lang="en-US" sz="2800" spc="-10" dirty="0"/>
              <a:t> </a:t>
            </a:r>
            <a:r>
              <a:rPr lang="en-US" sz="2800" spc="-15" dirty="0"/>
              <a:t>tower</a:t>
            </a:r>
          </a:p>
          <a:p>
            <a:endParaRPr lang="en-US" dirty="0"/>
          </a:p>
        </p:txBody>
      </p:sp>
    </p:spTree>
    <p:extLst>
      <p:ext uri="{BB962C8B-B14F-4D97-AF65-F5344CB8AC3E}">
        <p14:creationId xmlns:p14="http://schemas.microsoft.com/office/powerpoint/2010/main" val="29687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03F1-A89B-4470-AC53-2B15A880851A}"/>
              </a:ext>
            </a:extLst>
          </p:cNvPr>
          <p:cNvSpPr>
            <a:spLocks noGrp="1"/>
          </p:cNvSpPr>
          <p:nvPr>
            <p:ph type="title"/>
          </p:nvPr>
        </p:nvSpPr>
        <p:spPr>
          <a:xfrm>
            <a:off x="1161254" y="330554"/>
            <a:ext cx="7524328" cy="1069514"/>
          </a:xfrm>
        </p:spPr>
        <p:txBody>
          <a:bodyPr/>
          <a:lstStyle/>
          <a:p>
            <a:r>
              <a:rPr lang="en-US" dirty="0"/>
              <a:t>The process of the data preparation and the cleaning </a:t>
            </a:r>
          </a:p>
        </p:txBody>
      </p:sp>
      <p:sp>
        <p:nvSpPr>
          <p:cNvPr id="4" name="Content Placeholder 3">
            <a:extLst>
              <a:ext uri="{FF2B5EF4-FFF2-40B4-BE49-F238E27FC236}">
                <a16:creationId xmlns:a16="http://schemas.microsoft.com/office/drawing/2014/main" id="{4F3E61D6-77DC-407F-9F25-CEB68CC63F82}"/>
              </a:ext>
            </a:extLst>
          </p:cNvPr>
          <p:cNvSpPr>
            <a:spLocks noGrp="1"/>
          </p:cNvSpPr>
          <p:nvPr>
            <p:ph idx="10"/>
          </p:nvPr>
        </p:nvSpPr>
        <p:spPr>
          <a:xfrm>
            <a:off x="1475656" y="1772816"/>
            <a:ext cx="6563072" cy="4147865"/>
          </a:xfrm>
        </p:spPr>
        <p:txBody>
          <a:bodyPr/>
          <a:lstStyle/>
          <a:p>
            <a:r>
              <a:rPr lang="en-US" sz="2400" b="1" dirty="0"/>
              <a:t>as we can see the data source has been  refined  to be developed the panda's data frame which will include the borough, neighborhood, postal code and finally the longitude . </a:t>
            </a:r>
          </a:p>
        </p:txBody>
      </p:sp>
      <p:sp>
        <p:nvSpPr>
          <p:cNvPr id="6" name="object 6">
            <a:extLst>
              <a:ext uri="{FF2B5EF4-FFF2-40B4-BE49-F238E27FC236}">
                <a16:creationId xmlns:a16="http://schemas.microsoft.com/office/drawing/2014/main" id="{73894BD4-F127-4C95-AFC9-C7C7E1B52004}"/>
              </a:ext>
            </a:extLst>
          </p:cNvPr>
          <p:cNvSpPr/>
          <p:nvPr/>
        </p:nvSpPr>
        <p:spPr>
          <a:xfrm>
            <a:off x="1967954" y="4221088"/>
            <a:ext cx="5578476" cy="1493080"/>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84932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B10A-5168-4C56-93A3-D934FB21DC2F}"/>
              </a:ext>
            </a:extLst>
          </p:cNvPr>
          <p:cNvSpPr>
            <a:spLocks noGrp="1"/>
          </p:cNvSpPr>
          <p:nvPr>
            <p:ph type="title"/>
          </p:nvPr>
        </p:nvSpPr>
        <p:spPr/>
        <p:txBody>
          <a:bodyPr/>
          <a:lstStyle/>
          <a:p>
            <a:r>
              <a:rPr lang="en-US" dirty="0"/>
              <a:t>Continue  </a:t>
            </a:r>
          </a:p>
        </p:txBody>
      </p:sp>
      <p:sp>
        <p:nvSpPr>
          <p:cNvPr id="4" name="Content Placeholder 3">
            <a:extLst>
              <a:ext uri="{FF2B5EF4-FFF2-40B4-BE49-F238E27FC236}">
                <a16:creationId xmlns:a16="http://schemas.microsoft.com/office/drawing/2014/main" id="{7F11F8C8-6CD0-42E3-B421-0414E7974342}"/>
              </a:ext>
            </a:extLst>
          </p:cNvPr>
          <p:cNvSpPr>
            <a:spLocks noGrp="1"/>
          </p:cNvSpPr>
          <p:nvPr>
            <p:ph idx="10"/>
          </p:nvPr>
        </p:nvSpPr>
        <p:spPr>
          <a:xfrm>
            <a:off x="1238096" y="1552307"/>
            <a:ext cx="7905904" cy="4003849"/>
          </a:xfrm>
        </p:spPr>
        <p:txBody>
          <a:bodyPr/>
          <a:lstStyle/>
          <a:p>
            <a:r>
              <a:rPr lang="en-US" sz="2000" b="1" dirty="0"/>
              <a:t>as you can see we found 10 best places of the neighborhood we found it by using the data of the Foursquare API location  and after that, we refined so it will have only the neighborhoods that have a food category the best 10 one </a:t>
            </a:r>
          </a:p>
        </p:txBody>
      </p:sp>
      <p:sp>
        <p:nvSpPr>
          <p:cNvPr id="5" name="object 8">
            <a:extLst>
              <a:ext uri="{FF2B5EF4-FFF2-40B4-BE49-F238E27FC236}">
                <a16:creationId xmlns:a16="http://schemas.microsoft.com/office/drawing/2014/main" id="{8B56CFC0-A078-4983-BDA8-79D64802E6DD}"/>
              </a:ext>
            </a:extLst>
          </p:cNvPr>
          <p:cNvSpPr/>
          <p:nvPr/>
        </p:nvSpPr>
        <p:spPr>
          <a:xfrm>
            <a:off x="683568" y="3178537"/>
            <a:ext cx="8305260" cy="212715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8962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A057F-B298-4D35-AF34-C107C82736EF}"/>
              </a:ext>
            </a:extLst>
          </p:cNvPr>
          <p:cNvSpPr>
            <a:spLocks noGrp="1"/>
          </p:cNvSpPr>
          <p:nvPr>
            <p:ph type="title"/>
          </p:nvPr>
        </p:nvSpPr>
        <p:spPr>
          <a:xfrm>
            <a:off x="1403648" y="429570"/>
            <a:ext cx="7524328" cy="1069514"/>
          </a:xfrm>
        </p:spPr>
        <p:txBody>
          <a:bodyPr/>
          <a:lstStyle/>
          <a:p>
            <a:r>
              <a:rPr lang="en-US" dirty="0"/>
              <a:t>FOLIUM MAP</a:t>
            </a:r>
            <a:br>
              <a:rPr lang="en-US" dirty="0"/>
            </a:br>
            <a:endParaRPr lang="en-US" dirty="0"/>
          </a:p>
        </p:txBody>
      </p:sp>
      <p:sp>
        <p:nvSpPr>
          <p:cNvPr id="4" name="Content Placeholder 3">
            <a:extLst>
              <a:ext uri="{FF2B5EF4-FFF2-40B4-BE49-F238E27FC236}">
                <a16:creationId xmlns:a16="http://schemas.microsoft.com/office/drawing/2014/main" id="{7A4B36BE-AA61-40D7-AFE6-1013ABF70C38}"/>
              </a:ext>
            </a:extLst>
          </p:cNvPr>
          <p:cNvSpPr>
            <a:spLocks noGrp="1"/>
          </p:cNvSpPr>
          <p:nvPr>
            <p:ph idx="10"/>
          </p:nvPr>
        </p:nvSpPr>
        <p:spPr>
          <a:xfrm>
            <a:off x="1763688" y="1355067"/>
            <a:ext cx="6563072" cy="4147865"/>
          </a:xfrm>
        </p:spPr>
        <p:txBody>
          <a:bodyPr/>
          <a:lstStyle/>
          <a:p>
            <a:endParaRPr lang="en-US" dirty="0"/>
          </a:p>
          <a:p>
            <a:r>
              <a:rPr lang="en-US" sz="2400" b="1" dirty="0"/>
              <a:t> as we said that we used the Folium maps so we can find the hotspots that will be perfect for the restaurant  visualize the locations</a:t>
            </a:r>
          </a:p>
        </p:txBody>
      </p:sp>
      <p:sp>
        <p:nvSpPr>
          <p:cNvPr id="5" name="object 11">
            <a:extLst>
              <a:ext uri="{FF2B5EF4-FFF2-40B4-BE49-F238E27FC236}">
                <a16:creationId xmlns:a16="http://schemas.microsoft.com/office/drawing/2014/main" id="{F77A36EB-87B6-4ED5-8693-5B8CE05120D1}"/>
              </a:ext>
            </a:extLst>
          </p:cNvPr>
          <p:cNvSpPr/>
          <p:nvPr/>
        </p:nvSpPr>
        <p:spPr>
          <a:xfrm>
            <a:off x="4471189" y="3004703"/>
            <a:ext cx="4234678" cy="3423726"/>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3493074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2E0D16-52AD-4AE7-BFC6-C8ABC43D3B80}"/>
              </a:ext>
            </a:extLst>
          </p:cNvPr>
          <p:cNvSpPr>
            <a:spLocks noGrp="1"/>
          </p:cNvSpPr>
          <p:nvPr>
            <p:ph idx="10"/>
          </p:nvPr>
        </p:nvSpPr>
        <p:spPr>
          <a:xfrm>
            <a:off x="1590869" y="620688"/>
            <a:ext cx="5962261" cy="3571801"/>
          </a:xfrm>
        </p:spPr>
        <p:txBody>
          <a:bodyPr/>
          <a:lstStyle/>
          <a:p>
            <a:r>
              <a:rPr lang="en-US" sz="3200" b="1" spc="-60" dirty="0"/>
              <a:t>HOTSPOT</a:t>
            </a:r>
            <a:r>
              <a:rPr lang="en-US" sz="3200" b="1" spc="-300" dirty="0"/>
              <a:t> </a:t>
            </a:r>
            <a:r>
              <a:rPr lang="en-US" sz="3200" b="1" dirty="0"/>
              <a:t>AREAS</a:t>
            </a:r>
          </a:p>
          <a:p>
            <a:r>
              <a:rPr lang="en-US" sz="1800" b="1" dirty="0"/>
              <a:t>as we can see that when we applied the  explore </a:t>
            </a:r>
            <a:r>
              <a:rPr lang="en-US" sz="1600" b="1" dirty="0"/>
              <a:t>URL with the Arabic Syrian style  restaurant place category ID to every hotspot of the restaurant we can see that the result is that there isn't a lot of results close to the hotspots </a:t>
            </a:r>
          </a:p>
          <a:p>
            <a:endParaRPr lang="en-US" sz="1600" b="1" dirty="0"/>
          </a:p>
          <a:p>
            <a:endParaRPr lang="en-US" sz="1600" b="1" dirty="0"/>
          </a:p>
          <a:p>
            <a:r>
              <a:rPr lang="en-US" sz="1600" b="1" dirty="0"/>
              <a:t>we can see that the parameters that were in the URL that is limit the results to be 500m radius and allow  for 100 results</a:t>
            </a:r>
          </a:p>
          <a:p>
            <a:endParaRPr lang="en-US" sz="1600" b="1" dirty="0"/>
          </a:p>
          <a:p>
            <a:r>
              <a:rPr lang="en-US" sz="1600" b="1" dirty="0"/>
              <a:t>we can see from the result that there are not many results near me and told me to try  something more general, reset your  filters, or expand the search area.</a:t>
            </a:r>
          </a:p>
          <a:p>
            <a:endParaRPr lang="en-US" sz="1600" b="1" dirty="0"/>
          </a:p>
          <a:p>
            <a:r>
              <a:rPr lang="en-US" sz="1600" b="1" dirty="0"/>
              <a:t>finally, we can see that from the result we have that all the six restaurant hotspots don't have an Arabic Syrian style restaurant in the 500m radius,  and all of them can be the perfect hotspots  for us</a:t>
            </a:r>
          </a:p>
        </p:txBody>
      </p:sp>
    </p:spTree>
    <p:extLst>
      <p:ext uri="{BB962C8B-B14F-4D97-AF65-F5344CB8AC3E}">
        <p14:creationId xmlns:p14="http://schemas.microsoft.com/office/powerpoint/2010/main" val="96114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8526696-AF8B-404E-9D89-717EC49077F7}"/>
              </a:ext>
            </a:extLst>
          </p:cNvPr>
          <p:cNvSpPr>
            <a:spLocks noGrp="1"/>
          </p:cNvSpPr>
          <p:nvPr>
            <p:ph idx="10"/>
          </p:nvPr>
        </p:nvSpPr>
        <p:spPr>
          <a:xfrm>
            <a:off x="1907704" y="1355067"/>
            <a:ext cx="6563072" cy="4147865"/>
          </a:xfrm>
        </p:spPr>
        <p:txBody>
          <a:bodyPr/>
          <a:lstStyle/>
          <a:p>
            <a:endParaRPr lang="en-US" sz="1800" b="1" dirty="0"/>
          </a:p>
          <a:p>
            <a:r>
              <a:rPr lang="en-US" sz="2800" b="1" spc="-50" dirty="0">
                <a:solidFill>
                  <a:srgbClr val="FFFFFE"/>
                </a:solidFill>
              </a:rPr>
              <a:t>RESULTS </a:t>
            </a:r>
            <a:r>
              <a:rPr lang="en-US" sz="2800" b="1" dirty="0">
                <a:solidFill>
                  <a:srgbClr val="FFFFFE"/>
                </a:solidFill>
              </a:rPr>
              <a:t>AND</a:t>
            </a:r>
            <a:r>
              <a:rPr lang="en-US" sz="2800" b="1" spc="-335" dirty="0">
                <a:solidFill>
                  <a:srgbClr val="FFFFFE"/>
                </a:solidFill>
              </a:rPr>
              <a:t> </a:t>
            </a:r>
            <a:r>
              <a:rPr lang="en-US" sz="2800" b="1" spc="-5" dirty="0">
                <a:solidFill>
                  <a:srgbClr val="FFFFFE"/>
                </a:solidFill>
              </a:rPr>
              <a:t>DISCUSSION</a:t>
            </a:r>
            <a:endParaRPr lang="en-US" sz="2800" b="1" dirty="0"/>
          </a:p>
          <a:p>
            <a:r>
              <a:rPr lang="en-US" sz="1800" b="1" dirty="0"/>
              <a:t>after a lot of research, we found the CN tower, or Canadian National Tower that has been built  by  a railway company of the same name is the main  tourist attraction of Downtown Toronto so the Berczy Park is the perfect place to open the restaurant but we have our own rules the  restaurant hotspot location should be  10 or more  food category places provided by Foursquare API It does not have many Syrian style  restaurants in a 500m radius  is the closest to our chosen tourist attraction, the CN Tower.</a:t>
            </a:r>
          </a:p>
          <a:p>
            <a:endParaRPr lang="en-US" dirty="0"/>
          </a:p>
        </p:txBody>
      </p:sp>
    </p:spTree>
    <p:extLst>
      <p:ext uri="{BB962C8B-B14F-4D97-AF65-F5344CB8AC3E}">
        <p14:creationId xmlns:p14="http://schemas.microsoft.com/office/powerpoint/2010/main" val="1446766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TotalTime>
  <Words>680</Words>
  <Application>Microsoft Office PowerPoint</Application>
  <PresentationFormat>On-screen Show (4:3)</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맑은 고딕</vt:lpstr>
      <vt:lpstr>Arial</vt:lpstr>
      <vt:lpstr>Calibri</vt:lpstr>
      <vt:lpstr>Gill Sans MT</vt:lpstr>
      <vt:lpstr>Office Theme</vt:lpstr>
      <vt:lpstr>Custom Design</vt:lpstr>
      <vt:lpstr>PowerPoint Presentation</vt:lpstr>
      <vt:lpstr>Arabic Syrian style restaurant </vt:lpstr>
      <vt:lpstr>DATA  ACQUISITION </vt:lpstr>
      <vt:lpstr>The data source : </vt:lpstr>
      <vt:lpstr>The process of the data preparation and the cleaning </vt:lpstr>
      <vt:lpstr>Continue  </vt:lpstr>
      <vt:lpstr>FOLIUM MAP </vt:lpstr>
      <vt:lpstr>PowerPoint Presentation</vt:lpstr>
      <vt:lpstr>PowerPoint Presentation</vt:lpstr>
      <vt:lpstr>Conclusion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najla kousi</cp:lastModifiedBy>
  <cp:revision>44</cp:revision>
  <dcterms:created xsi:type="dcterms:W3CDTF">2014-04-01T16:35:38Z</dcterms:created>
  <dcterms:modified xsi:type="dcterms:W3CDTF">2019-08-30T16:55:29Z</dcterms:modified>
</cp:coreProperties>
</file>