
<file path=[Content_Types].xml><?xml version="1.0" encoding="utf-8"?>
<Types xmlns="http://schemas.openxmlformats.org/package/2006/content-types">
  <Default Extension="fntdata" ContentType="application/x-fontdata"/>
  <Default Extension="gif" ContentType="image/gif"/>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3"/>
  </p:notesMasterIdLst>
  <p:sldIdLst>
    <p:sldId id="256" r:id="rId2"/>
    <p:sldId id="258" r:id="rId3"/>
    <p:sldId id="259" r:id="rId4"/>
    <p:sldId id="263" r:id="rId5"/>
    <p:sldId id="284" r:id="rId6"/>
    <p:sldId id="285" r:id="rId7"/>
    <p:sldId id="261" r:id="rId8"/>
    <p:sldId id="286" r:id="rId9"/>
    <p:sldId id="265" r:id="rId10"/>
    <p:sldId id="281" r:id="rId11"/>
    <p:sldId id="264" r:id="rId12"/>
  </p:sldIdLst>
  <p:sldSz cx="12192000" cy="6858000"/>
  <p:notesSz cx="6858000" cy="9144000"/>
  <p:embeddedFontLst>
    <p:embeddedFont>
      <p:font typeface="Courier Prime" panose="020B0604020202020204" charset="0"/>
      <p:regular r:id="rId14"/>
      <p:bold r:id="rId15"/>
      <p:italic r:id="rId16"/>
      <p:boldItalic r:id="rId17"/>
    </p:embeddedFont>
    <p:embeddedFont>
      <p:font typeface="Lekton" panose="020B0604020202020204" charset="0"/>
      <p:regular r:id="rId18"/>
      <p:bold r:id="rId19"/>
      <p:italic r:id="rId20"/>
    </p:embeddedFont>
    <p:embeddedFont>
      <p:font typeface="Yu Gothic Medium" panose="020B0500000000000000" pitchFamily="34" charset="-128"/>
      <p:regular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747775"/>
          </p15:clr>
        </p15:guide>
        <p15:guide id="2" pos="3840">
          <p15:clr>
            <a:srgbClr val="747775"/>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46" roundtripDataSignature="AMtx7mgDnAestJxTFLUYbTd6poVmy5hcxQ=="/>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2225CB3-02E4-4865-97EB-B98F783717C4}">
  <a:tblStyle styleId="{32225CB3-02E4-4865-97EB-B98F783717C4}"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349" autoAdjust="0"/>
    <p:restoredTop sz="69542" autoAdjust="0"/>
  </p:normalViewPr>
  <p:slideViewPr>
    <p:cSldViewPr snapToGrid="0">
      <p:cViewPr varScale="1">
        <p:scale>
          <a:sx n="66" d="100"/>
          <a:sy n="66" d="100"/>
        </p:scale>
        <p:origin x="1589" y="53"/>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font" Target="fonts/font8.fntdata"/><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46" Type="http://customschemas.google.com/relationships/presentationmetadata" Target="meta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2.fntdata"/><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48"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3_3">
  <dgm:title val=""/>
  <dgm:desc val=""/>
  <dgm:catLst>
    <dgm:cat type="accent3" pri="11300"/>
  </dgm:catLst>
  <dgm:styleLbl name="node0">
    <dgm:fillClrLst meth="repeat">
      <a:schemeClr val="accent3">
        <a:shade val="80000"/>
      </a:schemeClr>
    </dgm:fillClrLst>
    <dgm:linClrLst meth="repeat">
      <a:schemeClr val="lt1"/>
    </dgm:linClrLst>
    <dgm:effectClrLst/>
    <dgm:txLinClrLst/>
    <dgm:txFillClrLst/>
    <dgm:txEffectClrLst/>
  </dgm:styleLbl>
  <dgm:styleLbl name="node1">
    <dgm:fillClrLst>
      <a:schemeClr val="accent3">
        <a:shade val="80000"/>
      </a:schemeClr>
      <a:schemeClr val="accent3">
        <a:tint val="70000"/>
      </a:schemeClr>
    </dgm:fillClrLst>
    <dgm:linClrLst meth="repeat">
      <a:schemeClr val="lt1"/>
    </dgm:linClrLst>
    <dgm:effectClrLst/>
    <dgm:txLinClrLst/>
    <dgm:txFillClrLst/>
    <dgm:txEffectClrLst/>
  </dgm:styleLbl>
  <dgm:styleLbl name="alignNode1">
    <dgm:fillClrLst>
      <a:schemeClr val="accent3">
        <a:shade val="80000"/>
      </a:schemeClr>
      <a:schemeClr val="accent3">
        <a:tint val="70000"/>
      </a:schemeClr>
    </dgm:fillClrLst>
    <dgm:linClrLst>
      <a:schemeClr val="accent3">
        <a:shade val="80000"/>
      </a:schemeClr>
      <a:schemeClr val="accent3">
        <a:tint val="70000"/>
      </a:schemeClr>
    </dgm:linClrLst>
    <dgm:effectClrLst/>
    <dgm:txLinClrLst/>
    <dgm:txFillClrLst/>
    <dgm:txEffectClrLst/>
  </dgm:styleLbl>
  <dgm:styleLbl name="lnNode1">
    <dgm:fillClrLst>
      <a:schemeClr val="accent3">
        <a:shade val="80000"/>
      </a:schemeClr>
      <a:schemeClr val="accent3">
        <a:tint val="7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tint val="70000"/>
        <a:alpha val="50000"/>
      </a:schemeClr>
    </dgm:fillClrLst>
    <dgm:linClrLst meth="repeat">
      <a:schemeClr val="lt1"/>
    </dgm:linClrLst>
    <dgm:effectClrLst/>
    <dgm:txLinClrLst/>
    <dgm:txFillClrLst/>
    <dgm:txEffectClrLst/>
  </dgm:styleLbl>
  <dgm:styleLbl name="node2">
    <dgm:fillClrLst>
      <a:schemeClr val="accent3">
        <a:tint val="99000"/>
      </a:schemeClr>
    </dgm:fillClrLst>
    <dgm:linClrLst meth="repeat">
      <a:schemeClr val="lt1"/>
    </dgm:linClrLst>
    <dgm:effectClrLst/>
    <dgm:txLinClrLst/>
    <dgm:txFillClrLst/>
    <dgm:txEffectClrLst/>
  </dgm:styleLbl>
  <dgm:styleLbl name="node3">
    <dgm:fillClrLst>
      <a:schemeClr val="accent3">
        <a:tint val="80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dgm:txEffectClrLst/>
  </dgm:styleLbl>
  <dgm:styleLbl name="f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b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sibTrans1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9000"/>
      </a:schemeClr>
    </dgm:fillClrLst>
    <dgm:linClrLst meth="repeat">
      <a:schemeClr val="lt1"/>
    </dgm:linClrLst>
    <dgm:effectClrLst/>
    <dgm:txLinClrLst/>
    <dgm:txFillClrLst/>
    <dgm:txEffectClrLst/>
  </dgm:styleLbl>
  <dgm:styleLbl name="asst3">
    <dgm:fillClrLst>
      <a:schemeClr val="accent3">
        <a:tint val="80000"/>
      </a:schemeClr>
    </dgm:fillClrLst>
    <dgm:linClrLst meth="repeat">
      <a:schemeClr val="lt1"/>
    </dgm:linClrLst>
    <dgm:effectClrLst/>
    <dgm:txLinClrLst/>
    <dgm:txFillClrLst/>
    <dgm:txEffectClrLst/>
  </dgm:styleLbl>
  <dgm:styleLbl name="asst4">
    <dgm:fillClrLst>
      <a:schemeClr val="accent3">
        <a:tint val="7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lt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9000"/>
      </a:schemeClr>
    </dgm:fillClrLst>
    <dgm:linClrLst meth="repeat">
      <a:schemeClr val="accent3">
        <a:tint val="99000"/>
      </a:schemeClr>
    </dgm:linClrLst>
    <dgm:effectClrLst/>
    <dgm:txLinClrLst/>
    <dgm:txFillClrLst meth="repeat">
      <a:schemeClr val="tx1"/>
    </dgm:txFillClrLst>
    <dgm:txEffectClrLst/>
  </dgm:styleLbl>
  <dgm:styleLbl name="parChTrans1D3">
    <dgm:fillClrLst meth="repeat">
      <a:schemeClr val="accent3">
        <a:tint val="80000"/>
      </a:schemeClr>
    </dgm:fillClrLst>
    <dgm:linClrLst meth="repeat">
      <a:schemeClr val="accent3">
        <a:tint val="80000"/>
      </a:schemeClr>
    </dgm:linClrLst>
    <dgm:effectClrLst/>
    <dgm:txLinClrLst/>
    <dgm:txFillClrLst meth="repeat">
      <a:schemeClr val="tx1"/>
    </dgm:txFillClrLst>
    <dgm:txEffectClrLst/>
  </dgm:styleLbl>
  <dgm:styleLbl name="parChTrans1D4">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314A591-02CF-460B-A09D-196DC7E44392}" type="doc">
      <dgm:prSet loTypeId="urn:microsoft.com/office/officeart/2005/8/layout/chevron2" loCatId="process" qsTypeId="urn:microsoft.com/office/officeart/2005/8/quickstyle/simple1" qsCatId="simple" csTypeId="urn:microsoft.com/office/officeart/2005/8/colors/accent3_2" csCatId="accent3" phldr="1"/>
      <dgm:spPr/>
      <dgm:t>
        <a:bodyPr/>
        <a:lstStyle/>
        <a:p>
          <a:endParaRPr lang="en-US"/>
        </a:p>
      </dgm:t>
    </dgm:pt>
    <dgm:pt modelId="{E4CFAA85-8286-4B4E-AA9E-B57CD4E47E60}">
      <dgm:prSet phldrT="[Text]" custT="1"/>
      <dgm:spPr/>
      <dgm:t>
        <a:bodyPr/>
        <a:lstStyle/>
        <a:p>
          <a:r>
            <a:rPr lang="en-US" sz="1400" b="1" dirty="0">
              <a:latin typeface="Yu Gothic Medium" panose="020B0500000000000000" pitchFamily="34" charset="-128"/>
              <a:ea typeface="Yu Gothic Medium" panose="020B0500000000000000" pitchFamily="34" charset="-128"/>
            </a:rPr>
            <a:t>Prevalence</a:t>
          </a:r>
        </a:p>
      </dgm:t>
    </dgm:pt>
    <dgm:pt modelId="{2ABFA967-ABF8-470A-A1B7-BEE38EA2E5AF}" type="parTrans" cxnId="{778CDDA5-532C-4C53-A6EF-C704CB90F4EF}">
      <dgm:prSet/>
      <dgm:spPr/>
      <dgm:t>
        <a:bodyPr/>
        <a:lstStyle/>
        <a:p>
          <a:endParaRPr lang="en-US" sz="2400">
            <a:latin typeface="Lekton" panose="020B0604020202020204" charset="0"/>
          </a:endParaRPr>
        </a:p>
      </dgm:t>
    </dgm:pt>
    <dgm:pt modelId="{341FDEC4-E4B0-4265-BB13-8735EFF26955}" type="sibTrans" cxnId="{778CDDA5-532C-4C53-A6EF-C704CB90F4EF}">
      <dgm:prSet/>
      <dgm:spPr/>
      <dgm:t>
        <a:bodyPr/>
        <a:lstStyle/>
        <a:p>
          <a:endParaRPr lang="en-US" sz="2400">
            <a:latin typeface="Lekton" panose="020B0604020202020204" charset="0"/>
          </a:endParaRPr>
        </a:p>
      </dgm:t>
    </dgm:pt>
    <dgm:pt modelId="{581DE3F4-12BB-4445-9CCD-E4D98C557E87}">
      <dgm:prSet phldrT="[Text]" custT="1"/>
      <dgm:spPr/>
      <dgm:t>
        <a:bodyPr/>
        <a:lstStyle/>
        <a:p>
          <a:r>
            <a:rPr lang="en-US" sz="1400" b="1" dirty="0">
              <a:latin typeface="Yu Gothic Medium" panose="020B0500000000000000" pitchFamily="34" charset="-128"/>
              <a:ea typeface="Yu Gothic Medium" panose="020B0500000000000000" pitchFamily="34" charset="-128"/>
            </a:rPr>
            <a:t>Rural counties: Higher disability rates (all ages)</a:t>
          </a:r>
        </a:p>
      </dgm:t>
    </dgm:pt>
    <dgm:pt modelId="{3FE5A962-C9CA-497B-AFCF-CD0D0E698294}" type="parTrans" cxnId="{B12F5BB2-549E-436E-9E07-C6D55B86A04F}">
      <dgm:prSet/>
      <dgm:spPr/>
      <dgm:t>
        <a:bodyPr/>
        <a:lstStyle/>
        <a:p>
          <a:endParaRPr lang="en-US" sz="2400">
            <a:latin typeface="Lekton" panose="020B0604020202020204" charset="0"/>
          </a:endParaRPr>
        </a:p>
      </dgm:t>
    </dgm:pt>
    <dgm:pt modelId="{C4D40F87-491E-40F8-B933-FD0D1BE527FC}" type="sibTrans" cxnId="{B12F5BB2-549E-436E-9E07-C6D55B86A04F}">
      <dgm:prSet/>
      <dgm:spPr/>
      <dgm:t>
        <a:bodyPr/>
        <a:lstStyle/>
        <a:p>
          <a:endParaRPr lang="en-US" sz="2400">
            <a:latin typeface="Lekton" panose="020B0604020202020204" charset="0"/>
          </a:endParaRPr>
        </a:p>
      </dgm:t>
    </dgm:pt>
    <dgm:pt modelId="{07E8DB58-274A-46DB-8D64-F21A1C1457AE}">
      <dgm:prSet phldrT="[Text]" custT="1"/>
      <dgm:spPr/>
      <dgm:t>
        <a:bodyPr/>
        <a:lstStyle/>
        <a:p>
          <a:r>
            <a:rPr lang="en-US" sz="1400" b="1" dirty="0">
              <a:latin typeface="Yu Gothic Medium" panose="020B0500000000000000" pitchFamily="34" charset="-128"/>
              <a:ea typeface="Yu Gothic Medium" panose="020B0500000000000000" pitchFamily="34" charset="-128"/>
            </a:rPr>
            <a:t>Urban counties: Lower disability rates</a:t>
          </a:r>
        </a:p>
      </dgm:t>
    </dgm:pt>
    <dgm:pt modelId="{943FFA16-DF7A-4313-AD8F-EB0CC1621E96}" type="parTrans" cxnId="{E144B70E-EC31-483A-B30A-505EAE0321DC}">
      <dgm:prSet/>
      <dgm:spPr/>
      <dgm:t>
        <a:bodyPr/>
        <a:lstStyle/>
        <a:p>
          <a:endParaRPr lang="en-US" sz="2400">
            <a:latin typeface="Lekton" panose="020B0604020202020204" charset="0"/>
          </a:endParaRPr>
        </a:p>
      </dgm:t>
    </dgm:pt>
    <dgm:pt modelId="{9EC35ED4-E2F6-47F2-A292-7ADE251E99B2}" type="sibTrans" cxnId="{E144B70E-EC31-483A-B30A-505EAE0321DC}">
      <dgm:prSet/>
      <dgm:spPr/>
      <dgm:t>
        <a:bodyPr/>
        <a:lstStyle/>
        <a:p>
          <a:endParaRPr lang="en-US" sz="2400">
            <a:latin typeface="Lekton" panose="020B0604020202020204" charset="0"/>
          </a:endParaRPr>
        </a:p>
      </dgm:t>
    </dgm:pt>
    <dgm:pt modelId="{502AD298-AA29-4FA0-BAEE-3D68F245E17B}">
      <dgm:prSet phldrT="[Text]" custT="1"/>
      <dgm:spPr/>
      <dgm:t>
        <a:bodyPr/>
        <a:lstStyle/>
        <a:p>
          <a:r>
            <a:rPr lang="en-US" sz="1400" b="1" dirty="0">
              <a:latin typeface="Yu Gothic Medium" panose="020B0500000000000000" pitchFamily="34" charset="-128"/>
              <a:ea typeface="Yu Gothic Medium" panose="020B0500000000000000" pitchFamily="34" charset="-128"/>
            </a:rPr>
            <a:t>Causes &amp; Types</a:t>
          </a:r>
        </a:p>
      </dgm:t>
    </dgm:pt>
    <dgm:pt modelId="{CB12635C-6314-46EE-AD98-93F32FDE1ADC}" type="parTrans" cxnId="{EC0491B4-18EA-49BE-9581-3A72553113FD}">
      <dgm:prSet/>
      <dgm:spPr/>
      <dgm:t>
        <a:bodyPr/>
        <a:lstStyle/>
        <a:p>
          <a:endParaRPr lang="en-US" sz="2400">
            <a:latin typeface="Lekton" panose="020B0604020202020204" charset="0"/>
          </a:endParaRPr>
        </a:p>
      </dgm:t>
    </dgm:pt>
    <dgm:pt modelId="{289E6F66-C5DD-42E9-A3DD-23B92921FE77}" type="sibTrans" cxnId="{EC0491B4-18EA-49BE-9581-3A72553113FD}">
      <dgm:prSet/>
      <dgm:spPr/>
      <dgm:t>
        <a:bodyPr/>
        <a:lstStyle/>
        <a:p>
          <a:endParaRPr lang="en-US" sz="2400">
            <a:latin typeface="Lekton" panose="020B0604020202020204" charset="0"/>
          </a:endParaRPr>
        </a:p>
      </dgm:t>
    </dgm:pt>
    <dgm:pt modelId="{57BE44E0-556C-4781-9031-D1E13CEB474B}">
      <dgm:prSet phldrT="[Text]" custT="1"/>
      <dgm:spPr/>
      <dgm:t>
        <a:bodyPr/>
        <a:lstStyle/>
        <a:p>
          <a:r>
            <a:rPr lang="en-US" sz="1400" b="1" dirty="0">
              <a:latin typeface="Yu Gothic Medium" panose="020B0500000000000000" pitchFamily="34" charset="-128"/>
              <a:ea typeface="Yu Gothic Medium" panose="020B0500000000000000" pitchFamily="34" charset="-128"/>
            </a:rPr>
            <a:t>Types: Developmental, mobility, sensory, cognitive, self-care</a:t>
          </a:r>
        </a:p>
      </dgm:t>
    </dgm:pt>
    <dgm:pt modelId="{416E1DC8-79BF-4DB4-B2E0-963EAB07B77F}" type="parTrans" cxnId="{97AB3BF6-BC6A-4F76-9B6A-42D118329D22}">
      <dgm:prSet/>
      <dgm:spPr/>
      <dgm:t>
        <a:bodyPr/>
        <a:lstStyle/>
        <a:p>
          <a:endParaRPr lang="en-US" sz="2400">
            <a:latin typeface="Lekton" panose="020B0604020202020204" charset="0"/>
          </a:endParaRPr>
        </a:p>
      </dgm:t>
    </dgm:pt>
    <dgm:pt modelId="{E36A2605-352D-408D-A6EC-973D8B8DA565}" type="sibTrans" cxnId="{97AB3BF6-BC6A-4F76-9B6A-42D118329D22}">
      <dgm:prSet/>
      <dgm:spPr/>
      <dgm:t>
        <a:bodyPr/>
        <a:lstStyle/>
        <a:p>
          <a:endParaRPr lang="en-US" sz="2400">
            <a:latin typeface="Lekton" panose="020B0604020202020204" charset="0"/>
          </a:endParaRPr>
        </a:p>
      </dgm:t>
    </dgm:pt>
    <dgm:pt modelId="{081E2245-E8B4-411A-8BEB-60C1B0D37AA6}">
      <dgm:prSet phldrT="[Text]" custT="1"/>
      <dgm:spPr/>
      <dgm:t>
        <a:bodyPr/>
        <a:lstStyle/>
        <a:p>
          <a:r>
            <a:rPr lang="en-US" sz="1400" b="1" dirty="0">
              <a:latin typeface="Yu Gothic Medium" panose="020B0500000000000000" pitchFamily="34" charset="-128"/>
              <a:ea typeface="Yu Gothic Medium" panose="020B0500000000000000" pitchFamily="34" charset="-128"/>
            </a:rPr>
            <a:t>Causes: Isolation, less healthcare/education, poverty, transport</a:t>
          </a:r>
        </a:p>
      </dgm:t>
    </dgm:pt>
    <dgm:pt modelId="{34A919EE-0ECF-4D4B-8603-EF2657BFC201}" type="parTrans" cxnId="{869654F3-696B-4F60-A560-A073BF2EA06E}">
      <dgm:prSet/>
      <dgm:spPr/>
      <dgm:t>
        <a:bodyPr/>
        <a:lstStyle/>
        <a:p>
          <a:endParaRPr lang="en-US" sz="2400">
            <a:latin typeface="Lekton" panose="020B0604020202020204" charset="0"/>
          </a:endParaRPr>
        </a:p>
      </dgm:t>
    </dgm:pt>
    <dgm:pt modelId="{8B5A7B94-7437-4807-91DD-73ABF6AA02E3}" type="sibTrans" cxnId="{869654F3-696B-4F60-A560-A073BF2EA06E}">
      <dgm:prSet/>
      <dgm:spPr/>
      <dgm:t>
        <a:bodyPr/>
        <a:lstStyle/>
        <a:p>
          <a:endParaRPr lang="en-US" sz="2400">
            <a:latin typeface="Lekton" panose="020B0604020202020204" charset="0"/>
          </a:endParaRPr>
        </a:p>
      </dgm:t>
    </dgm:pt>
    <dgm:pt modelId="{A69A98AF-716A-431A-9E83-E7E5DD0FCE81}">
      <dgm:prSet phldrT="[Text]" custT="1"/>
      <dgm:spPr/>
      <dgm:t>
        <a:bodyPr/>
        <a:lstStyle/>
        <a:p>
          <a:r>
            <a:rPr lang="en-US" sz="1200" b="1" dirty="0">
              <a:latin typeface="Yu Gothic Medium" panose="020B0500000000000000" pitchFamily="34" charset="-128"/>
              <a:ea typeface="Yu Gothic Medium" panose="020B0500000000000000" pitchFamily="34" charset="-128"/>
            </a:rPr>
            <a:t>Implications</a:t>
          </a:r>
        </a:p>
      </dgm:t>
    </dgm:pt>
    <dgm:pt modelId="{A7031AD4-E522-4395-9701-45689CDCD8F1}" type="parTrans" cxnId="{A05DA650-4060-4738-9A08-E8D00A89FE63}">
      <dgm:prSet/>
      <dgm:spPr/>
      <dgm:t>
        <a:bodyPr/>
        <a:lstStyle/>
        <a:p>
          <a:endParaRPr lang="en-US" sz="2400">
            <a:latin typeface="Lekton" panose="020B0604020202020204" charset="0"/>
          </a:endParaRPr>
        </a:p>
      </dgm:t>
    </dgm:pt>
    <dgm:pt modelId="{A5465040-6498-4326-B00D-BC402F10DE87}" type="sibTrans" cxnId="{A05DA650-4060-4738-9A08-E8D00A89FE63}">
      <dgm:prSet/>
      <dgm:spPr/>
      <dgm:t>
        <a:bodyPr/>
        <a:lstStyle/>
        <a:p>
          <a:endParaRPr lang="en-US" sz="2400">
            <a:latin typeface="Lekton" panose="020B0604020202020204" charset="0"/>
          </a:endParaRPr>
        </a:p>
      </dgm:t>
    </dgm:pt>
    <dgm:pt modelId="{7364B895-9DDF-4831-B6BE-703DE6C2BECF}">
      <dgm:prSet phldrT="[Text]" custT="1"/>
      <dgm:spPr/>
      <dgm:t>
        <a:bodyPr/>
        <a:lstStyle/>
        <a:p>
          <a:r>
            <a:rPr lang="en-US" sz="1400" b="1" dirty="0">
              <a:latin typeface="Yu Gothic Medium" panose="020B0500000000000000" pitchFamily="34" charset="-128"/>
              <a:ea typeface="Yu Gothic Medium" panose="020B0500000000000000" pitchFamily="34" charset="-128"/>
            </a:rPr>
            <a:t>Trends: Disparity across ages</a:t>
          </a:r>
        </a:p>
      </dgm:t>
    </dgm:pt>
    <dgm:pt modelId="{9FBCE391-804A-4D3C-85D1-1B3EA2F992F0}" type="parTrans" cxnId="{D502AEB3-2FCA-4D75-9AC9-9BF66A5633ED}">
      <dgm:prSet/>
      <dgm:spPr/>
      <dgm:t>
        <a:bodyPr/>
        <a:lstStyle/>
        <a:p>
          <a:endParaRPr lang="en-US" sz="2400">
            <a:latin typeface="Lekton" panose="020B0604020202020204" charset="0"/>
          </a:endParaRPr>
        </a:p>
      </dgm:t>
    </dgm:pt>
    <dgm:pt modelId="{B4D1672D-F05D-476D-9182-EB9D99842BC1}" type="sibTrans" cxnId="{D502AEB3-2FCA-4D75-9AC9-9BF66A5633ED}">
      <dgm:prSet/>
      <dgm:spPr/>
      <dgm:t>
        <a:bodyPr/>
        <a:lstStyle/>
        <a:p>
          <a:endParaRPr lang="en-US" sz="2400">
            <a:latin typeface="Lekton" panose="020B0604020202020204" charset="0"/>
          </a:endParaRPr>
        </a:p>
      </dgm:t>
    </dgm:pt>
    <dgm:pt modelId="{E66E6D73-893C-459E-8350-41A192C0CC4B}">
      <dgm:prSet phldrT="[Text]" custT="1"/>
      <dgm:spPr/>
      <dgm:t>
        <a:bodyPr/>
        <a:lstStyle/>
        <a:p>
          <a:r>
            <a:rPr lang="en-US" sz="1400" b="1" dirty="0">
              <a:latin typeface="Yu Gothic Medium" panose="020B0500000000000000" pitchFamily="34" charset="-128"/>
              <a:ea typeface="Yu Gothic Medium" panose="020B0500000000000000" pitchFamily="34" charset="-128"/>
            </a:rPr>
            <a:t>Needs: Better health, education, and support in rural areas</a:t>
          </a:r>
        </a:p>
      </dgm:t>
    </dgm:pt>
    <dgm:pt modelId="{0C9EA816-C239-4A7C-9F86-68A33ED74602}" type="parTrans" cxnId="{F9B527CF-1393-4502-9DAA-B239C4B98D85}">
      <dgm:prSet/>
      <dgm:spPr/>
      <dgm:t>
        <a:bodyPr/>
        <a:lstStyle/>
        <a:p>
          <a:endParaRPr lang="en-US" sz="2400">
            <a:latin typeface="Lekton" panose="020B0604020202020204" charset="0"/>
          </a:endParaRPr>
        </a:p>
      </dgm:t>
    </dgm:pt>
    <dgm:pt modelId="{A9BE9C42-CC3C-4344-AF7E-B6FC5468C261}" type="sibTrans" cxnId="{F9B527CF-1393-4502-9DAA-B239C4B98D85}">
      <dgm:prSet/>
      <dgm:spPr/>
      <dgm:t>
        <a:bodyPr/>
        <a:lstStyle/>
        <a:p>
          <a:endParaRPr lang="en-US" sz="2400">
            <a:latin typeface="Lekton" panose="020B0604020202020204" charset="0"/>
          </a:endParaRPr>
        </a:p>
      </dgm:t>
    </dgm:pt>
    <dgm:pt modelId="{1C431669-9A3A-40DE-976B-6C2DD01E1781}" type="pres">
      <dgm:prSet presAssocID="{6314A591-02CF-460B-A09D-196DC7E44392}" presName="linearFlow" presStyleCnt="0">
        <dgm:presLayoutVars>
          <dgm:dir/>
          <dgm:animLvl val="lvl"/>
          <dgm:resizeHandles val="exact"/>
        </dgm:presLayoutVars>
      </dgm:prSet>
      <dgm:spPr/>
    </dgm:pt>
    <dgm:pt modelId="{5F5E6207-BEF4-425F-AD46-F8AC1D1309F8}" type="pres">
      <dgm:prSet presAssocID="{E4CFAA85-8286-4B4E-AA9E-B57CD4E47E60}" presName="composite" presStyleCnt="0"/>
      <dgm:spPr/>
    </dgm:pt>
    <dgm:pt modelId="{6684ED93-722B-46F0-AB39-B3D82F10E004}" type="pres">
      <dgm:prSet presAssocID="{E4CFAA85-8286-4B4E-AA9E-B57CD4E47E60}" presName="parentText" presStyleLbl="alignNode1" presStyleIdx="0" presStyleCnt="3">
        <dgm:presLayoutVars>
          <dgm:chMax val="1"/>
          <dgm:bulletEnabled val="1"/>
        </dgm:presLayoutVars>
      </dgm:prSet>
      <dgm:spPr/>
    </dgm:pt>
    <dgm:pt modelId="{90DE3027-4937-4044-84D7-8A3F89F3640B}" type="pres">
      <dgm:prSet presAssocID="{E4CFAA85-8286-4B4E-AA9E-B57CD4E47E60}" presName="descendantText" presStyleLbl="alignAcc1" presStyleIdx="0" presStyleCnt="3">
        <dgm:presLayoutVars>
          <dgm:bulletEnabled val="1"/>
        </dgm:presLayoutVars>
      </dgm:prSet>
      <dgm:spPr/>
    </dgm:pt>
    <dgm:pt modelId="{24A12388-CDF8-42D7-A52B-F32D24CCE3F9}" type="pres">
      <dgm:prSet presAssocID="{341FDEC4-E4B0-4265-BB13-8735EFF26955}" presName="sp" presStyleCnt="0"/>
      <dgm:spPr/>
    </dgm:pt>
    <dgm:pt modelId="{4677CFAA-2F14-4BB9-A8D0-B333CD5AA933}" type="pres">
      <dgm:prSet presAssocID="{502AD298-AA29-4FA0-BAEE-3D68F245E17B}" presName="composite" presStyleCnt="0"/>
      <dgm:spPr/>
    </dgm:pt>
    <dgm:pt modelId="{6FB0E22B-9D15-4FFA-9F47-EFE8058ABDC6}" type="pres">
      <dgm:prSet presAssocID="{502AD298-AA29-4FA0-BAEE-3D68F245E17B}" presName="parentText" presStyleLbl="alignNode1" presStyleIdx="1" presStyleCnt="3">
        <dgm:presLayoutVars>
          <dgm:chMax val="1"/>
          <dgm:bulletEnabled val="1"/>
        </dgm:presLayoutVars>
      </dgm:prSet>
      <dgm:spPr/>
    </dgm:pt>
    <dgm:pt modelId="{364E6B51-459C-466D-B16D-99492F26B2A4}" type="pres">
      <dgm:prSet presAssocID="{502AD298-AA29-4FA0-BAEE-3D68F245E17B}" presName="descendantText" presStyleLbl="alignAcc1" presStyleIdx="1" presStyleCnt="3">
        <dgm:presLayoutVars>
          <dgm:bulletEnabled val="1"/>
        </dgm:presLayoutVars>
      </dgm:prSet>
      <dgm:spPr/>
    </dgm:pt>
    <dgm:pt modelId="{07A2BFA2-248A-4E61-A02B-E1DF45F0BF8A}" type="pres">
      <dgm:prSet presAssocID="{289E6F66-C5DD-42E9-A3DD-23B92921FE77}" presName="sp" presStyleCnt="0"/>
      <dgm:spPr/>
    </dgm:pt>
    <dgm:pt modelId="{30C1357D-3A6F-43B9-B4B8-27CA6CC2A5DA}" type="pres">
      <dgm:prSet presAssocID="{A69A98AF-716A-431A-9E83-E7E5DD0FCE81}" presName="composite" presStyleCnt="0"/>
      <dgm:spPr/>
    </dgm:pt>
    <dgm:pt modelId="{8B7752F6-C855-4DFF-889F-D1C2902B8C42}" type="pres">
      <dgm:prSet presAssocID="{A69A98AF-716A-431A-9E83-E7E5DD0FCE81}" presName="parentText" presStyleLbl="alignNode1" presStyleIdx="2" presStyleCnt="3">
        <dgm:presLayoutVars>
          <dgm:chMax val="1"/>
          <dgm:bulletEnabled val="1"/>
        </dgm:presLayoutVars>
      </dgm:prSet>
      <dgm:spPr/>
    </dgm:pt>
    <dgm:pt modelId="{AB1F0A14-790A-4B5C-9652-AB2D41220F92}" type="pres">
      <dgm:prSet presAssocID="{A69A98AF-716A-431A-9E83-E7E5DD0FCE81}" presName="descendantText" presStyleLbl="alignAcc1" presStyleIdx="2" presStyleCnt="3">
        <dgm:presLayoutVars>
          <dgm:bulletEnabled val="1"/>
        </dgm:presLayoutVars>
      </dgm:prSet>
      <dgm:spPr/>
    </dgm:pt>
  </dgm:ptLst>
  <dgm:cxnLst>
    <dgm:cxn modelId="{B4B6BC0C-8C62-46B1-A6A5-A8C950D1C445}" type="presOf" srcId="{581DE3F4-12BB-4445-9CCD-E4D98C557E87}" destId="{90DE3027-4937-4044-84D7-8A3F89F3640B}" srcOrd="0" destOrd="0" presId="urn:microsoft.com/office/officeart/2005/8/layout/chevron2"/>
    <dgm:cxn modelId="{E144B70E-EC31-483A-B30A-505EAE0321DC}" srcId="{E4CFAA85-8286-4B4E-AA9E-B57CD4E47E60}" destId="{07E8DB58-274A-46DB-8D64-F21A1C1457AE}" srcOrd="1" destOrd="0" parTransId="{943FFA16-DF7A-4313-AD8F-EB0CC1621E96}" sibTransId="{9EC35ED4-E2F6-47F2-A292-7ADE251E99B2}"/>
    <dgm:cxn modelId="{D1E77D22-0450-415A-AF5A-E852BA5DDCCB}" type="presOf" srcId="{502AD298-AA29-4FA0-BAEE-3D68F245E17B}" destId="{6FB0E22B-9D15-4FFA-9F47-EFE8058ABDC6}" srcOrd="0" destOrd="0" presId="urn:microsoft.com/office/officeart/2005/8/layout/chevron2"/>
    <dgm:cxn modelId="{D7B5773A-978D-4B28-99C5-3827DA3213F1}" type="presOf" srcId="{07E8DB58-274A-46DB-8D64-F21A1C1457AE}" destId="{90DE3027-4937-4044-84D7-8A3F89F3640B}" srcOrd="0" destOrd="1" presId="urn:microsoft.com/office/officeart/2005/8/layout/chevron2"/>
    <dgm:cxn modelId="{BCF2135C-24AB-4E1B-B616-5CDFBB3DA07A}" type="presOf" srcId="{6314A591-02CF-460B-A09D-196DC7E44392}" destId="{1C431669-9A3A-40DE-976B-6C2DD01E1781}" srcOrd="0" destOrd="0" presId="urn:microsoft.com/office/officeart/2005/8/layout/chevron2"/>
    <dgm:cxn modelId="{CDF48450-1235-4B8D-BAC5-899A34785FD0}" type="presOf" srcId="{E4CFAA85-8286-4B4E-AA9E-B57CD4E47E60}" destId="{6684ED93-722B-46F0-AB39-B3D82F10E004}" srcOrd="0" destOrd="0" presId="urn:microsoft.com/office/officeart/2005/8/layout/chevron2"/>
    <dgm:cxn modelId="{A05DA650-4060-4738-9A08-E8D00A89FE63}" srcId="{6314A591-02CF-460B-A09D-196DC7E44392}" destId="{A69A98AF-716A-431A-9E83-E7E5DD0FCE81}" srcOrd="2" destOrd="0" parTransId="{A7031AD4-E522-4395-9701-45689CDCD8F1}" sibTransId="{A5465040-6498-4326-B00D-BC402F10DE87}"/>
    <dgm:cxn modelId="{7C105797-B9A3-4EC2-924C-22D9D5E45578}" type="presOf" srcId="{A69A98AF-716A-431A-9E83-E7E5DD0FCE81}" destId="{8B7752F6-C855-4DFF-889F-D1C2902B8C42}" srcOrd="0" destOrd="0" presId="urn:microsoft.com/office/officeart/2005/8/layout/chevron2"/>
    <dgm:cxn modelId="{778CDDA5-532C-4C53-A6EF-C704CB90F4EF}" srcId="{6314A591-02CF-460B-A09D-196DC7E44392}" destId="{E4CFAA85-8286-4B4E-AA9E-B57CD4E47E60}" srcOrd="0" destOrd="0" parTransId="{2ABFA967-ABF8-470A-A1B7-BEE38EA2E5AF}" sibTransId="{341FDEC4-E4B0-4265-BB13-8735EFF26955}"/>
    <dgm:cxn modelId="{B12F5BB2-549E-436E-9E07-C6D55B86A04F}" srcId="{E4CFAA85-8286-4B4E-AA9E-B57CD4E47E60}" destId="{581DE3F4-12BB-4445-9CCD-E4D98C557E87}" srcOrd="0" destOrd="0" parTransId="{3FE5A962-C9CA-497B-AFCF-CD0D0E698294}" sibTransId="{C4D40F87-491E-40F8-B933-FD0D1BE527FC}"/>
    <dgm:cxn modelId="{286666B3-85B1-4A57-A2C9-D921AA1881C2}" type="presOf" srcId="{E66E6D73-893C-459E-8350-41A192C0CC4B}" destId="{AB1F0A14-790A-4B5C-9652-AB2D41220F92}" srcOrd="0" destOrd="1" presId="urn:microsoft.com/office/officeart/2005/8/layout/chevron2"/>
    <dgm:cxn modelId="{D502AEB3-2FCA-4D75-9AC9-9BF66A5633ED}" srcId="{A69A98AF-716A-431A-9E83-E7E5DD0FCE81}" destId="{7364B895-9DDF-4831-B6BE-703DE6C2BECF}" srcOrd="0" destOrd="0" parTransId="{9FBCE391-804A-4D3C-85D1-1B3EA2F992F0}" sibTransId="{B4D1672D-F05D-476D-9182-EB9D99842BC1}"/>
    <dgm:cxn modelId="{EC0491B4-18EA-49BE-9581-3A72553113FD}" srcId="{6314A591-02CF-460B-A09D-196DC7E44392}" destId="{502AD298-AA29-4FA0-BAEE-3D68F245E17B}" srcOrd="1" destOrd="0" parTransId="{CB12635C-6314-46EE-AD98-93F32FDE1ADC}" sibTransId="{289E6F66-C5DD-42E9-A3DD-23B92921FE77}"/>
    <dgm:cxn modelId="{8627CAC8-9A9E-46AE-B8D8-AA6810BC77D5}" type="presOf" srcId="{081E2245-E8B4-411A-8BEB-60C1B0D37AA6}" destId="{364E6B51-459C-466D-B16D-99492F26B2A4}" srcOrd="0" destOrd="1" presId="urn:microsoft.com/office/officeart/2005/8/layout/chevron2"/>
    <dgm:cxn modelId="{F9B527CF-1393-4502-9DAA-B239C4B98D85}" srcId="{A69A98AF-716A-431A-9E83-E7E5DD0FCE81}" destId="{E66E6D73-893C-459E-8350-41A192C0CC4B}" srcOrd="1" destOrd="0" parTransId="{0C9EA816-C239-4A7C-9F86-68A33ED74602}" sibTransId="{A9BE9C42-CC3C-4344-AF7E-B6FC5468C261}"/>
    <dgm:cxn modelId="{422A95EA-B4FF-4C3C-920D-3571A3145ECE}" type="presOf" srcId="{57BE44E0-556C-4781-9031-D1E13CEB474B}" destId="{364E6B51-459C-466D-B16D-99492F26B2A4}" srcOrd="0" destOrd="0" presId="urn:microsoft.com/office/officeart/2005/8/layout/chevron2"/>
    <dgm:cxn modelId="{869654F3-696B-4F60-A560-A073BF2EA06E}" srcId="{502AD298-AA29-4FA0-BAEE-3D68F245E17B}" destId="{081E2245-E8B4-411A-8BEB-60C1B0D37AA6}" srcOrd="1" destOrd="0" parTransId="{34A919EE-0ECF-4D4B-8603-EF2657BFC201}" sibTransId="{8B5A7B94-7437-4807-91DD-73ABF6AA02E3}"/>
    <dgm:cxn modelId="{97AB3BF6-BC6A-4F76-9B6A-42D118329D22}" srcId="{502AD298-AA29-4FA0-BAEE-3D68F245E17B}" destId="{57BE44E0-556C-4781-9031-D1E13CEB474B}" srcOrd="0" destOrd="0" parTransId="{416E1DC8-79BF-4DB4-B2E0-963EAB07B77F}" sibTransId="{E36A2605-352D-408D-A6EC-973D8B8DA565}"/>
    <dgm:cxn modelId="{F99FC2F7-F818-4A30-8112-6DF99A02A8A7}" type="presOf" srcId="{7364B895-9DDF-4831-B6BE-703DE6C2BECF}" destId="{AB1F0A14-790A-4B5C-9652-AB2D41220F92}" srcOrd="0" destOrd="0" presId="urn:microsoft.com/office/officeart/2005/8/layout/chevron2"/>
    <dgm:cxn modelId="{B9B99D73-F040-49D6-ACFE-D570BC468AE0}" type="presParOf" srcId="{1C431669-9A3A-40DE-976B-6C2DD01E1781}" destId="{5F5E6207-BEF4-425F-AD46-F8AC1D1309F8}" srcOrd="0" destOrd="0" presId="urn:microsoft.com/office/officeart/2005/8/layout/chevron2"/>
    <dgm:cxn modelId="{9F230AF2-E2AC-4A91-956F-22F132A6D27B}" type="presParOf" srcId="{5F5E6207-BEF4-425F-AD46-F8AC1D1309F8}" destId="{6684ED93-722B-46F0-AB39-B3D82F10E004}" srcOrd="0" destOrd="0" presId="urn:microsoft.com/office/officeart/2005/8/layout/chevron2"/>
    <dgm:cxn modelId="{E501964B-41CD-4F4B-B299-E78EAC650527}" type="presParOf" srcId="{5F5E6207-BEF4-425F-AD46-F8AC1D1309F8}" destId="{90DE3027-4937-4044-84D7-8A3F89F3640B}" srcOrd="1" destOrd="0" presId="urn:microsoft.com/office/officeart/2005/8/layout/chevron2"/>
    <dgm:cxn modelId="{A8961DBF-2496-40EF-B935-214650A69D54}" type="presParOf" srcId="{1C431669-9A3A-40DE-976B-6C2DD01E1781}" destId="{24A12388-CDF8-42D7-A52B-F32D24CCE3F9}" srcOrd="1" destOrd="0" presId="urn:microsoft.com/office/officeart/2005/8/layout/chevron2"/>
    <dgm:cxn modelId="{2F02B03F-9120-43D7-B715-E996AF5276FE}" type="presParOf" srcId="{1C431669-9A3A-40DE-976B-6C2DD01E1781}" destId="{4677CFAA-2F14-4BB9-A8D0-B333CD5AA933}" srcOrd="2" destOrd="0" presId="urn:microsoft.com/office/officeart/2005/8/layout/chevron2"/>
    <dgm:cxn modelId="{2F6E57AD-6BF9-45F9-8DDF-2B0B0CB56523}" type="presParOf" srcId="{4677CFAA-2F14-4BB9-A8D0-B333CD5AA933}" destId="{6FB0E22B-9D15-4FFA-9F47-EFE8058ABDC6}" srcOrd="0" destOrd="0" presId="urn:microsoft.com/office/officeart/2005/8/layout/chevron2"/>
    <dgm:cxn modelId="{465C275D-00DB-4D8C-9D8A-48248959366A}" type="presParOf" srcId="{4677CFAA-2F14-4BB9-A8D0-B333CD5AA933}" destId="{364E6B51-459C-466D-B16D-99492F26B2A4}" srcOrd="1" destOrd="0" presId="urn:microsoft.com/office/officeart/2005/8/layout/chevron2"/>
    <dgm:cxn modelId="{BE271990-85B3-419C-A805-C15EF57F12A7}" type="presParOf" srcId="{1C431669-9A3A-40DE-976B-6C2DD01E1781}" destId="{07A2BFA2-248A-4E61-A02B-E1DF45F0BF8A}" srcOrd="3" destOrd="0" presId="urn:microsoft.com/office/officeart/2005/8/layout/chevron2"/>
    <dgm:cxn modelId="{55E68EC1-7CF1-4EC0-AFA8-7666B90D3F8E}" type="presParOf" srcId="{1C431669-9A3A-40DE-976B-6C2DD01E1781}" destId="{30C1357D-3A6F-43B9-B4B8-27CA6CC2A5DA}" srcOrd="4" destOrd="0" presId="urn:microsoft.com/office/officeart/2005/8/layout/chevron2"/>
    <dgm:cxn modelId="{B08D0EFA-A46B-4B6D-8127-4E882370F7E8}" type="presParOf" srcId="{30C1357D-3A6F-43B9-B4B8-27CA6CC2A5DA}" destId="{8B7752F6-C855-4DFF-889F-D1C2902B8C42}" srcOrd="0" destOrd="0" presId="urn:microsoft.com/office/officeart/2005/8/layout/chevron2"/>
    <dgm:cxn modelId="{B30B228E-0F9C-4BF9-9286-6FB2C275E64C}" type="presParOf" srcId="{30C1357D-3A6F-43B9-B4B8-27CA6CC2A5DA}" destId="{AB1F0A14-790A-4B5C-9652-AB2D41220F92}" srcOrd="1" destOrd="0" presId="urn:microsoft.com/office/officeart/2005/8/layout/chevron2"/>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A40FB7F-4228-45DF-B5AB-7C0F344A6F9E}" type="doc">
      <dgm:prSet loTypeId="urn:microsoft.com/office/officeart/2005/8/layout/gear1" loCatId="cycle" qsTypeId="urn:microsoft.com/office/officeart/2005/8/quickstyle/3d3" qsCatId="3D" csTypeId="urn:microsoft.com/office/officeart/2005/8/colors/colorful5" csCatId="colorful" phldr="1"/>
      <dgm:spPr/>
    </dgm:pt>
    <dgm:pt modelId="{4F1EFAEC-458F-4975-B90F-01C25ED3711D}">
      <dgm:prSet phldrT="[Text]"/>
      <dgm:spPr/>
      <dgm:t>
        <a:bodyPr/>
        <a:lstStyle/>
        <a:p>
          <a:r>
            <a:rPr lang="en-US" dirty="0">
              <a:latin typeface="Yu Gothic Medium" panose="020B0500000000000000" pitchFamily="34" charset="-128"/>
              <a:ea typeface="Yu Gothic Medium" panose="020B0500000000000000" pitchFamily="34" charset="-128"/>
              <a:cs typeface="Lekton" panose="020B0604020202020204" charset="0"/>
            </a:rPr>
            <a:t>Statistical Analysis</a:t>
          </a:r>
        </a:p>
      </dgm:t>
    </dgm:pt>
    <dgm:pt modelId="{77A846B5-6C75-4197-852D-6DBAEA023CDD}" type="parTrans" cxnId="{5DAB9805-FEFF-429F-BB34-B20F6CFE41F0}">
      <dgm:prSet/>
      <dgm:spPr/>
      <dgm:t>
        <a:bodyPr/>
        <a:lstStyle/>
        <a:p>
          <a:endParaRPr lang="en-US">
            <a:latin typeface="Lekton" panose="020B0604020202020204" charset="0"/>
            <a:cs typeface="Lekton" panose="020B0604020202020204" charset="0"/>
          </a:endParaRPr>
        </a:p>
      </dgm:t>
    </dgm:pt>
    <dgm:pt modelId="{2043C3CD-0859-49F5-BFCB-6EBA160C5825}" type="sibTrans" cxnId="{5DAB9805-FEFF-429F-BB34-B20F6CFE41F0}">
      <dgm:prSet/>
      <dgm:spPr/>
      <dgm:t>
        <a:bodyPr/>
        <a:lstStyle/>
        <a:p>
          <a:endParaRPr lang="en-US">
            <a:latin typeface="Lekton" panose="020B0604020202020204" charset="0"/>
            <a:cs typeface="Lekton" panose="020B0604020202020204" charset="0"/>
          </a:endParaRPr>
        </a:p>
      </dgm:t>
    </dgm:pt>
    <dgm:pt modelId="{7C86C9FD-5FB0-49A6-A24C-4D2F916A9EFB}">
      <dgm:prSet phldrT="[Text]"/>
      <dgm:spPr/>
      <dgm:t>
        <a:bodyPr/>
        <a:lstStyle/>
        <a:p>
          <a:r>
            <a:rPr lang="en-US" dirty="0">
              <a:latin typeface="Yu Gothic Medium" panose="020B0500000000000000" pitchFamily="34" charset="-128"/>
              <a:ea typeface="Yu Gothic Medium" panose="020B0500000000000000" pitchFamily="34" charset="-128"/>
              <a:cs typeface="Lekton" panose="020B0604020202020204" charset="0"/>
            </a:rPr>
            <a:t>Python</a:t>
          </a:r>
        </a:p>
      </dgm:t>
    </dgm:pt>
    <dgm:pt modelId="{6CEF9FCD-8E05-4D8C-81F5-D204AF0B342D}" type="parTrans" cxnId="{97BC9759-948B-4EEF-B087-C462E8736A52}">
      <dgm:prSet/>
      <dgm:spPr/>
      <dgm:t>
        <a:bodyPr/>
        <a:lstStyle/>
        <a:p>
          <a:endParaRPr lang="en-US">
            <a:latin typeface="Lekton" panose="020B0604020202020204" charset="0"/>
            <a:cs typeface="Lekton" panose="020B0604020202020204" charset="0"/>
          </a:endParaRPr>
        </a:p>
      </dgm:t>
    </dgm:pt>
    <dgm:pt modelId="{C2459994-1D27-4AF9-9BA9-E4F8E42BA6EA}" type="sibTrans" cxnId="{97BC9759-948B-4EEF-B087-C462E8736A52}">
      <dgm:prSet/>
      <dgm:spPr/>
      <dgm:t>
        <a:bodyPr/>
        <a:lstStyle/>
        <a:p>
          <a:endParaRPr lang="en-US">
            <a:latin typeface="Lekton" panose="020B0604020202020204" charset="0"/>
            <a:cs typeface="Lekton" panose="020B0604020202020204" charset="0"/>
          </a:endParaRPr>
        </a:p>
      </dgm:t>
    </dgm:pt>
    <dgm:pt modelId="{77F08D67-6607-41AD-ABB7-CDEBFA34B2AC}">
      <dgm:prSet phldrT="[Text]"/>
      <dgm:spPr/>
      <dgm:t>
        <a:bodyPr/>
        <a:lstStyle/>
        <a:p>
          <a:r>
            <a:rPr lang="en-US" dirty="0">
              <a:latin typeface="Yu Gothic Medium" panose="020B0500000000000000" pitchFamily="34" charset="-128"/>
              <a:ea typeface="Yu Gothic Medium" panose="020B0500000000000000" pitchFamily="34" charset="-128"/>
              <a:cs typeface="Lekton" panose="020B0604020202020204" charset="0"/>
            </a:rPr>
            <a:t>Dataset</a:t>
          </a:r>
        </a:p>
      </dgm:t>
    </dgm:pt>
    <dgm:pt modelId="{A383617B-2550-4140-8846-EFA4347DF136}" type="parTrans" cxnId="{1B59A8F9-8209-4D33-9124-A3B2EC909D43}">
      <dgm:prSet/>
      <dgm:spPr/>
      <dgm:t>
        <a:bodyPr/>
        <a:lstStyle/>
        <a:p>
          <a:endParaRPr lang="en-US">
            <a:latin typeface="Lekton" panose="020B0604020202020204" charset="0"/>
            <a:cs typeface="Lekton" panose="020B0604020202020204" charset="0"/>
          </a:endParaRPr>
        </a:p>
      </dgm:t>
    </dgm:pt>
    <dgm:pt modelId="{BAF5FD20-1831-43D3-B23D-B6F415C4BB5C}" type="sibTrans" cxnId="{1B59A8F9-8209-4D33-9124-A3B2EC909D43}">
      <dgm:prSet/>
      <dgm:spPr/>
      <dgm:t>
        <a:bodyPr/>
        <a:lstStyle/>
        <a:p>
          <a:endParaRPr lang="en-US">
            <a:latin typeface="Lekton" panose="020B0604020202020204" charset="0"/>
            <a:cs typeface="Lekton" panose="020B0604020202020204" charset="0"/>
          </a:endParaRPr>
        </a:p>
      </dgm:t>
    </dgm:pt>
    <dgm:pt modelId="{40D6EDC0-A1EA-4D1F-B359-7BB51170CB6D}" type="pres">
      <dgm:prSet presAssocID="{AA40FB7F-4228-45DF-B5AB-7C0F344A6F9E}" presName="composite" presStyleCnt="0">
        <dgm:presLayoutVars>
          <dgm:chMax val="3"/>
          <dgm:animLvl val="lvl"/>
          <dgm:resizeHandles val="exact"/>
        </dgm:presLayoutVars>
      </dgm:prSet>
      <dgm:spPr/>
    </dgm:pt>
    <dgm:pt modelId="{25A0B795-97AD-4CD0-849C-4D870A9FF4D1}" type="pres">
      <dgm:prSet presAssocID="{4F1EFAEC-458F-4975-B90F-01C25ED3711D}" presName="gear1" presStyleLbl="node1" presStyleIdx="0" presStyleCnt="3">
        <dgm:presLayoutVars>
          <dgm:chMax val="1"/>
          <dgm:bulletEnabled val="1"/>
        </dgm:presLayoutVars>
      </dgm:prSet>
      <dgm:spPr/>
    </dgm:pt>
    <dgm:pt modelId="{AC27745F-ABE5-44AA-B766-696533EA54F6}" type="pres">
      <dgm:prSet presAssocID="{4F1EFAEC-458F-4975-B90F-01C25ED3711D}" presName="gear1srcNode" presStyleLbl="node1" presStyleIdx="0" presStyleCnt="3"/>
      <dgm:spPr/>
    </dgm:pt>
    <dgm:pt modelId="{DDFBCBF5-34BC-4F3F-88B0-1CB5FE00F515}" type="pres">
      <dgm:prSet presAssocID="{4F1EFAEC-458F-4975-B90F-01C25ED3711D}" presName="gear1dstNode" presStyleLbl="node1" presStyleIdx="0" presStyleCnt="3"/>
      <dgm:spPr/>
    </dgm:pt>
    <dgm:pt modelId="{B7A69A1C-C132-463D-A48C-0609A908BF7C}" type="pres">
      <dgm:prSet presAssocID="{7C86C9FD-5FB0-49A6-A24C-4D2F916A9EFB}" presName="gear2" presStyleLbl="node1" presStyleIdx="1" presStyleCnt="3">
        <dgm:presLayoutVars>
          <dgm:chMax val="1"/>
          <dgm:bulletEnabled val="1"/>
        </dgm:presLayoutVars>
      </dgm:prSet>
      <dgm:spPr/>
    </dgm:pt>
    <dgm:pt modelId="{19EB9607-0C8F-4DCF-9F93-321AF5496AD4}" type="pres">
      <dgm:prSet presAssocID="{7C86C9FD-5FB0-49A6-A24C-4D2F916A9EFB}" presName="gear2srcNode" presStyleLbl="node1" presStyleIdx="1" presStyleCnt="3"/>
      <dgm:spPr/>
    </dgm:pt>
    <dgm:pt modelId="{F92DF3EF-2B86-4B16-8162-0E00AD2AA121}" type="pres">
      <dgm:prSet presAssocID="{7C86C9FD-5FB0-49A6-A24C-4D2F916A9EFB}" presName="gear2dstNode" presStyleLbl="node1" presStyleIdx="1" presStyleCnt="3"/>
      <dgm:spPr/>
    </dgm:pt>
    <dgm:pt modelId="{FDC2D387-0EC9-4589-90D2-55CCD79296C4}" type="pres">
      <dgm:prSet presAssocID="{77F08D67-6607-41AD-ABB7-CDEBFA34B2AC}" presName="gear3" presStyleLbl="node1" presStyleIdx="2" presStyleCnt="3"/>
      <dgm:spPr/>
    </dgm:pt>
    <dgm:pt modelId="{A34F6425-A90F-4A66-ACC8-A55D45EB3801}" type="pres">
      <dgm:prSet presAssocID="{77F08D67-6607-41AD-ABB7-CDEBFA34B2AC}" presName="gear3tx" presStyleLbl="node1" presStyleIdx="2" presStyleCnt="3">
        <dgm:presLayoutVars>
          <dgm:chMax val="1"/>
          <dgm:bulletEnabled val="1"/>
        </dgm:presLayoutVars>
      </dgm:prSet>
      <dgm:spPr/>
    </dgm:pt>
    <dgm:pt modelId="{7DC459F6-5F8C-4B11-B74F-B5A995A9A94F}" type="pres">
      <dgm:prSet presAssocID="{77F08D67-6607-41AD-ABB7-CDEBFA34B2AC}" presName="gear3srcNode" presStyleLbl="node1" presStyleIdx="2" presStyleCnt="3"/>
      <dgm:spPr/>
    </dgm:pt>
    <dgm:pt modelId="{9545C2A0-E424-4361-BF4F-DE0267040881}" type="pres">
      <dgm:prSet presAssocID="{77F08D67-6607-41AD-ABB7-CDEBFA34B2AC}" presName="gear3dstNode" presStyleLbl="node1" presStyleIdx="2" presStyleCnt="3"/>
      <dgm:spPr/>
    </dgm:pt>
    <dgm:pt modelId="{00201ABE-83B8-428F-BD27-1A391D4AE9FA}" type="pres">
      <dgm:prSet presAssocID="{2043C3CD-0859-49F5-BFCB-6EBA160C5825}" presName="connector1" presStyleLbl="sibTrans2D1" presStyleIdx="0" presStyleCnt="3"/>
      <dgm:spPr/>
    </dgm:pt>
    <dgm:pt modelId="{E1E3E323-FF5D-4391-913F-84FF995E9DB5}" type="pres">
      <dgm:prSet presAssocID="{C2459994-1D27-4AF9-9BA9-E4F8E42BA6EA}" presName="connector2" presStyleLbl="sibTrans2D1" presStyleIdx="1" presStyleCnt="3"/>
      <dgm:spPr/>
    </dgm:pt>
    <dgm:pt modelId="{662798D8-F007-454A-96CC-CB65536B1DF9}" type="pres">
      <dgm:prSet presAssocID="{BAF5FD20-1831-43D3-B23D-B6F415C4BB5C}" presName="connector3" presStyleLbl="sibTrans2D1" presStyleIdx="2" presStyleCnt="3"/>
      <dgm:spPr/>
    </dgm:pt>
  </dgm:ptLst>
  <dgm:cxnLst>
    <dgm:cxn modelId="{41710702-15D0-4FE8-A326-B0B7404C0376}" type="presOf" srcId="{77F08D67-6607-41AD-ABB7-CDEBFA34B2AC}" destId="{7DC459F6-5F8C-4B11-B74F-B5A995A9A94F}" srcOrd="2" destOrd="0" presId="urn:microsoft.com/office/officeart/2005/8/layout/gear1"/>
    <dgm:cxn modelId="{5DAB9805-FEFF-429F-BB34-B20F6CFE41F0}" srcId="{AA40FB7F-4228-45DF-B5AB-7C0F344A6F9E}" destId="{4F1EFAEC-458F-4975-B90F-01C25ED3711D}" srcOrd="0" destOrd="0" parTransId="{77A846B5-6C75-4197-852D-6DBAEA023CDD}" sibTransId="{2043C3CD-0859-49F5-BFCB-6EBA160C5825}"/>
    <dgm:cxn modelId="{8A3BCF15-9D68-4363-A9E8-9C4785F999AD}" type="presOf" srcId="{4F1EFAEC-458F-4975-B90F-01C25ED3711D}" destId="{25A0B795-97AD-4CD0-849C-4D870A9FF4D1}" srcOrd="0" destOrd="0" presId="urn:microsoft.com/office/officeart/2005/8/layout/gear1"/>
    <dgm:cxn modelId="{D72E681A-81F0-4B8F-93B7-968E1008D9CC}" type="presOf" srcId="{77F08D67-6607-41AD-ABB7-CDEBFA34B2AC}" destId="{A34F6425-A90F-4A66-ACC8-A55D45EB3801}" srcOrd="1" destOrd="0" presId="urn:microsoft.com/office/officeart/2005/8/layout/gear1"/>
    <dgm:cxn modelId="{09E3282B-E0F6-4B59-A269-3557F8213678}" type="presOf" srcId="{7C86C9FD-5FB0-49A6-A24C-4D2F916A9EFB}" destId="{B7A69A1C-C132-463D-A48C-0609A908BF7C}" srcOrd="0" destOrd="0" presId="urn:microsoft.com/office/officeart/2005/8/layout/gear1"/>
    <dgm:cxn modelId="{73B2A632-8EF9-4953-AE53-552D2C22250A}" type="presOf" srcId="{77F08D67-6607-41AD-ABB7-CDEBFA34B2AC}" destId="{9545C2A0-E424-4361-BF4F-DE0267040881}" srcOrd="3" destOrd="0" presId="urn:microsoft.com/office/officeart/2005/8/layout/gear1"/>
    <dgm:cxn modelId="{6B606761-656F-4E7F-8D80-A1D38FFA8D92}" type="presOf" srcId="{7C86C9FD-5FB0-49A6-A24C-4D2F916A9EFB}" destId="{F92DF3EF-2B86-4B16-8162-0E00AD2AA121}" srcOrd="2" destOrd="0" presId="urn:microsoft.com/office/officeart/2005/8/layout/gear1"/>
    <dgm:cxn modelId="{B7A6104D-F0DA-4FD9-AC9B-B6850417111D}" type="presOf" srcId="{7C86C9FD-5FB0-49A6-A24C-4D2F916A9EFB}" destId="{19EB9607-0C8F-4DCF-9F93-321AF5496AD4}" srcOrd="1" destOrd="0" presId="urn:microsoft.com/office/officeart/2005/8/layout/gear1"/>
    <dgm:cxn modelId="{97BC9759-948B-4EEF-B087-C462E8736A52}" srcId="{AA40FB7F-4228-45DF-B5AB-7C0F344A6F9E}" destId="{7C86C9FD-5FB0-49A6-A24C-4D2F916A9EFB}" srcOrd="1" destOrd="0" parTransId="{6CEF9FCD-8E05-4D8C-81F5-D204AF0B342D}" sibTransId="{C2459994-1D27-4AF9-9BA9-E4F8E42BA6EA}"/>
    <dgm:cxn modelId="{B97D2B8E-E29D-4066-AF5C-F0246A94A39B}" type="presOf" srcId="{77F08D67-6607-41AD-ABB7-CDEBFA34B2AC}" destId="{FDC2D387-0EC9-4589-90D2-55CCD79296C4}" srcOrd="0" destOrd="0" presId="urn:microsoft.com/office/officeart/2005/8/layout/gear1"/>
    <dgm:cxn modelId="{0EFE7DAB-C43C-423F-B4B4-8F1C335BA24E}" type="presOf" srcId="{4F1EFAEC-458F-4975-B90F-01C25ED3711D}" destId="{AC27745F-ABE5-44AA-B766-696533EA54F6}" srcOrd="1" destOrd="0" presId="urn:microsoft.com/office/officeart/2005/8/layout/gear1"/>
    <dgm:cxn modelId="{C14ABFB3-21DA-406D-9A2D-F8A6BF2A53ED}" type="presOf" srcId="{4F1EFAEC-458F-4975-B90F-01C25ED3711D}" destId="{DDFBCBF5-34BC-4F3F-88B0-1CB5FE00F515}" srcOrd="2" destOrd="0" presId="urn:microsoft.com/office/officeart/2005/8/layout/gear1"/>
    <dgm:cxn modelId="{673A15BC-EF83-4AA9-98BD-F9F20B7E770C}" type="presOf" srcId="{BAF5FD20-1831-43D3-B23D-B6F415C4BB5C}" destId="{662798D8-F007-454A-96CC-CB65536B1DF9}" srcOrd="0" destOrd="0" presId="urn:microsoft.com/office/officeart/2005/8/layout/gear1"/>
    <dgm:cxn modelId="{14FDE6BD-334B-4068-92ED-C25B0A0C536D}" type="presOf" srcId="{C2459994-1D27-4AF9-9BA9-E4F8E42BA6EA}" destId="{E1E3E323-FF5D-4391-913F-84FF995E9DB5}" srcOrd="0" destOrd="0" presId="urn:microsoft.com/office/officeart/2005/8/layout/gear1"/>
    <dgm:cxn modelId="{3D0F54F2-2560-4498-B067-2BF92CB2EE57}" type="presOf" srcId="{2043C3CD-0859-49F5-BFCB-6EBA160C5825}" destId="{00201ABE-83B8-428F-BD27-1A391D4AE9FA}" srcOrd="0" destOrd="0" presId="urn:microsoft.com/office/officeart/2005/8/layout/gear1"/>
    <dgm:cxn modelId="{1B59A8F9-8209-4D33-9124-A3B2EC909D43}" srcId="{AA40FB7F-4228-45DF-B5AB-7C0F344A6F9E}" destId="{77F08D67-6607-41AD-ABB7-CDEBFA34B2AC}" srcOrd="2" destOrd="0" parTransId="{A383617B-2550-4140-8846-EFA4347DF136}" sibTransId="{BAF5FD20-1831-43D3-B23D-B6F415C4BB5C}"/>
    <dgm:cxn modelId="{58A8BAF9-A6C5-4971-9D69-7A3220E75256}" type="presOf" srcId="{AA40FB7F-4228-45DF-B5AB-7C0F344A6F9E}" destId="{40D6EDC0-A1EA-4D1F-B359-7BB51170CB6D}" srcOrd="0" destOrd="0" presId="urn:microsoft.com/office/officeart/2005/8/layout/gear1"/>
    <dgm:cxn modelId="{4925BE9D-71EF-4080-8A4E-CB9250DF6B83}" type="presParOf" srcId="{40D6EDC0-A1EA-4D1F-B359-7BB51170CB6D}" destId="{25A0B795-97AD-4CD0-849C-4D870A9FF4D1}" srcOrd="0" destOrd="0" presId="urn:microsoft.com/office/officeart/2005/8/layout/gear1"/>
    <dgm:cxn modelId="{4F9E0F75-D3AC-4DEE-82E8-CB3002727794}" type="presParOf" srcId="{40D6EDC0-A1EA-4D1F-B359-7BB51170CB6D}" destId="{AC27745F-ABE5-44AA-B766-696533EA54F6}" srcOrd="1" destOrd="0" presId="urn:microsoft.com/office/officeart/2005/8/layout/gear1"/>
    <dgm:cxn modelId="{7183EACD-CE34-4B71-99FE-59817FFE95F3}" type="presParOf" srcId="{40D6EDC0-A1EA-4D1F-B359-7BB51170CB6D}" destId="{DDFBCBF5-34BC-4F3F-88B0-1CB5FE00F515}" srcOrd="2" destOrd="0" presId="urn:microsoft.com/office/officeart/2005/8/layout/gear1"/>
    <dgm:cxn modelId="{2D456818-43F0-4888-AFFA-A1108A291622}" type="presParOf" srcId="{40D6EDC0-A1EA-4D1F-B359-7BB51170CB6D}" destId="{B7A69A1C-C132-463D-A48C-0609A908BF7C}" srcOrd="3" destOrd="0" presId="urn:microsoft.com/office/officeart/2005/8/layout/gear1"/>
    <dgm:cxn modelId="{A26F486A-6369-406E-9B83-220AB230B10F}" type="presParOf" srcId="{40D6EDC0-A1EA-4D1F-B359-7BB51170CB6D}" destId="{19EB9607-0C8F-4DCF-9F93-321AF5496AD4}" srcOrd="4" destOrd="0" presId="urn:microsoft.com/office/officeart/2005/8/layout/gear1"/>
    <dgm:cxn modelId="{44D53CA0-E841-4CB9-B413-22B533C32707}" type="presParOf" srcId="{40D6EDC0-A1EA-4D1F-B359-7BB51170CB6D}" destId="{F92DF3EF-2B86-4B16-8162-0E00AD2AA121}" srcOrd="5" destOrd="0" presId="urn:microsoft.com/office/officeart/2005/8/layout/gear1"/>
    <dgm:cxn modelId="{AC463BEB-51BE-447F-9626-145E9D7683D2}" type="presParOf" srcId="{40D6EDC0-A1EA-4D1F-B359-7BB51170CB6D}" destId="{FDC2D387-0EC9-4589-90D2-55CCD79296C4}" srcOrd="6" destOrd="0" presId="urn:microsoft.com/office/officeart/2005/8/layout/gear1"/>
    <dgm:cxn modelId="{2ED7BE28-A638-4761-9C42-87E1FB1CF052}" type="presParOf" srcId="{40D6EDC0-A1EA-4D1F-B359-7BB51170CB6D}" destId="{A34F6425-A90F-4A66-ACC8-A55D45EB3801}" srcOrd="7" destOrd="0" presId="urn:microsoft.com/office/officeart/2005/8/layout/gear1"/>
    <dgm:cxn modelId="{4332E833-5471-4F62-A8ED-73A0240AAACA}" type="presParOf" srcId="{40D6EDC0-A1EA-4D1F-B359-7BB51170CB6D}" destId="{7DC459F6-5F8C-4B11-B74F-B5A995A9A94F}" srcOrd="8" destOrd="0" presId="urn:microsoft.com/office/officeart/2005/8/layout/gear1"/>
    <dgm:cxn modelId="{7B27BEDE-77F0-465C-8FCE-87C6D632D496}" type="presParOf" srcId="{40D6EDC0-A1EA-4D1F-B359-7BB51170CB6D}" destId="{9545C2A0-E424-4361-BF4F-DE0267040881}" srcOrd="9" destOrd="0" presId="urn:microsoft.com/office/officeart/2005/8/layout/gear1"/>
    <dgm:cxn modelId="{1F2EB316-2C2B-4D55-8142-17C4184719E5}" type="presParOf" srcId="{40D6EDC0-A1EA-4D1F-B359-7BB51170CB6D}" destId="{00201ABE-83B8-428F-BD27-1A391D4AE9FA}" srcOrd="10" destOrd="0" presId="urn:microsoft.com/office/officeart/2005/8/layout/gear1"/>
    <dgm:cxn modelId="{9D3F578C-F2B9-465F-8B0C-C5AACFB07B31}" type="presParOf" srcId="{40D6EDC0-A1EA-4D1F-B359-7BB51170CB6D}" destId="{E1E3E323-FF5D-4391-913F-84FF995E9DB5}" srcOrd="11" destOrd="0" presId="urn:microsoft.com/office/officeart/2005/8/layout/gear1"/>
    <dgm:cxn modelId="{CA796A83-E4B2-4DFF-9C1E-258A9D259532}" type="presParOf" srcId="{40D6EDC0-A1EA-4D1F-B359-7BB51170CB6D}" destId="{662798D8-F007-454A-96CC-CB65536B1DF9}" srcOrd="12" destOrd="0" presId="urn:microsoft.com/office/officeart/2005/8/layout/gear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529B849-0385-4CF5-914F-B5BC203B4D3C}" type="doc">
      <dgm:prSet loTypeId="urn:microsoft.com/office/officeart/2005/8/layout/equation2" loCatId="process" qsTypeId="urn:microsoft.com/office/officeart/2005/8/quickstyle/simple2" qsCatId="simple" csTypeId="urn:microsoft.com/office/officeart/2005/8/colors/accent3_3" csCatId="accent3" phldr="1"/>
      <dgm:spPr/>
    </dgm:pt>
    <dgm:pt modelId="{5188B816-5998-4500-A0D0-4D60D2EF8DFB}">
      <dgm:prSet phldrT="[Text]" custT="1"/>
      <dgm:spPr/>
      <dgm:t>
        <a:bodyPr/>
        <a:lstStyle/>
        <a:p>
          <a:r>
            <a:rPr lang="en-US" sz="1200" dirty="0">
              <a:latin typeface="Yu Gothic Medium" panose="020B0500000000000000" pitchFamily="34" charset="-128"/>
              <a:ea typeface="Yu Gothic Medium" panose="020B0500000000000000" pitchFamily="34" charset="-128"/>
            </a:rPr>
            <a:t>Higher disability prevalence in rural areas</a:t>
          </a:r>
        </a:p>
      </dgm:t>
    </dgm:pt>
    <dgm:pt modelId="{1B602D63-A842-47B8-B6CE-B9B097BB9CF0}" type="parTrans" cxnId="{EBCC0EC2-D973-406F-84EA-3E0DF68307E2}">
      <dgm:prSet/>
      <dgm:spPr/>
      <dgm:t>
        <a:bodyPr/>
        <a:lstStyle/>
        <a:p>
          <a:endParaRPr lang="en-US">
            <a:latin typeface="Yu Gothic Medium" panose="020B0500000000000000" pitchFamily="34" charset="-128"/>
            <a:ea typeface="Yu Gothic Medium" panose="020B0500000000000000" pitchFamily="34" charset="-128"/>
          </a:endParaRPr>
        </a:p>
      </dgm:t>
    </dgm:pt>
    <dgm:pt modelId="{DEA0AB02-4F70-4088-BE74-28FC7B618DA6}" type="sibTrans" cxnId="{EBCC0EC2-D973-406F-84EA-3E0DF68307E2}">
      <dgm:prSet/>
      <dgm:spPr/>
      <dgm:t>
        <a:bodyPr/>
        <a:lstStyle/>
        <a:p>
          <a:endParaRPr lang="en-US">
            <a:latin typeface="Yu Gothic Medium" panose="020B0500000000000000" pitchFamily="34" charset="-128"/>
            <a:ea typeface="Yu Gothic Medium" panose="020B0500000000000000" pitchFamily="34" charset="-128"/>
          </a:endParaRPr>
        </a:p>
      </dgm:t>
    </dgm:pt>
    <dgm:pt modelId="{01C809EF-54B2-4E2B-B0E3-797A19F3E398}">
      <dgm:prSet phldrT="[Text]" custT="1"/>
      <dgm:spPr/>
      <dgm:t>
        <a:bodyPr/>
        <a:lstStyle/>
        <a:p>
          <a:r>
            <a:rPr lang="en-US" sz="1100" b="1" dirty="0">
              <a:latin typeface="Yu Gothic Medium" panose="020B0500000000000000" pitchFamily="34" charset="-128"/>
              <a:ea typeface="Yu Gothic Medium" panose="020B0500000000000000" pitchFamily="34" charset="-128"/>
            </a:rPr>
            <a:t>Implications</a:t>
          </a:r>
          <a:r>
            <a:rPr lang="en-US" sz="1100" dirty="0">
              <a:latin typeface="Yu Gothic Medium" panose="020B0500000000000000" pitchFamily="34" charset="-128"/>
              <a:ea typeface="Yu Gothic Medium" panose="020B0500000000000000" pitchFamily="34" charset="-128"/>
            </a:rPr>
            <a:t>: Greater health burdens in rural communities</a:t>
          </a:r>
        </a:p>
      </dgm:t>
    </dgm:pt>
    <dgm:pt modelId="{7B55AEBB-014B-4028-9040-A074D56D3E32}" type="parTrans" cxnId="{CAC931E9-C680-4402-8D6B-44ECE7970032}">
      <dgm:prSet/>
      <dgm:spPr/>
      <dgm:t>
        <a:bodyPr/>
        <a:lstStyle/>
        <a:p>
          <a:endParaRPr lang="en-US">
            <a:latin typeface="Yu Gothic Medium" panose="020B0500000000000000" pitchFamily="34" charset="-128"/>
            <a:ea typeface="Yu Gothic Medium" panose="020B0500000000000000" pitchFamily="34" charset="-128"/>
          </a:endParaRPr>
        </a:p>
      </dgm:t>
    </dgm:pt>
    <dgm:pt modelId="{AE10C40E-4441-4DC9-B838-488188EF7AAC}" type="sibTrans" cxnId="{CAC931E9-C680-4402-8D6B-44ECE7970032}">
      <dgm:prSet/>
      <dgm:spPr/>
      <dgm:t>
        <a:bodyPr/>
        <a:lstStyle/>
        <a:p>
          <a:endParaRPr lang="en-US">
            <a:latin typeface="Yu Gothic Medium" panose="020B0500000000000000" pitchFamily="34" charset="-128"/>
            <a:ea typeface="Yu Gothic Medium" panose="020B0500000000000000" pitchFamily="34" charset="-128"/>
          </a:endParaRPr>
        </a:p>
      </dgm:t>
    </dgm:pt>
    <dgm:pt modelId="{BCC3FA91-3FEA-4FFE-8A77-E5A9C204CB73}">
      <dgm:prSet phldrT="[Text]" custT="1"/>
      <dgm:spPr/>
      <dgm:t>
        <a:bodyPr/>
        <a:lstStyle/>
        <a:p>
          <a:pPr>
            <a:lnSpc>
              <a:spcPct val="100000"/>
            </a:lnSpc>
          </a:pPr>
          <a:r>
            <a:rPr lang="en-US" sz="1400" b="1" dirty="0">
              <a:latin typeface="Yu Gothic Medium" panose="020B0500000000000000" pitchFamily="34" charset="-128"/>
              <a:ea typeface="Yu Gothic Medium" panose="020B0500000000000000" pitchFamily="34" charset="-128"/>
            </a:rPr>
            <a:t>Recommendations</a:t>
          </a:r>
          <a:r>
            <a:rPr lang="en-US" sz="1400" dirty="0">
              <a:latin typeface="Yu Gothic Medium" panose="020B0500000000000000" pitchFamily="34" charset="-128"/>
              <a:ea typeface="Yu Gothic Medium" panose="020B0500000000000000" pitchFamily="34" charset="-128"/>
            </a:rPr>
            <a:t>:</a:t>
          </a:r>
        </a:p>
        <a:p>
          <a:pPr>
            <a:lnSpc>
              <a:spcPct val="100000"/>
            </a:lnSpc>
          </a:pPr>
          <a:r>
            <a:rPr lang="en-US" sz="1400" dirty="0">
              <a:latin typeface="Yu Gothic Medium" panose="020B0500000000000000" pitchFamily="34" charset="-128"/>
              <a:ea typeface="Yu Gothic Medium" panose="020B0500000000000000" pitchFamily="34" charset="-128"/>
            </a:rPr>
            <a:t>Increase funding</a:t>
          </a:r>
        </a:p>
        <a:p>
          <a:pPr>
            <a:lnSpc>
              <a:spcPct val="100000"/>
            </a:lnSpc>
          </a:pPr>
          <a:r>
            <a:rPr lang="en-US" sz="1400" dirty="0">
              <a:latin typeface="Yu Gothic Medium" panose="020B0500000000000000" pitchFamily="34" charset="-128"/>
              <a:ea typeface="Yu Gothic Medium" panose="020B0500000000000000" pitchFamily="34" charset="-128"/>
            </a:rPr>
            <a:t>Expand telehealth</a:t>
          </a:r>
        </a:p>
        <a:p>
          <a:pPr>
            <a:lnSpc>
              <a:spcPct val="100000"/>
            </a:lnSpc>
          </a:pPr>
          <a:r>
            <a:rPr lang="en-US" sz="1400" dirty="0">
              <a:latin typeface="Yu Gothic Medium" panose="020B0500000000000000" pitchFamily="34" charset="-128"/>
              <a:ea typeface="Yu Gothic Medium" panose="020B0500000000000000" pitchFamily="34" charset="-128"/>
            </a:rPr>
            <a:t>Address poverty</a:t>
          </a:r>
        </a:p>
        <a:p>
          <a:pPr>
            <a:lnSpc>
              <a:spcPct val="100000"/>
            </a:lnSpc>
          </a:pPr>
          <a:r>
            <a:rPr lang="en-US" sz="1400" dirty="0">
              <a:latin typeface="Yu Gothic Medium" panose="020B0500000000000000" pitchFamily="34" charset="-128"/>
              <a:ea typeface="Yu Gothic Medium" panose="020B0500000000000000" pitchFamily="34" charset="-128"/>
            </a:rPr>
            <a:t>Monitor rates</a:t>
          </a:r>
        </a:p>
      </dgm:t>
    </dgm:pt>
    <dgm:pt modelId="{078A1123-E3B8-4F3D-AE62-23521F4CD529}" type="parTrans" cxnId="{35214219-D038-4463-A9BF-FC63FBC78058}">
      <dgm:prSet/>
      <dgm:spPr/>
      <dgm:t>
        <a:bodyPr/>
        <a:lstStyle/>
        <a:p>
          <a:endParaRPr lang="en-US">
            <a:latin typeface="Yu Gothic Medium" panose="020B0500000000000000" pitchFamily="34" charset="-128"/>
            <a:ea typeface="Yu Gothic Medium" panose="020B0500000000000000" pitchFamily="34" charset="-128"/>
          </a:endParaRPr>
        </a:p>
      </dgm:t>
    </dgm:pt>
    <dgm:pt modelId="{F574C97A-3B92-45DA-82C2-41149298DA97}" type="sibTrans" cxnId="{35214219-D038-4463-A9BF-FC63FBC78058}">
      <dgm:prSet/>
      <dgm:spPr/>
      <dgm:t>
        <a:bodyPr/>
        <a:lstStyle/>
        <a:p>
          <a:endParaRPr lang="en-US">
            <a:latin typeface="Yu Gothic Medium" panose="020B0500000000000000" pitchFamily="34" charset="-128"/>
            <a:ea typeface="Yu Gothic Medium" panose="020B0500000000000000" pitchFamily="34" charset="-128"/>
          </a:endParaRPr>
        </a:p>
      </dgm:t>
    </dgm:pt>
    <dgm:pt modelId="{0E138C5B-1765-4490-96A1-B6562B0262D6}" type="pres">
      <dgm:prSet presAssocID="{E529B849-0385-4CF5-914F-B5BC203B4D3C}" presName="Name0" presStyleCnt="0">
        <dgm:presLayoutVars>
          <dgm:dir/>
          <dgm:resizeHandles val="exact"/>
        </dgm:presLayoutVars>
      </dgm:prSet>
      <dgm:spPr/>
    </dgm:pt>
    <dgm:pt modelId="{B7552032-1117-458A-B334-EF8BA434551A}" type="pres">
      <dgm:prSet presAssocID="{E529B849-0385-4CF5-914F-B5BC203B4D3C}" presName="vNodes" presStyleCnt="0"/>
      <dgm:spPr/>
    </dgm:pt>
    <dgm:pt modelId="{3652D2F6-EDE2-4135-8A7F-AF142DF657A2}" type="pres">
      <dgm:prSet presAssocID="{5188B816-5998-4500-A0D0-4D60D2EF8DFB}" presName="node" presStyleLbl="node1" presStyleIdx="0" presStyleCnt="3">
        <dgm:presLayoutVars>
          <dgm:bulletEnabled val="1"/>
        </dgm:presLayoutVars>
      </dgm:prSet>
      <dgm:spPr/>
    </dgm:pt>
    <dgm:pt modelId="{EAB9A34E-55E9-4C29-A228-19A1C0E144AB}" type="pres">
      <dgm:prSet presAssocID="{DEA0AB02-4F70-4088-BE74-28FC7B618DA6}" presName="spacerT" presStyleCnt="0"/>
      <dgm:spPr/>
    </dgm:pt>
    <dgm:pt modelId="{8FC7607A-8EC1-4430-B105-5CBAB9A25AE6}" type="pres">
      <dgm:prSet presAssocID="{DEA0AB02-4F70-4088-BE74-28FC7B618DA6}" presName="sibTrans" presStyleLbl="sibTrans2D1" presStyleIdx="0" presStyleCnt="2"/>
      <dgm:spPr/>
    </dgm:pt>
    <dgm:pt modelId="{A807C274-938B-4547-B290-83C920E02525}" type="pres">
      <dgm:prSet presAssocID="{DEA0AB02-4F70-4088-BE74-28FC7B618DA6}" presName="spacerB" presStyleCnt="0"/>
      <dgm:spPr/>
    </dgm:pt>
    <dgm:pt modelId="{9003ED2D-ED89-4169-9C37-2CB21448B34F}" type="pres">
      <dgm:prSet presAssocID="{01C809EF-54B2-4E2B-B0E3-797A19F3E398}" presName="node" presStyleLbl="node1" presStyleIdx="1" presStyleCnt="3">
        <dgm:presLayoutVars>
          <dgm:bulletEnabled val="1"/>
        </dgm:presLayoutVars>
      </dgm:prSet>
      <dgm:spPr/>
    </dgm:pt>
    <dgm:pt modelId="{AD90A641-DD2E-4B15-A994-57A8569596D3}" type="pres">
      <dgm:prSet presAssocID="{E529B849-0385-4CF5-914F-B5BC203B4D3C}" presName="sibTransLast" presStyleLbl="sibTrans2D1" presStyleIdx="1" presStyleCnt="2"/>
      <dgm:spPr/>
    </dgm:pt>
    <dgm:pt modelId="{ADC230F5-5CE6-45EC-A71F-C24A8144C67D}" type="pres">
      <dgm:prSet presAssocID="{E529B849-0385-4CF5-914F-B5BC203B4D3C}" presName="connectorText" presStyleLbl="sibTrans2D1" presStyleIdx="1" presStyleCnt="2"/>
      <dgm:spPr/>
    </dgm:pt>
    <dgm:pt modelId="{DAA7FA62-4553-4774-B7EA-C2E7C996F91E}" type="pres">
      <dgm:prSet presAssocID="{E529B849-0385-4CF5-914F-B5BC203B4D3C}" presName="lastNode" presStyleLbl="node1" presStyleIdx="2" presStyleCnt="3">
        <dgm:presLayoutVars>
          <dgm:bulletEnabled val="1"/>
        </dgm:presLayoutVars>
      </dgm:prSet>
      <dgm:spPr/>
    </dgm:pt>
  </dgm:ptLst>
  <dgm:cxnLst>
    <dgm:cxn modelId="{AB7E8705-3E12-4F9C-ADD8-D8C85CEBF02F}" type="presOf" srcId="{AE10C40E-4441-4DC9-B838-488188EF7AAC}" destId="{AD90A641-DD2E-4B15-A994-57A8569596D3}" srcOrd="0" destOrd="0" presId="urn:microsoft.com/office/officeart/2005/8/layout/equation2"/>
    <dgm:cxn modelId="{35214219-D038-4463-A9BF-FC63FBC78058}" srcId="{E529B849-0385-4CF5-914F-B5BC203B4D3C}" destId="{BCC3FA91-3FEA-4FFE-8A77-E5A9C204CB73}" srcOrd="2" destOrd="0" parTransId="{078A1123-E3B8-4F3D-AE62-23521F4CD529}" sibTransId="{F574C97A-3B92-45DA-82C2-41149298DA97}"/>
    <dgm:cxn modelId="{1D557C72-CAE3-4AC0-8AC9-94EA2F077274}" type="presOf" srcId="{BCC3FA91-3FEA-4FFE-8A77-E5A9C204CB73}" destId="{DAA7FA62-4553-4774-B7EA-C2E7C996F91E}" srcOrd="0" destOrd="0" presId="urn:microsoft.com/office/officeart/2005/8/layout/equation2"/>
    <dgm:cxn modelId="{77F5DE57-3A04-446A-A7C3-D2DEA810990F}" type="presOf" srcId="{AE10C40E-4441-4DC9-B838-488188EF7AAC}" destId="{ADC230F5-5CE6-45EC-A71F-C24A8144C67D}" srcOrd="1" destOrd="0" presId="urn:microsoft.com/office/officeart/2005/8/layout/equation2"/>
    <dgm:cxn modelId="{C888709A-DBD4-43DD-BA73-1D374C4E61C2}" type="presOf" srcId="{DEA0AB02-4F70-4088-BE74-28FC7B618DA6}" destId="{8FC7607A-8EC1-4430-B105-5CBAB9A25AE6}" srcOrd="0" destOrd="0" presId="urn:microsoft.com/office/officeart/2005/8/layout/equation2"/>
    <dgm:cxn modelId="{1B3CAE9F-8EDE-4D4F-A1F2-F9E39EC26CEE}" type="presOf" srcId="{01C809EF-54B2-4E2B-B0E3-797A19F3E398}" destId="{9003ED2D-ED89-4169-9C37-2CB21448B34F}" srcOrd="0" destOrd="0" presId="urn:microsoft.com/office/officeart/2005/8/layout/equation2"/>
    <dgm:cxn modelId="{6E62EAB8-D778-49FE-9BCA-DDC6441DAAB8}" type="presOf" srcId="{E529B849-0385-4CF5-914F-B5BC203B4D3C}" destId="{0E138C5B-1765-4490-96A1-B6562B0262D6}" srcOrd="0" destOrd="0" presId="urn:microsoft.com/office/officeart/2005/8/layout/equation2"/>
    <dgm:cxn modelId="{EBCC0EC2-D973-406F-84EA-3E0DF68307E2}" srcId="{E529B849-0385-4CF5-914F-B5BC203B4D3C}" destId="{5188B816-5998-4500-A0D0-4D60D2EF8DFB}" srcOrd="0" destOrd="0" parTransId="{1B602D63-A842-47B8-B6CE-B9B097BB9CF0}" sibTransId="{DEA0AB02-4F70-4088-BE74-28FC7B618DA6}"/>
    <dgm:cxn modelId="{CAC931E9-C680-4402-8D6B-44ECE7970032}" srcId="{E529B849-0385-4CF5-914F-B5BC203B4D3C}" destId="{01C809EF-54B2-4E2B-B0E3-797A19F3E398}" srcOrd="1" destOrd="0" parTransId="{7B55AEBB-014B-4028-9040-A074D56D3E32}" sibTransId="{AE10C40E-4441-4DC9-B838-488188EF7AAC}"/>
    <dgm:cxn modelId="{D58060F9-74A8-4EFB-A2F6-A0B015CB8E2F}" type="presOf" srcId="{5188B816-5998-4500-A0D0-4D60D2EF8DFB}" destId="{3652D2F6-EDE2-4135-8A7F-AF142DF657A2}" srcOrd="0" destOrd="0" presId="urn:microsoft.com/office/officeart/2005/8/layout/equation2"/>
    <dgm:cxn modelId="{A73C8467-68B4-4F11-9883-40BB2122229E}" type="presParOf" srcId="{0E138C5B-1765-4490-96A1-B6562B0262D6}" destId="{B7552032-1117-458A-B334-EF8BA434551A}" srcOrd="0" destOrd="0" presId="urn:microsoft.com/office/officeart/2005/8/layout/equation2"/>
    <dgm:cxn modelId="{102F8B8A-F71C-4CA0-BBB2-FEB889CCB6B2}" type="presParOf" srcId="{B7552032-1117-458A-B334-EF8BA434551A}" destId="{3652D2F6-EDE2-4135-8A7F-AF142DF657A2}" srcOrd="0" destOrd="0" presId="urn:microsoft.com/office/officeart/2005/8/layout/equation2"/>
    <dgm:cxn modelId="{B3527391-EC09-40DD-AAA9-4E48DD8C249A}" type="presParOf" srcId="{B7552032-1117-458A-B334-EF8BA434551A}" destId="{EAB9A34E-55E9-4C29-A228-19A1C0E144AB}" srcOrd="1" destOrd="0" presId="urn:microsoft.com/office/officeart/2005/8/layout/equation2"/>
    <dgm:cxn modelId="{A09EBF0D-4203-448C-A705-A2BB85F58D8E}" type="presParOf" srcId="{B7552032-1117-458A-B334-EF8BA434551A}" destId="{8FC7607A-8EC1-4430-B105-5CBAB9A25AE6}" srcOrd="2" destOrd="0" presId="urn:microsoft.com/office/officeart/2005/8/layout/equation2"/>
    <dgm:cxn modelId="{0657D335-A33D-48D7-8AF3-7F562CE0F250}" type="presParOf" srcId="{B7552032-1117-458A-B334-EF8BA434551A}" destId="{A807C274-938B-4547-B290-83C920E02525}" srcOrd="3" destOrd="0" presId="urn:microsoft.com/office/officeart/2005/8/layout/equation2"/>
    <dgm:cxn modelId="{F3AC09D1-4BE4-410E-A3C1-6147448FEAD2}" type="presParOf" srcId="{B7552032-1117-458A-B334-EF8BA434551A}" destId="{9003ED2D-ED89-4169-9C37-2CB21448B34F}" srcOrd="4" destOrd="0" presId="urn:microsoft.com/office/officeart/2005/8/layout/equation2"/>
    <dgm:cxn modelId="{0A7DD1C1-70FA-4FC8-9184-1B0F6CFB8C08}" type="presParOf" srcId="{0E138C5B-1765-4490-96A1-B6562B0262D6}" destId="{AD90A641-DD2E-4B15-A994-57A8569596D3}" srcOrd="1" destOrd="0" presId="urn:microsoft.com/office/officeart/2005/8/layout/equation2"/>
    <dgm:cxn modelId="{793E12CE-0964-4C18-8BA9-BABF109DBBBE}" type="presParOf" srcId="{AD90A641-DD2E-4B15-A994-57A8569596D3}" destId="{ADC230F5-5CE6-45EC-A71F-C24A8144C67D}" srcOrd="0" destOrd="0" presId="urn:microsoft.com/office/officeart/2005/8/layout/equation2"/>
    <dgm:cxn modelId="{3B9E6325-84C8-415C-A300-90F6C33873B6}" type="presParOf" srcId="{0E138C5B-1765-4490-96A1-B6562B0262D6}" destId="{DAA7FA62-4553-4774-B7EA-C2E7C996F91E}" srcOrd="2" destOrd="0" presId="urn:microsoft.com/office/officeart/2005/8/layout/equati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84ED93-722B-46F0-AB39-B3D82F10E004}">
      <dsp:nvSpPr>
        <dsp:cNvPr id="0" name=""/>
        <dsp:cNvSpPr/>
      </dsp:nvSpPr>
      <dsp:spPr>
        <a:xfrm rot="5400000">
          <a:off x="-204924" y="207693"/>
          <a:ext cx="1366164" cy="956315"/>
        </a:xfrm>
        <a:prstGeom prst="chevron">
          <a:avLst/>
        </a:prstGeom>
        <a:solidFill>
          <a:schemeClr val="accent3">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b="1" kern="1200" dirty="0">
              <a:latin typeface="Yu Gothic Medium" panose="020B0500000000000000" pitchFamily="34" charset="-128"/>
              <a:ea typeface="Yu Gothic Medium" panose="020B0500000000000000" pitchFamily="34" charset="-128"/>
            </a:rPr>
            <a:t>Prevalence</a:t>
          </a:r>
        </a:p>
      </dsp:txBody>
      <dsp:txXfrm rot="-5400000">
        <a:off x="1" y="480927"/>
        <a:ext cx="956315" cy="409849"/>
      </dsp:txXfrm>
    </dsp:sp>
    <dsp:sp modelId="{90DE3027-4937-4044-84D7-8A3F89F3640B}">
      <dsp:nvSpPr>
        <dsp:cNvPr id="0" name=""/>
        <dsp:cNvSpPr/>
      </dsp:nvSpPr>
      <dsp:spPr>
        <a:xfrm rot="5400000">
          <a:off x="4823984" y="-3864900"/>
          <a:ext cx="888007" cy="8623344"/>
        </a:xfrm>
        <a:prstGeom prst="round2SameRect">
          <a:avLst/>
        </a:prstGeom>
        <a:solidFill>
          <a:schemeClr val="lt1">
            <a:alpha val="90000"/>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en-US" sz="1400" b="1" kern="1200" dirty="0">
              <a:latin typeface="Yu Gothic Medium" panose="020B0500000000000000" pitchFamily="34" charset="-128"/>
              <a:ea typeface="Yu Gothic Medium" panose="020B0500000000000000" pitchFamily="34" charset="-128"/>
            </a:rPr>
            <a:t>Rural counties: Higher disability rates (all ages)</a:t>
          </a:r>
        </a:p>
        <a:p>
          <a:pPr marL="114300" lvl="1" indent="-114300" algn="l" defTabSz="622300">
            <a:lnSpc>
              <a:spcPct val="90000"/>
            </a:lnSpc>
            <a:spcBef>
              <a:spcPct val="0"/>
            </a:spcBef>
            <a:spcAft>
              <a:spcPct val="15000"/>
            </a:spcAft>
            <a:buChar char="•"/>
          </a:pPr>
          <a:r>
            <a:rPr lang="en-US" sz="1400" b="1" kern="1200" dirty="0">
              <a:latin typeface="Yu Gothic Medium" panose="020B0500000000000000" pitchFamily="34" charset="-128"/>
              <a:ea typeface="Yu Gothic Medium" panose="020B0500000000000000" pitchFamily="34" charset="-128"/>
            </a:rPr>
            <a:t>Urban counties: Lower disability rates</a:t>
          </a:r>
        </a:p>
      </dsp:txBody>
      <dsp:txXfrm rot="-5400000">
        <a:off x="956316" y="46117"/>
        <a:ext cx="8579995" cy="801309"/>
      </dsp:txXfrm>
    </dsp:sp>
    <dsp:sp modelId="{6FB0E22B-9D15-4FFA-9F47-EFE8058ABDC6}">
      <dsp:nvSpPr>
        <dsp:cNvPr id="0" name=""/>
        <dsp:cNvSpPr/>
      </dsp:nvSpPr>
      <dsp:spPr>
        <a:xfrm rot="5400000">
          <a:off x="-204924" y="1376571"/>
          <a:ext cx="1366164" cy="956315"/>
        </a:xfrm>
        <a:prstGeom prst="chevron">
          <a:avLst/>
        </a:prstGeom>
        <a:solidFill>
          <a:schemeClr val="accent3">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b="1" kern="1200" dirty="0">
              <a:latin typeface="Yu Gothic Medium" panose="020B0500000000000000" pitchFamily="34" charset="-128"/>
              <a:ea typeface="Yu Gothic Medium" panose="020B0500000000000000" pitchFamily="34" charset="-128"/>
            </a:rPr>
            <a:t>Causes &amp; Types</a:t>
          </a:r>
        </a:p>
      </dsp:txBody>
      <dsp:txXfrm rot="-5400000">
        <a:off x="1" y="1649805"/>
        <a:ext cx="956315" cy="409849"/>
      </dsp:txXfrm>
    </dsp:sp>
    <dsp:sp modelId="{364E6B51-459C-466D-B16D-99492F26B2A4}">
      <dsp:nvSpPr>
        <dsp:cNvPr id="0" name=""/>
        <dsp:cNvSpPr/>
      </dsp:nvSpPr>
      <dsp:spPr>
        <a:xfrm rot="5400000">
          <a:off x="4823750" y="-2695788"/>
          <a:ext cx="888474" cy="8623344"/>
        </a:xfrm>
        <a:prstGeom prst="round2SameRect">
          <a:avLst/>
        </a:prstGeom>
        <a:solidFill>
          <a:schemeClr val="lt1">
            <a:alpha val="90000"/>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en-US" sz="1400" b="1" kern="1200" dirty="0">
              <a:latin typeface="Yu Gothic Medium" panose="020B0500000000000000" pitchFamily="34" charset="-128"/>
              <a:ea typeface="Yu Gothic Medium" panose="020B0500000000000000" pitchFamily="34" charset="-128"/>
            </a:rPr>
            <a:t>Types: Developmental, mobility, sensory, cognitive, self-care</a:t>
          </a:r>
        </a:p>
        <a:p>
          <a:pPr marL="114300" lvl="1" indent="-114300" algn="l" defTabSz="622300">
            <a:lnSpc>
              <a:spcPct val="90000"/>
            </a:lnSpc>
            <a:spcBef>
              <a:spcPct val="0"/>
            </a:spcBef>
            <a:spcAft>
              <a:spcPct val="15000"/>
            </a:spcAft>
            <a:buChar char="•"/>
          </a:pPr>
          <a:r>
            <a:rPr lang="en-US" sz="1400" b="1" kern="1200" dirty="0">
              <a:latin typeface="Yu Gothic Medium" panose="020B0500000000000000" pitchFamily="34" charset="-128"/>
              <a:ea typeface="Yu Gothic Medium" panose="020B0500000000000000" pitchFamily="34" charset="-128"/>
            </a:rPr>
            <a:t>Causes: Isolation, less healthcare/education, poverty, transport</a:t>
          </a:r>
        </a:p>
      </dsp:txBody>
      <dsp:txXfrm rot="-5400000">
        <a:off x="956315" y="1215019"/>
        <a:ext cx="8579972" cy="801730"/>
      </dsp:txXfrm>
    </dsp:sp>
    <dsp:sp modelId="{8B7752F6-C855-4DFF-889F-D1C2902B8C42}">
      <dsp:nvSpPr>
        <dsp:cNvPr id="0" name=""/>
        <dsp:cNvSpPr/>
      </dsp:nvSpPr>
      <dsp:spPr>
        <a:xfrm rot="5400000">
          <a:off x="-204924" y="2545449"/>
          <a:ext cx="1366164" cy="956315"/>
        </a:xfrm>
        <a:prstGeom prst="chevron">
          <a:avLst/>
        </a:prstGeom>
        <a:solidFill>
          <a:schemeClr val="accent3">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b="1" kern="1200" dirty="0">
              <a:latin typeface="Yu Gothic Medium" panose="020B0500000000000000" pitchFamily="34" charset="-128"/>
              <a:ea typeface="Yu Gothic Medium" panose="020B0500000000000000" pitchFamily="34" charset="-128"/>
            </a:rPr>
            <a:t>Implications</a:t>
          </a:r>
        </a:p>
      </dsp:txBody>
      <dsp:txXfrm rot="-5400000">
        <a:off x="1" y="2818683"/>
        <a:ext cx="956315" cy="409849"/>
      </dsp:txXfrm>
    </dsp:sp>
    <dsp:sp modelId="{AB1F0A14-790A-4B5C-9652-AB2D41220F92}">
      <dsp:nvSpPr>
        <dsp:cNvPr id="0" name=""/>
        <dsp:cNvSpPr/>
      </dsp:nvSpPr>
      <dsp:spPr>
        <a:xfrm rot="5400000">
          <a:off x="4823984" y="-1527144"/>
          <a:ext cx="888007" cy="8623344"/>
        </a:xfrm>
        <a:prstGeom prst="round2SameRect">
          <a:avLst/>
        </a:prstGeom>
        <a:solidFill>
          <a:schemeClr val="lt1">
            <a:alpha val="90000"/>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en-US" sz="1400" b="1" kern="1200" dirty="0">
              <a:latin typeface="Yu Gothic Medium" panose="020B0500000000000000" pitchFamily="34" charset="-128"/>
              <a:ea typeface="Yu Gothic Medium" panose="020B0500000000000000" pitchFamily="34" charset="-128"/>
            </a:rPr>
            <a:t>Trends: Disparity across ages</a:t>
          </a:r>
        </a:p>
        <a:p>
          <a:pPr marL="114300" lvl="1" indent="-114300" algn="l" defTabSz="622300">
            <a:lnSpc>
              <a:spcPct val="90000"/>
            </a:lnSpc>
            <a:spcBef>
              <a:spcPct val="0"/>
            </a:spcBef>
            <a:spcAft>
              <a:spcPct val="15000"/>
            </a:spcAft>
            <a:buChar char="•"/>
          </a:pPr>
          <a:r>
            <a:rPr lang="en-US" sz="1400" b="1" kern="1200" dirty="0">
              <a:latin typeface="Yu Gothic Medium" panose="020B0500000000000000" pitchFamily="34" charset="-128"/>
              <a:ea typeface="Yu Gothic Medium" panose="020B0500000000000000" pitchFamily="34" charset="-128"/>
            </a:rPr>
            <a:t>Needs: Better health, education, and support in rural areas</a:t>
          </a:r>
        </a:p>
      </dsp:txBody>
      <dsp:txXfrm rot="-5400000">
        <a:off x="956316" y="2383873"/>
        <a:ext cx="8579995" cy="80130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A0B795-97AD-4CD0-849C-4D870A9FF4D1}">
      <dsp:nvSpPr>
        <dsp:cNvPr id="0" name=""/>
        <dsp:cNvSpPr/>
      </dsp:nvSpPr>
      <dsp:spPr>
        <a:xfrm>
          <a:off x="4756017" y="2031133"/>
          <a:ext cx="2482495" cy="2482495"/>
        </a:xfrm>
        <a:prstGeom prst="gear9">
          <a:avLst/>
        </a:prstGeom>
        <a:solidFill>
          <a:schemeClr val="accent5">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Yu Gothic Medium" panose="020B0500000000000000" pitchFamily="34" charset="-128"/>
              <a:ea typeface="Yu Gothic Medium" panose="020B0500000000000000" pitchFamily="34" charset="-128"/>
              <a:cs typeface="Lekton" panose="020B0604020202020204" charset="0"/>
            </a:rPr>
            <a:t>Statistical Analysis</a:t>
          </a:r>
        </a:p>
      </dsp:txBody>
      <dsp:txXfrm>
        <a:off x="5255109" y="2612646"/>
        <a:ext cx="1484311" cy="1276053"/>
      </dsp:txXfrm>
    </dsp:sp>
    <dsp:sp modelId="{B7A69A1C-C132-463D-A48C-0609A908BF7C}">
      <dsp:nvSpPr>
        <dsp:cNvPr id="0" name=""/>
        <dsp:cNvSpPr/>
      </dsp:nvSpPr>
      <dsp:spPr>
        <a:xfrm>
          <a:off x="3311655" y="1444361"/>
          <a:ext cx="1805451" cy="1805451"/>
        </a:xfrm>
        <a:prstGeom prst="gear6">
          <a:avLst/>
        </a:prstGeom>
        <a:solidFill>
          <a:schemeClr val="accent5">
            <a:hueOff val="-1157847"/>
            <a:satOff val="5929"/>
            <a:lumOff val="1177"/>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Yu Gothic Medium" panose="020B0500000000000000" pitchFamily="34" charset="-128"/>
              <a:ea typeface="Yu Gothic Medium" panose="020B0500000000000000" pitchFamily="34" charset="-128"/>
              <a:cs typeface="Lekton" panose="020B0604020202020204" charset="0"/>
            </a:rPr>
            <a:t>Python</a:t>
          </a:r>
        </a:p>
      </dsp:txBody>
      <dsp:txXfrm>
        <a:off x="3766183" y="1901636"/>
        <a:ext cx="896395" cy="890901"/>
      </dsp:txXfrm>
    </dsp:sp>
    <dsp:sp modelId="{FDC2D387-0EC9-4589-90D2-55CCD79296C4}">
      <dsp:nvSpPr>
        <dsp:cNvPr id="0" name=""/>
        <dsp:cNvSpPr/>
      </dsp:nvSpPr>
      <dsp:spPr>
        <a:xfrm rot="20700000">
          <a:off x="4322892" y="198783"/>
          <a:ext cx="1768974" cy="1768974"/>
        </a:xfrm>
        <a:prstGeom prst="gear6">
          <a:avLst/>
        </a:prstGeom>
        <a:solidFill>
          <a:schemeClr val="accent5">
            <a:hueOff val="-2315695"/>
            <a:satOff val="11858"/>
            <a:lumOff val="2353"/>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Yu Gothic Medium" panose="020B0500000000000000" pitchFamily="34" charset="-128"/>
              <a:ea typeface="Yu Gothic Medium" panose="020B0500000000000000" pitchFamily="34" charset="-128"/>
              <a:cs typeface="Lekton" panose="020B0604020202020204" charset="0"/>
            </a:rPr>
            <a:t>Dataset</a:t>
          </a:r>
        </a:p>
      </dsp:txBody>
      <dsp:txXfrm rot="-20700000">
        <a:off x="4710880" y="586771"/>
        <a:ext cx="992998" cy="992998"/>
      </dsp:txXfrm>
    </dsp:sp>
    <dsp:sp modelId="{00201ABE-83B8-428F-BD27-1A391D4AE9FA}">
      <dsp:nvSpPr>
        <dsp:cNvPr id="0" name=""/>
        <dsp:cNvSpPr/>
      </dsp:nvSpPr>
      <dsp:spPr>
        <a:xfrm>
          <a:off x="4568647" y="1654526"/>
          <a:ext cx="3177594" cy="3177594"/>
        </a:xfrm>
        <a:prstGeom prst="circularArrow">
          <a:avLst>
            <a:gd name="adj1" fmla="val 4687"/>
            <a:gd name="adj2" fmla="val 299029"/>
            <a:gd name="adj3" fmla="val 2523317"/>
            <a:gd name="adj4" fmla="val 15845956"/>
            <a:gd name="adj5" fmla="val 5469"/>
          </a:avLst>
        </a:prstGeom>
        <a:solidFill>
          <a:schemeClr val="accent5">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sp>
    <dsp:sp modelId="{E1E3E323-FF5D-4391-913F-84FF995E9DB5}">
      <dsp:nvSpPr>
        <dsp:cNvPr id="0" name=""/>
        <dsp:cNvSpPr/>
      </dsp:nvSpPr>
      <dsp:spPr>
        <a:xfrm>
          <a:off x="2991913" y="1043512"/>
          <a:ext cx="2308721" cy="2308721"/>
        </a:xfrm>
        <a:prstGeom prst="leftCircularArrow">
          <a:avLst>
            <a:gd name="adj1" fmla="val 6452"/>
            <a:gd name="adj2" fmla="val 429999"/>
            <a:gd name="adj3" fmla="val 10489124"/>
            <a:gd name="adj4" fmla="val 14837806"/>
            <a:gd name="adj5" fmla="val 7527"/>
          </a:avLst>
        </a:prstGeom>
        <a:solidFill>
          <a:schemeClr val="accent5">
            <a:hueOff val="-1157847"/>
            <a:satOff val="5929"/>
            <a:lumOff val="1177"/>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sp>
    <dsp:sp modelId="{662798D8-F007-454A-96CC-CB65536B1DF9}">
      <dsp:nvSpPr>
        <dsp:cNvPr id="0" name=""/>
        <dsp:cNvSpPr/>
      </dsp:nvSpPr>
      <dsp:spPr>
        <a:xfrm>
          <a:off x="3913710" y="-190058"/>
          <a:ext cx="2489266" cy="2489266"/>
        </a:xfrm>
        <a:prstGeom prst="circularArrow">
          <a:avLst>
            <a:gd name="adj1" fmla="val 5984"/>
            <a:gd name="adj2" fmla="val 394124"/>
            <a:gd name="adj3" fmla="val 13313824"/>
            <a:gd name="adj4" fmla="val 10508221"/>
            <a:gd name="adj5" fmla="val 6981"/>
          </a:avLst>
        </a:prstGeom>
        <a:solidFill>
          <a:schemeClr val="accent5">
            <a:hueOff val="-2315695"/>
            <a:satOff val="11858"/>
            <a:lumOff val="2353"/>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52D2F6-EDE2-4135-8A7F-AF142DF657A2}">
      <dsp:nvSpPr>
        <dsp:cNvPr id="0" name=""/>
        <dsp:cNvSpPr/>
      </dsp:nvSpPr>
      <dsp:spPr>
        <a:xfrm>
          <a:off x="1139095" y="1373"/>
          <a:ext cx="1374039" cy="1374039"/>
        </a:xfrm>
        <a:prstGeom prst="ellipse">
          <a:avLst/>
        </a:prstGeom>
        <a:solidFill>
          <a:schemeClr val="accent3">
            <a:shade val="80000"/>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Yu Gothic Medium" panose="020B0500000000000000" pitchFamily="34" charset="-128"/>
              <a:ea typeface="Yu Gothic Medium" panose="020B0500000000000000" pitchFamily="34" charset="-128"/>
            </a:rPr>
            <a:t>Higher disability prevalence in rural areas</a:t>
          </a:r>
        </a:p>
      </dsp:txBody>
      <dsp:txXfrm>
        <a:off x="1340318" y="202596"/>
        <a:ext cx="971593" cy="971593"/>
      </dsp:txXfrm>
    </dsp:sp>
    <dsp:sp modelId="{8FC7607A-8EC1-4430-B105-5CBAB9A25AE6}">
      <dsp:nvSpPr>
        <dsp:cNvPr id="0" name=""/>
        <dsp:cNvSpPr/>
      </dsp:nvSpPr>
      <dsp:spPr>
        <a:xfrm>
          <a:off x="1427643" y="1486985"/>
          <a:ext cx="796943" cy="796943"/>
        </a:xfrm>
        <a:prstGeom prst="mathPlus">
          <a:avLst/>
        </a:prstGeom>
        <a:solidFill>
          <a:schemeClr val="accent3">
            <a:shade val="9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latin typeface="Yu Gothic Medium" panose="020B0500000000000000" pitchFamily="34" charset="-128"/>
            <a:ea typeface="Yu Gothic Medium" panose="020B0500000000000000" pitchFamily="34" charset="-128"/>
          </a:endParaRPr>
        </a:p>
      </dsp:txBody>
      <dsp:txXfrm>
        <a:off x="1533278" y="1791736"/>
        <a:ext cx="585673" cy="187441"/>
      </dsp:txXfrm>
    </dsp:sp>
    <dsp:sp modelId="{9003ED2D-ED89-4169-9C37-2CB21448B34F}">
      <dsp:nvSpPr>
        <dsp:cNvPr id="0" name=""/>
        <dsp:cNvSpPr/>
      </dsp:nvSpPr>
      <dsp:spPr>
        <a:xfrm>
          <a:off x="1139095" y="2395500"/>
          <a:ext cx="1374039" cy="1374039"/>
        </a:xfrm>
        <a:prstGeom prst="ellipse">
          <a:avLst/>
        </a:prstGeom>
        <a:solidFill>
          <a:schemeClr val="accent3">
            <a:shade val="80000"/>
            <a:hueOff val="-166652"/>
            <a:satOff val="-9849"/>
            <a:lumOff val="15256"/>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b="1" kern="1200" dirty="0">
              <a:latin typeface="Yu Gothic Medium" panose="020B0500000000000000" pitchFamily="34" charset="-128"/>
              <a:ea typeface="Yu Gothic Medium" panose="020B0500000000000000" pitchFamily="34" charset="-128"/>
            </a:rPr>
            <a:t>Implications</a:t>
          </a:r>
          <a:r>
            <a:rPr lang="en-US" sz="1100" kern="1200" dirty="0">
              <a:latin typeface="Yu Gothic Medium" panose="020B0500000000000000" pitchFamily="34" charset="-128"/>
              <a:ea typeface="Yu Gothic Medium" panose="020B0500000000000000" pitchFamily="34" charset="-128"/>
            </a:rPr>
            <a:t>: Greater health burdens in rural communities</a:t>
          </a:r>
        </a:p>
      </dsp:txBody>
      <dsp:txXfrm>
        <a:off x="1340318" y="2596723"/>
        <a:ext cx="971593" cy="971593"/>
      </dsp:txXfrm>
    </dsp:sp>
    <dsp:sp modelId="{AD90A641-DD2E-4B15-A994-57A8569596D3}">
      <dsp:nvSpPr>
        <dsp:cNvPr id="0" name=""/>
        <dsp:cNvSpPr/>
      </dsp:nvSpPr>
      <dsp:spPr>
        <a:xfrm>
          <a:off x="2719241" y="1629885"/>
          <a:ext cx="436944" cy="511142"/>
        </a:xfrm>
        <a:prstGeom prst="rightArrow">
          <a:avLst>
            <a:gd name="adj1" fmla="val 60000"/>
            <a:gd name="adj2" fmla="val 50000"/>
          </a:avLst>
        </a:prstGeom>
        <a:solidFill>
          <a:schemeClr val="accent3">
            <a:shade val="90000"/>
            <a:hueOff val="-333207"/>
            <a:satOff val="-19267"/>
            <a:lumOff val="28093"/>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a:latin typeface="Yu Gothic Medium" panose="020B0500000000000000" pitchFamily="34" charset="-128"/>
            <a:ea typeface="Yu Gothic Medium" panose="020B0500000000000000" pitchFamily="34" charset="-128"/>
          </a:endParaRPr>
        </a:p>
      </dsp:txBody>
      <dsp:txXfrm>
        <a:off x="2719241" y="1732113"/>
        <a:ext cx="305861" cy="306686"/>
      </dsp:txXfrm>
    </dsp:sp>
    <dsp:sp modelId="{DAA7FA62-4553-4774-B7EA-C2E7C996F91E}">
      <dsp:nvSpPr>
        <dsp:cNvPr id="0" name=""/>
        <dsp:cNvSpPr/>
      </dsp:nvSpPr>
      <dsp:spPr>
        <a:xfrm>
          <a:off x="3337559" y="511417"/>
          <a:ext cx="2748079" cy="2748079"/>
        </a:xfrm>
        <a:prstGeom prst="ellipse">
          <a:avLst/>
        </a:prstGeom>
        <a:solidFill>
          <a:schemeClr val="accent3">
            <a:shade val="80000"/>
            <a:hueOff val="-333305"/>
            <a:satOff val="-19698"/>
            <a:lumOff val="30511"/>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100000"/>
            </a:lnSpc>
            <a:spcBef>
              <a:spcPct val="0"/>
            </a:spcBef>
            <a:spcAft>
              <a:spcPct val="35000"/>
            </a:spcAft>
            <a:buNone/>
          </a:pPr>
          <a:r>
            <a:rPr lang="en-US" sz="1400" b="1" kern="1200" dirty="0">
              <a:latin typeface="Yu Gothic Medium" panose="020B0500000000000000" pitchFamily="34" charset="-128"/>
              <a:ea typeface="Yu Gothic Medium" panose="020B0500000000000000" pitchFamily="34" charset="-128"/>
            </a:rPr>
            <a:t>Recommendations</a:t>
          </a:r>
          <a:r>
            <a:rPr lang="en-US" sz="1400" kern="1200" dirty="0">
              <a:latin typeface="Yu Gothic Medium" panose="020B0500000000000000" pitchFamily="34" charset="-128"/>
              <a:ea typeface="Yu Gothic Medium" panose="020B0500000000000000" pitchFamily="34" charset="-128"/>
            </a:rPr>
            <a:t>:</a:t>
          </a:r>
        </a:p>
        <a:p>
          <a:pPr marL="0" lvl="0" indent="0" algn="ctr" defTabSz="622300">
            <a:lnSpc>
              <a:spcPct val="100000"/>
            </a:lnSpc>
            <a:spcBef>
              <a:spcPct val="0"/>
            </a:spcBef>
            <a:spcAft>
              <a:spcPct val="35000"/>
            </a:spcAft>
            <a:buNone/>
          </a:pPr>
          <a:r>
            <a:rPr lang="en-US" sz="1400" kern="1200" dirty="0">
              <a:latin typeface="Yu Gothic Medium" panose="020B0500000000000000" pitchFamily="34" charset="-128"/>
              <a:ea typeface="Yu Gothic Medium" panose="020B0500000000000000" pitchFamily="34" charset="-128"/>
            </a:rPr>
            <a:t>Increase funding</a:t>
          </a:r>
        </a:p>
        <a:p>
          <a:pPr marL="0" lvl="0" indent="0" algn="ctr" defTabSz="622300">
            <a:lnSpc>
              <a:spcPct val="100000"/>
            </a:lnSpc>
            <a:spcBef>
              <a:spcPct val="0"/>
            </a:spcBef>
            <a:spcAft>
              <a:spcPct val="35000"/>
            </a:spcAft>
            <a:buNone/>
          </a:pPr>
          <a:r>
            <a:rPr lang="en-US" sz="1400" kern="1200" dirty="0">
              <a:latin typeface="Yu Gothic Medium" panose="020B0500000000000000" pitchFamily="34" charset="-128"/>
              <a:ea typeface="Yu Gothic Medium" panose="020B0500000000000000" pitchFamily="34" charset="-128"/>
            </a:rPr>
            <a:t>Expand telehealth</a:t>
          </a:r>
        </a:p>
        <a:p>
          <a:pPr marL="0" lvl="0" indent="0" algn="ctr" defTabSz="622300">
            <a:lnSpc>
              <a:spcPct val="100000"/>
            </a:lnSpc>
            <a:spcBef>
              <a:spcPct val="0"/>
            </a:spcBef>
            <a:spcAft>
              <a:spcPct val="35000"/>
            </a:spcAft>
            <a:buNone/>
          </a:pPr>
          <a:r>
            <a:rPr lang="en-US" sz="1400" kern="1200" dirty="0">
              <a:latin typeface="Yu Gothic Medium" panose="020B0500000000000000" pitchFamily="34" charset="-128"/>
              <a:ea typeface="Yu Gothic Medium" panose="020B0500000000000000" pitchFamily="34" charset="-128"/>
            </a:rPr>
            <a:t>Address poverty</a:t>
          </a:r>
        </a:p>
        <a:p>
          <a:pPr marL="0" lvl="0" indent="0" algn="ctr" defTabSz="622300">
            <a:lnSpc>
              <a:spcPct val="100000"/>
            </a:lnSpc>
            <a:spcBef>
              <a:spcPct val="0"/>
            </a:spcBef>
            <a:spcAft>
              <a:spcPct val="35000"/>
            </a:spcAft>
            <a:buNone/>
          </a:pPr>
          <a:r>
            <a:rPr lang="en-US" sz="1400" kern="1200" dirty="0">
              <a:latin typeface="Yu Gothic Medium" panose="020B0500000000000000" pitchFamily="34" charset="-128"/>
              <a:ea typeface="Yu Gothic Medium" panose="020B0500000000000000" pitchFamily="34" charset="-128"/>
            </a:rPr>
            <a:t>Monitor rates</a:t>
          </a:r>
        </a:p>
      </dsp:txBody>
      <dsp:txXfrm>
        <a:off x="3740006" y="913864"/>
        <a:ext cx="1943185" cy="1943185"/>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equation2">
  <dgm:title val=""/>
  <dgm:desc val=""/>
  <dgm:catLst>
    <dgm:cat type="relationship" pri="18000"/>
    <dgm:cat type="process" pri="2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linDir" val="fromL"/>
          <dgm:param type="fallback" val="2D"/>
        </dgm:alg>
      </dgm:if>
      <dgm:else name="Name3">
        <dgm:alg type="lin">
          <dgm:param type="linDir" val="fromR"/>
          <dgm:param type="fallback" val="2D"/>
        </dgm:alg>
      </dgm:else>
    </dgm:choose>
    <dgm:shape xmlns:r="http://schemas.openxmlformats.org/officeDocument/2006/relationships" r:blip="">
      <dgm:adjLst/>
    </dgm:shape>
    <dgm:presOf/>
    <dgm:choose name="Name4">
      <dgm:if name="Name5" axis="ch" ptType="node" func="cnt" op="gte" val="3">
        <dgm:constrLst>
          <dgm:constr type="h" for="des" forName="node" refType="w" fact="0.5"/>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ch" forName="lastNode" op="equ" val="65"/>
          <dgm:constr type="primFontSz" for="des" forName="node" op="equ" val="65"/>
          <dgm:constr type="primFontSz" for="des" forName="sibTrans" val="55"/>
          <dgm:constr type="primFontSz" for="des" forName="sibTrans" refType="primFontSz" refFor="des" refForName="node" op="lte" fact="0.8"/>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if>
      <dgm:else name="Name6">
        <dgm:constrLst>
          <dgm:constr type="h" for="des" forName="node" refType="w"/>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des" forName="node" val="65"/>
          <dgm:constr type="primFontSz" for="ch" forName="lastNode" refType="primFontSz" refFor="des" refForName="node" op="equ"/>
          <dgm:constr type="primFontSz" for="des" forName="sibTrans" val="55"/>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else>
    </dgm:choose>
    <dgm:ruleLst/>
    <dgm:choose name="Name7">
      <dgm:if name="Name8" axis="ch" ptType="node" func="cnt" op="gte" val="1">
        <dgm:layoutNode name="vNodes">
          <dgm:alg type="lin">
            <dgm:param type="linDir" val="fromT"/>
            <dgm:param type="fallback" val="2D"/>
          </dgm:alg>
          <dgm:shape xmlns:r="http://schemas.openxmlformats.org/officeDocument/2006/relationships" r:blip="">
            <dgm:adjLst/>
          </dgm:shape>
          <dgm:presOf/>
          <dgm:constrLst/>
          <dgm:ruleLst/>
          <dgm:forEach name="Name9" axis="ch" ptType="node">
            <dgm:choose name="Name10">
              <dgm:if name="Name11" axis="self" func="revPos" op="neq" val="1">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choose name="Name12">
                  <dgm:if name="Name13" axis="self" ptType="node" func="revPos" op="gt" val="2">
                    <dgm:forEach name="sibTransForEach" axis="followSib" ptType="sibTrans" cnt="1">
                      <dgm:layoutNode name="spacerT">
                        <dgm:alg type="sp"/>
                        <dgm:shape xmlns:r="http://schemas.openxmlformats.org/officeDocument/2006/relationships" r:blip="">
                          <dgm:adjLst/>
                        </dgm:shape>
                        <dgm:presOf axis="self"/>
                        <dgm:constrLst/>
                        <dgm:ruleLst/>
                      </dgm:layoutNode>
                      <dgm:layoutNode name="sibTrans">
                        <dgm:alg type="tx"/>
                        <dgm:shape xmlns:r="http://schemas.openxmlformats.org/officeDocument/2006/relationships" type="mathPlus" r:blip="">
                          <dgm:adjLst/>
                        </dgm:shape>
                        <dgm:presOf axis="self"/>
                        <dgm:constrLst>
                          <dgm:constr type="h" refType="w"/>
                          <dgm:constr type="lMarg"/>
                          <dgm:constr type="rMarg"/>
                          <dgm:constr type="tMarg"/>
                          <dgm:constr type="bMarg"/>
                        </dgm:constrLst>
                        <dgm:ruleLst>
                          <dgm:rule type="primFontSz" val="5" fact="NaN" max="NaN"/>
                        </dgm:ruleLst>
                      </dgm:layoutNode>
                      <dgm:layoutNode name="spacerB">
                        <dgm:alg type="sp"/>
                        <dgm:shape xmlns:r="http://schemas.openxmlformats.org/officeDocument/2006/relationships" r:blip="">
                          <dgm:adjLst/>
                        </dgm:shape>
                        <dgm:presOf axis="self"/>
                        <dgm:constrLst/>
                        <dgm:ruleLst/>
                      </dgm:layoutNode>
                    </dgm:forEach>
                  </dgm:if>
                  <dgm:else name="Name14"/>
                </dgm:choose>
              </dgm:if>
              <dgm:else name="Name15"/>
            </dgm:choose>
          </dgm:forEach>
        </dgm:layoutNode>
        <dgm:choose name="Name16">
          <dgm:if name="Name17" axis="ch" ptType="node" func="cnt" op="gt" val="1">
            <dgm:layoutNode name="sibTransLast">
              <dgm:alg type="conn">
                <dgm:param type="begPts" val="auto"/>
                <dgm:param type="endPts" val="auto"/>
                <dgm:param type="srcNode" val="vNodes"/>
                <dgm:param type="dstNode" val="lastNode"/>
              </dgm:alg>
              <dgm:shape xmlns:r="http://schemas.openxmlformats.org/officeDocument/2006/relationships" type="conn" r:blip="">
                <dgm:adjLst/>
              </dgm:shape>
              <dgm:presOf axis="ch" ptType="sibTrans" st="-1" cnt="1"/>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ch desOrSelf" ptType="sibTrans sibTrans" st="-1 1" cnt="1 0"/>
                <dgm:constrLst>
                  <dgm:constr type="lMarg"/>
                  <dgm:constr type="rMarg"/>
                  <dgm:constr type="tMarg"/>
                  <dgm:constr type="bMarg"/>
                </dgm:constrLst>
                <dgm:ruleLst>
                  <dgm:rule type="primFontSz" val="5" fact="NaN" max="NaN"/>
                </dgm:ruleLst>
              </dgm:layoutNode>
            </dgm:layoutNode>
          </dgm:if>
          <dgm:else name="Name18"/>
        </dgm:choose>
        <dgm:layoutNode name="lastNode">
          <dgm:varLst>
            <dgm:bulletEnabled val="1"/>
          </dgm:varLst>
          <dgm:alg type="tx">
            <dgm:param type="txAnchorVertCh" val="mid"/>
          </dgm:alg>
          <dgm:shape xmlns:r="http://schemas.openxmlformats.org/officeDocument/2006/relationships" type="ellipse" r:blip="">
            <dgm:adjLst/>
          </dgm:shape>
          <dgm:presOf axis="ch desOrSelf" ptType="node node" st="-1 1" cnt="1 0"/>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19"/>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0" name="Google Shape;110;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dirty="0"/>
              <a:t>Welcome everyone and thank you for joining me today. My name is Najla Muhammad and I will be presenting my project titled: “”. By the end, you’ll have a clear understanding of how disability rates vary by geographic location and what this means for public health.</a:t>
            </a: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0" name="Google Shape;370;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3614b19776d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8" name="Google Shape;178;g3614b19776d_0_3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dirty="0"/>
              <a:t>Felter, C. E., Zalewski, K. R., Jermann, R., Palmer, P. L., Baier, A. E., &amp; Falvey, J. R. (2022). Rural Health: the Dirt Road Less Traveled. Physical Therapy, 102(11). https://doi.org/10.1093/ptj/pzac112</a:t>
            </a:r>
            <a:endParaRPr dirty="0"/>
          </a:p>
          <a:p>
            <a:pPr marL="0" lvl="0" indent="0" algn="l" rtl="0">
              <a:lnSpc>
                <a:spcPct val="100000"/>
              </a:lnSpc>
              <a:spcBef>
                <a:spcPts val="0"/>
              </a:spcBef>
              <a:spcAft>
                <a:spcPts val="0"/>
              </a:spcAft>
              <a:buSzPts val="1100"/>
              <a:buNone/>
            </a:pPr>
            <a:r>
              <a:rPr lang="en" dirty="0"/>
              <a:t>The paper highlights that rural-dwelling older adults face more chronic health conditions and greater medical vulnerabilities, contributing to increased disability rates in these communities.</a:t>
            </a:r>
            <a:endParaRPr dirty="0"/>
          </a:p>
          <a:p>
            <a:pPr marL="0" lvl="0" indent="0" algn="l" rtl="0">
              <a:lnSpc>
                <a:spcPct val="100000"/>
              </a:lnSpc>
              <a:spcBef>
                <a:spcPts val="0"/>
              </a:spcBef>
              <a:spcAft>
                <a:spcPts val="0"/>
              </a:spcAft>
              <a:buSzPts val="1100"/>
              <a:buNone/>
            </a:pPr>
            <a:endParaRPr dirty="0"/>
          </a:p>
          <a:p>
            <a:pPr marL="0" lvl="0" indent="0" algn="l" rtl="0">
              <a:lnSpc>
                <a:spcPct val="100000"/>
              </a:lnSpc>
              <a:spcBef>
                <a:spcPts val="0"/>
              </a:spcBef>
              <a:spcAft>
                <a:spcPts val="0"/>
              </a:spcAft>
              <a:buSzPts val="1100"/>
              <a:buNone/>
            </a:pPr>
            <a:r>
              <a:rPr lang="en" dirty="0"/>
              <a:t>Lu, H., Wang, Y., Liu, Y., Holt, J. B., Okoro, C. A., Zhang, X., Zhang, Q., &amp; Greenlund, K. J. (2023). County-Level Geographic Disparities in Disabilities Among US Adults, 2018. Preventing Chronic Disease, 20. https://doi.org/10.5888/pcd20.230004</a:t>
            </a:r>
            <a:endParaRPr dirty="0"/>
          </a:p>
          <a:p>
            <a:pPr marL="0" lvl="0" indent="0" algn="l" rtl="0">
              <a:lnSpc>
                <a:spcPct val="100000"/>
              </a:lnSpc>
              <a:spcBef>
                <a:spcPts val="0"/>
              </a:spcBef>
              <a:spcAft>
                <a:spcPts val="0"/>
              </a:spcAft>
              <a:buSzPts val="1100"/>
              <a:buNone/>
            </a:pPr>
            <a:r>
              <a:rPr lang="en" dirty="0"/>
              <a:t>This paper supports the claim that adults in rural areas have a higher prevalence of disabilities compared to urban areas. The study found that prevalence increased for hearing disability and any disability with county rurality, indicating significant geographic disparities in disability rates.</a:t>
            </a:r>
            <a:endParaRPr dirty="0"/>
          </a:p>
          <a:p>
            <a:pPr marL="0" lvl="0" indent="0" algn="l" rtl="0">
              <a:lnSpc>
                <a:spcPct val="100000"/>
              </a:lnSpc>
              <a:spcBef>
                <a:spcPts val="0"/>
              </a:spcBef>
              <a:spcAft>
                <a:spcPts val="0"/>
              </a:spcAft>
              <a:buSzPts val="1100"/>
              <a:buNone/>
            </a:pPr>
            <a:endParaRPr dirty="0"/>
          </a:p>
          <a:p>
            <a:pPr marL="0" lvl="0" indent="0" algn="l" rtl="0">
              <a:lnSpc>
                <a:spcPct val="100000"/>
              </a:lnSpc>
              <a:spcBef>
                <a:spcPts val="0"/>
              </a:spcBef>
              <a:spcAft>
                <a:spcPts val="0"/>
              </a:spcAft>
              <a:buSzPts val="1100"/>
              <a:buNone/>
            </a:pPr>
            <a:r>
              <a:rPr lang="en" dirty="0"/>
              <a:t>Sage, R., Ward, B., Myers, A., &amp; Ravesloot, C. (2019). Transitory and Enduring Disability Among Urban and Rural People. Journal of Rural Health, 35(4), 460–470. https://doi.org/10.1111/JRH.12338</a:t>
            </a:r>
            <a:endParaRPr dirty="0"/>
          </a:p>
          <a:p>
            <a:pPr marL="0" lvl="0" indent="0" algn="l" rtl="0">
              <a:lnSpc>
                <a:spcPct val="100000"/>
              </a:lnSpc>
              <a:spcBef>
                <a:spcPts val="0"/>
              </a:spcBef>
              <a:spcAft>
                <a:spcPts val="0"/>
              </a:spcAft>
              <a:buSzPts val="1100"/>
              <a:buNone/>
            </a:pPr>
            <a:r>
              <a:rPr lang="en" dirty="0"/>
              <a:t>rural people report disability at higher rates than urban people across nearly all age categories, gender, and racial combinations, with the disparity being more pronounced for nonwhite respondents in middle to older age categories.</a:t>
            </a:r>
            <a:endParaRPr dirty="0"/>
          </a:p>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5" name="Google Shape;125;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71450" lvl="0" indent="-171450" algn="l" rtl="0">
              <a:spcBef>
                <a:spcPts val="0"/>
              </a:spcBef>
              <a:spcAft>
                <a:spcPts val="0"/>
              </a:spcAft>
              <a:buSzPts val="1100"/>
            </a:pPr>
            <a:r>
              <a:rPr lang="en-US" dirty="0">
                <a:solidFill>
                  <a:schemeClr val="dk1"/>
                </a:solidFill>
                <a:latin typeface="+mj-lt"/>
              </a:rPr>
              <a:t>Today, I’d like to provide an overview of disability prevalence and its importance in public health. Disability prevalence refers to the proportion of individuals in a population who report having a disability, and it is a key indicator for understanding community health needs. Health disparities—especially between rural and urban areas—are a major public health concern, and rural communities often face unique challenges that can impact health outcomes.</a:t>
            </a:r>
          </a:p>
          <a:p>
            <a:pPr marL="171450" lvl="0" indent="-171450" algn="l" rtl="0">
              <a:spcBef>
                <a:spcPts val="0"/>
              </a:spcBef>
              <a:spcAft>
                <a:spcPts val="0"/>
              </a:spcAft>
              <a:buSzPts val="1100"/>
            </a:pPr>
            <a:endParaRPr lang="en-US" dirty="0">
              <a:solidFill>
                <a:schemeClr val="dk1"/>
              </a:solidFill>
              <a:latin typeface="+mj-lt"/>
            </a:endParaRPr>
          </a:p>
          <a:p>
            <a:pPr marL="171450" lvl="0" indent="-171450" algn="l" rtl="0">
              <a:spcBef>
                <a:spcPts val="0"/>
              </a:spcBef>
              <a:spcAft>
                <a:spcPts val="0"/>
              </a:spcAft>
              <a:buSzPts val="1100"/>
            </a:pPr>
            <a:r>
              <a:rPr lang="en-US" dirty="0">
                <a:solidFill>
                  <a:schemeClr val="dk1"/>
                </a:solidFill>
                <a:latin typeface="+mj-lt"/>
              </a:rPr>
              <a:t>Research shows that adults in the most rural counties are 9% more likely to report any disability and 24% more likely to report three or more disabilities compared to those in large central metropolitan counties. This highlights a significant gap in health status between these populations. Furthermore, rural residents are more likely to experience all types of disabilities, including difficulties with hearing, vision, cognition, mobility, self-care, and independent living.</a:t>
            </a:r>
          </a:p>
          <a:p>
            <a:pPr marL="171450" lvl="0" indent="-171450" algn="l" rtl="0">
              <a:spcBef>
                <a:spcPts val="0"/>
              </a:spcBef>
              <a:spcAft>
                <a:spcPts val="0"/>
              </a:spcAft>
              <a:buSzPts val="1100"/>
            </a:pPr>
            <a:endParaRPr lang="en-US" dirty="0">
              <a:solidFill>
                <a:schemeClr val="dk1"/>
              </a:solidFill>
              <a:latin typeface="+mj-lt"/>
            </a:endParaRPr>
          </a:p>
          <a:p>
            <a:pPr marL="171450" lvl="0" indent="-171450" algn="l" rtl="0">
              <a:spcBef>
                <a:spcPts val="0"/>
              </a:spcBef>
              <a:spcAft>
                <a:spcPts val="0"/>
              </a:spcAft>
              <a:buSzPts val="1100"/>
            </a:pPr>
            <a:r>
              <a:rPr lang="en-US" dirty="0">
                <a:solidFill>
                  <a:schemeClr val="dk1"/>
                </a:solidFill>
                <a:latin typeface="+mj-lt"/>
              </a:rPr>
              <a:t>Several factors contribute to these disparities. Geographic isolation, limited access to healthcare, transportation barriers, higher rates of poverty, and fewer employment opportunities all play a role in the higher disability rates observed in rural areas. These challenges can create a cycle of disadvantage, making it harder for rural residents to access the services and support they need.</a:t>
            </a:r>
          </a:p>
          <a:p>
            <a:pPr marL="171450" lvl="0" indent="-171450" algn="l" rtl="0">
              <a:spcBef>
                <a:spcPts val="0"/>
              </a:spcBef>
              <a:spcAft>
                <a:spcPts val="0"/>
              </a:spcAft>
              <a:buSzPts val="1100"/>
            </a:pPr>
            <a:endParaRPr lang="en-US" dirty="0">
              <a:solidFill>
                <a:schemeClr val="dk1"/>
              </a:solidFill>
              <a:latin typeface="+mj-lt"/>
            </a:endParaRPr>
          </a:p>
          <a:p>
            <a:pPr marL="171450" lvl="0" indent="-171450" algn="l" rtl="0">
              <a:spcBef>
                <a:spcPts val="0"/>
              </a:spcBef>
              <a:spcAft>
                <a:spcPts val="0"/>
              </a:spcAft>
              <a:buSzPts val="1100"/>
            </a:pPr>
            <a:r>
              <a:rPr lang="en-US" dirty="0">
                <a:solidFill>
                  <a:schemeClr val="dk1"/>
                </a:solidFill>
                <a:latin typeface="+mj-lt"/>
              </a:rPr>
              <a:t>Understanding and addressing these disparities is important because it informs where resources should be directed and how public health interventions can be tailored to meet the needs of different communities. </a:t>
            </a:r>
          </a:p>
          <a:p>
            <a:pPr marL="171450" lvl="0" indent="-171450" algn="l" rtl="0">
              <a:spcBef>
                <a:spcPts val="0"/>
              </a:spcBef>
              <a:spcAft>
                <a:spcPts val="0"/>
              </a:spcAft>
              <a:buSzPts val="1100"/>
            </a:pPr>
            <a:r>
              <a:rPr lang="en-US" dirty="0">
                <a:solidFill>
                  <a:schemeClr val="dk1"/>
                </a:solidFill>
                <a:latin typeface="+mj-lt"/>
              </a:rPr>
              <a:t>The main objective of this study is to compare disability rates across different county types, using established classifications such as the Rural-Urban Continuum Codes (RUCC). By doing so, we can identify which communities are most at risk and begin to address the underlying factors that contribute to these health disparities</a:t>
            </a:r>
            <a:endParaRPr dirty="0">
              <a:solidFill>
                <a:schemeClr val="dk1"/>
              </a:solidFill>
            </a:endParaRPr>
          </a:p>
          <a:p>
            <a:pPr marL="0" lvl="0" indent="0" algn="l" rtl="0">
              <a:spcBef>
                <a:spcPts val="0"/>
              </a:spcBef>
              <a:spcAft>
                <a:spcPts val="0"/>
              </a:spcAft>
              <a:buSzPts val="1100"/>
              <a:buNone/>
            </a:pPr>
            <a:endParaRPr dirty="0">
              <a:solidFill>
                <a:schemeClr val="dk1"/>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3614b19776d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1" name="Google Shape;131;g3614b19776d_0_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chemeClr val="dk1"/>
              </a:buClr>
              <a:buSzPts val="1100"/>
              <a:buFont typeface="Arial"/>
              <a:buNone/>
              <a:tabLst/>
              <a:defRPr/>
            </a:pPr>
            <a:endParaRPr lang="en-US" dirty="0"/>
          </a:p>
          <a:p>
            <a:pPr marL="171450" marR="0" lvl="0" indent="-171450" algn="l" defTabSz="914400" rtl="0" eaLnBrk="1" fontAlgn="auto" latinLnBrk="0" hangingPunct="1">
              <a:lnSpc>
                <a:spcPct val="100000"/>
              </a:lnSpc>
              <a:spcBef>
                <a:spcPts val="0"/>
              </a:spcBef>
              <a:spcAft>
                <a:spcPts val="0"/>
              </a:spcAft>
              <a:buClr>
                <a:schemeClr val="dk1"/>
              </a:buClr>
              <a:buSzPts val="1100"/>
              <a:tabLst/>
              <a:defRPr/>
            </a:pPr>
            <a:r>
              <a:rPr lang="en-US" dirty="0"/>
              <a:t>This leads me to my research question: “Are counties classified as more rural more likely to have higher disability prevalence rates than urban counties?” My hypothesis is that rural counties—especially those in the most remote categories—will indeed show higher disability prevalence rates compared to urban areas. This is based on prior research, which consistently finds that rural communities face greater health challenges and have higher rates of disability.</a:t>
            </a:r>
          </a:p>
          <a:p>
            <a:pPr marL="171450" marR="0" lvl="0" indent="-171450" algn="l" defTabSz="914400" rtl="0" eaLnBrk="1" fontAlgn="auto" latinLnBrk="0" hangingPunct="1">
              <a:lnSpc>
                <a:spcPct val="100000"/>
              </a:lnSpc>
              <a:spcBef>
                <a:spcPts val="0"/>
              </a:spcBef>
              <a:spcAft>
                <a:spcPts val="0"/>
              </a:spcAft>
              <a:buClr>
                <a:schemeClr val="dk1"/>
              </a:buClr>
              <a:buSzPts val="1100"/>
              <a:tabLst/>
              <a:defRPr/>
            </a:pPr>
            <a:r>
              <a:rPr lang="en-US" dirty="0"/>
              <a:t>To test this hypothesis statistically, I set up a null hypothesis stating that there is no difference in the mean disability prevalence rates among the different county types, as defined by the RUCC classification. My analysis will determine whether the data support rejecting this null hypothesis in favor of the alternative—that rural counties have higher disability rates.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3614b19776d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0" name="Google Shape;170;g3614b19776d_0_6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dirty="0"/>
              <a:t>For this analysis, I used the CDC PLACES dataset as well as the 2023 Rural-Urban Continuum Codes, also called RUCC. I used Python to process and visualize the data. Pandas was used for exploratory data analysis and data cleaning. Seaborn and Matplotlib were used to create visualizations.</a:t>
            </a:r>
          </a:p>
          <a:p>
            <a:pPr marL="0" lvl="0" indent="0" algn="l" rtl="0">
              <a:lnSpc>
                <a:spcPct val="100000"/>
              </a:lnSpc>
              <a:spcBef>
                <a:spcPts val="0"/>
              </a:spcBef>
              <a:spcAft>
                <a:spcPts val="0"/>
              </a:spcAft>
              <a:buSzPts val="1100"/>
              <a:buNone/>
            </a:pPr>
            <a:endParaRPr lang="en-US"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I performed an ANOVA to test whether there were significant differences in mean disability prevalence across RUCC categories. Why? ANOVA is designed for comparing means across 3 or more groups. Tests whether at least 1 group is significantly different from the others.</a:t>
            </a:r>
          </a:p>
          <a:p>
            <a:pPr marL="228600" lvl="0" indent="-228600" algn="l" rtl="0">
              <a:lnSpc>
                <a:spcPct val="100000"/>
              </a:lnSpc>
              <a:spcBef>
                <a:spcPts val="0"/>
              </a:spcBef>
              <a:spcAft>
                <a:spcPts val="0"/>
              </a:spcAft>
              <a:buSzPts val="1100"/>
            </a:pPr>
            <a:endParaRPr dirty="0"/>
          </a:p>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lvl="0" indent="-171450" algn="l" rtl="0">
              <a:lnSpc>
                <a:spcPct val="100000"/>
              </a:lnSpc>
              <a:spcBef>
                <a:spcPts val="1000"/>
              </a:spcBef>
              <a:spcAft>
                <a:spcPts val="0"/>
              </a:spcAft>
              <a:buSzPts val="1018"/>
            </a:pPr>
            <a:r>
              <a:rPr lang="en-US" dirty="0"/>
              <a:t>The RUCC classification system divides counties into nine categories, ranging from large metropolitan areas to rural nonadjacent counties. Each category is defined by population size and proximity to urban centers. For example, category 1 includes counties in metro areas with over a million people, while category 9 includes rural counties not adjacent to any metro area. This classification is useful because it allows us to compare health outcomes across different levels of urbanicity and rurality. For this analysis, we are going to focus on the last 2 categories, 8 &amp; 9.</a:t>
            </a:r>
          </a:p>
          <a:p>
            <a:pPr marL="171450" lvl="0" indent="-171450" algn="l" rtl="0">
              <a:lnSpc>
                <a:spcPct val="100000"/>
              </a:lnSpc>
              <a:spcBef>
                <a:spcPts val="1000"/>
              </a:spcBef>
              <a:spcAft>
                <a:spcPts val="0"/>
              </a:spcAft>
              <a:buSzPts val="1018"/>
            </a:pPr>
            <a:endParaRPr lang="en-US" dirty="0"/>
          </a:p>
          <a:p>
            <a:pPr marL="171450" lvl="0" indent="-171450" algn="l" rtl="0">
              <a:lnSpc>
                <a:spcPct val="100000"/>
              </a:lnSpc>
              <a:spcBef>
                <a:spcPts val="1000"/>
              </a:spcBef>
              <a:spcAft>
                <a:spcPts val="0"/>
              </a:spcAft>
              <a:buSzPts val="1018"/>
            </a:pPr>
            <a:endParaRPr lang="en-US" dirty="0"/>
          </a:p>
          <a:p>
            <a:pPr marL="171450" lvl="0" indent="-171450" algn="l" rtl="0">
              <a:lnSpc>
                <a:spcPct val="100000"/>
              </a:lnSpc>
              <a:spcBef>
                <a:spcPts val="1000"/>
              </a:spcBef>
              <a:spcAft>
                <a:spcPts val="0"/>
              </a:spcAft>
              <a:buSzPts val="1018"/>
            </a:pPr>
            <a:r>
              <a:rPr lang="en-US" dirty="0"/>
              <a:t>The County Types are categorized by Rural-Urban Continuum Codes</a:t>
            </a:r>
          </a:p>
          <a:p>
            <a:endParaRPr lang="en-US" dirty="0"/>
          </a:p>
          <a:p>
            <a:pPr marL="158750" indent="0">
              <a:buNone/>
            </a:pPr>
            <a:endParaRPr lang="en-US" dirty="0"/>
          </a:p>
        </p:txBody>
      </p:sp>
    </p:spTree>
    <p:extLst>
      <p:ext uri="{BB962C8B-B14F-4D97-AF65-F5344CB8AC3E}">
        <p14:creationId xmlns:p14="http://schemas.microsoft.com/office/powerpoint/2010/main" val="33843326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ED72C9-3DE7-F79E-9985-FD4EBEE8930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8CD9DD6-8E9C-69E7-56D6-32A9377BCB48}"/>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D1F7627D-F21C-372F-54E5-2D27B8648A0B}"/>
              </a:ext>
            </a:extLst>
          </p:cNvPr>
          <p:cNvSpPr>
            <a:spLocks noGrp="1"/>
          </p:cNvSpPr>
          <p:nvPr>
            <p:ph type="body" idx="1"/>
          </p:nvPr>
        </p:nvSpPr>
        <p:spPr/>
        <p:txBody>
          <a:bodyPr/>
          <a:lstStyle/>
          <a:p>
            <a:pPr marL="171450" lvl="0" indent="-171450" algn="l" rtl="0">
              <a:lnSpc>
                <a:spcPct val="100000"/>
              </a:lnSpc>
              <a:spcBef>
                <a:spcPts val="1000"/>
              </a:spcBef>
              <a:spcAft>
                <a:spcPts val="0"/>
              </a:spcAft>
              <a:buSzPts val="1018"/>
            </a:pPr>
            <a:r>
              <a:rPr lang="en-US" dirty="0"/>
              <a:t>The key variables in this analysis are disability prevalence and county type. Disability prevalence is the percentage of individuals with a disability in each county, and county type is determined by the RUCC category. I also used population size from the PLACES dataset. These variables allowed me to conduct statistical tests and create visualizations that highlight differences in disability rates across county types.</a:t>
            </a:r>
          </a:p>
          <a:p>
            <a:pPr marL="158750" indent="0">
              <a:buNone/>
            </a:pPr>
            <a:endParaRPr lang="en-US" dirty="0"/>
          </a:p>
        </p:txBody>
      </p:sp>
    </p:spTree>
    <p:extLst>
      <p:ext uri="{BB962C8B-B14F-4D97-AF65-F5344CB8AC3E}">
        <p14:creationId xmlns:p14="http://schemas.microsoft.com/office/powerpoint/2010/main" val="5560258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3614b19776d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4" name="Google Shape;154;g3614b19776d_0_4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1000"/>
              </a:spcBef>
              <a:spcAft>
                <a:spcPts val="0"/>
              </a:spcAft>
              <a:buSzPts val="1018"/>
              <a:buNone/>
            </a:pPr>
            <a:r>
              <a:rPr lang="en-US" dirty="0"/>
              <a:t>The ANOVA results showed a statistically significant difference in disability prevalence across county types. This means that disability rates are not the same in all counties, and the differences are unlikely to be due to random chance. The extremely small p-value (p &lt; 0.001) indicates significant differences in disability counts across RUCC categories. </a:t>
            </a:r>
          </a:p>
          <a:p>
            <a:pPr marL="0" lvl="0" indent="0" algn="l" rtl="0">
              <a:lnSpc>
                <a:spcPct val="100000"/>
              </a:lnSpc>
              <a:spcBef>
                <a:spcPts val="1000"/>
              </a:spcBef>
              <a:spcAft>
                <a:spcPts val="0"/>
              </a:spcAft>
              <a:buSzPts val="1018"/>
              <a:buNone/>
            </a:pPr>
            <a:endParaRPr lang="en-US" dirty="0"/>
          </a:p>
          <a:p>
            <a:pPr marL="457200" lvl="0" indent="-298450" algn="l" rtl="0">
              <a:lnSpc>
                <a:spcPct val="100000"/>
              </a:lnSpc>
              <a:spcBef>
                <a:spcPts val="0"/>
              </a:spcBef>
              <a:spcAft>
                <a:spcPts val="0"/>
              </a:spcAft>
              <a:buSzPts val="1100"/>
              <a:buChar char="●"/>
            </a:pPr>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a:extLst>
            <a:ext uri="{FF2B5EF4-FFF2-40B4-BE49-F238E27FC236}">
              <a16:creationId xmlns:a16="http://schemas.microsoft.com/office/drawing/2014/main" id="{C80A1997-2305-CF2F-C873-3270D6961B36}"/>
            </a:ext>
          </a:extLst>
        </p:cNvPr>
        <p:cNvGrpSpPr/>
        <p:nvPr/>
      </p:nvGrpSpPr>
      <p:grpSpPr>
        <a:xfrm>
          <a:off x="0" y="0"/>
          <a:ext cx="0" cy="0"/>
          <a:chOff x="0" y="0"/>
          <a:chExt cx="0" cy="0"/>
        </a:xfrm>
      </p:grpSpPr>
      <p:sp>
        <p:nvSpPr>
          <p:cNvPr id="153" name="Google Shape;153;g3614b19776d_0_46:notes">
            <a:extLst>
              <a:ext uri="{FF2B5EF4-FFF2-40B4-BE49-F238E27FC236}">
                <a16:creationId xmlns:a16="http://schemas.microsoft.com/office/drawing/2014/main" id="{C64DEA6F-D16B-EE25-1B6E-F08CB079F75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4" name="Google Shape;154;g3614b19776d_0_46:notes">
            <a:extLst>
              <a:ext uri="{FF2B5EF4-FFF2-40B4-BE49-F238E27FC236}">
                <a16:creationId xmlns:a16="http://schemas.microsoft.com/office/drawing/2014/main" id="{970ED2A0-5F49-2089-677C-D12C05A24306}"/>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1000"/>
              </a:spcBef>
              <a:spcAft>
                <a:spcPts val="0"/>
              </a:spcAft>
              <a:buClr>
                <a:srgbClr val="000000"/>
              </a:buClr>
              <a:buSzPts val="1018"/>
              <a:buFont typeface="Arial"/>
              <a:buNone/>
              <a:tabLst/>
              <a:defRPr/>
            </a:pPr>
            <a:r>
              <a:rPr lang="en-US" dirty="0"/>
              <a:t>Specifically, rural nonadjacent counties had the highest disability prevalence, while large metropolitan counties had the lowest. This means that the null hypothesis is REJECTED. </a:t>
            </a:r>
          </a:p>
          <a:p>
            <a:pPr marL="0" marR="0" lvl="0" indent="0" algn="l" defTabSz="914400" rtl="0" eaLnBrk="1" fontAlgn="auto" latinLnBrk="0" hangingPunct="1">
              <a:lnSpc>
                <a:spcPct val="100000"/>
              </a:lnSpc>
              <a:spcBef>
                <a:spcPts val="1000"/>
              </a:spcBef>
              <a:spcAft>
                <a:spcPts val="0"/>
              </a:spcAft>
              <a:buClr>
                <a:srgbClr val="000000"/>
              </a:buClr>
              <a:buSzPts val="1018"/>
              <a:buFont typeface="Arial"/>
              <a:buNone/>
              <a:tabLst/>
              <a:defRPr/>
            </a:pPr>
            <a:r>
              <a:rPr lang="en-US" dirty="0"/>
              <a:t>These findings are consistent with previous research and highlight the need for targeted public health strategies in rural areas. </a:t>
            </a:r>
            <a:r>
              <a:rPr lang="en-US" sz="1100" b="0" i="0" u="none" strike="noStrike" cap="none" dirty="0">
                <a:solidFill>
                  <a:srgbClr val="000000"/>
                </a:solidFill>
                <a:effectLst/>
                <a:latin typeface="Arial"/>
                <a:ea typeface="Arial"/>
                <a:cs typeface="Arial"/>
                <a:sym typeface="Arial"/>
              </a:rPr>
              <a:t>The higher prevalence in rural areas may be due to a combination of demographic, socioeconomic, and access-related factors.</a:t>
            </a:r>
            <a:endParaRPr lang="en-US" i="0" dirty="0"/>
          </a:p>
          <a:p>
            <a:pPr marL="158750" lvl="0" indent="0" algn="l" rtl="0">
              <a:lnSpc>
                <a:spcPct val="100000"/>
              </a:lnSpc>
              <a:spcBef>
                <a:spcPts val="0"/>
              </a:spcBef>
              <a:spcAft>
                <a:spcPts val="0"/>
              </a:spcAft>
              <a:buSzPts val="1100"/>
              <a:buNone/>
            </a:pPr>
            <a:endParaRPr lang="en-US" dirty="0"/>
          </a:p>
        </p:txBody>
      </p:sp>
    </p:spTree>
    <p:extLst>
      <p:ext uri="{BB962C8B-B14F-4D97-AF65-F5344CB8AC3E}">
        <p14:creationId xmlns:p14="http://schemas.microsoft.com/office/powerpoint/2010/main" val="11685137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3614b19776d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5" name="Google Shape;185;g3614b19776d_0_5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dirty="0"/>
              <a:t>Summary of Findings:</a:t>
            </a:r>
          </a:p>
          <a:p>
            <a:pPr marL="0" lvl="0" indent="0" algn="l" rtl="0">
              <a:lnSpc>
                <a:spcPct val="100000"/>
              </a:lnSpc>
              <a:spcBef>
                <a:spcPts val="0"/>
              </a:spcBef>
              <a:spcAft>
                <a:spcPts val="0"/>
              </a:spcAft>
              <a:buSzPts val="1100"/>
              <a:buNone/>
            </a:pPr>
            <a:r>
              <a:rPr lang="en-US" dirty="0"/>
              <a:t>Our analysis found significant differences in disability prevalence across county types, with rural counties—particularly those classified as nonmetro or rural nonadjacent—showing higher rates of disability than urban counties. This pattern was consistent with previous research and highlights the persistent health disparities between rural and urban communities.</a:t>
            </a:r>
          </a:p>
          <a:p>
            <a:pPr marL="0" lvl="0" indent="0" algn="l" rtl="0">
              <a:lnSpc>
                <a:spcPct val="100000"/>
              </a:lnSpc>
              <a:spcBef>
                <a:spcPts val="0"/>
              </a:spcBef>
              <a:spcAft>
                <a:spcPts val="0"/>
              </a:spcAft>
              <a:buSzPts val="1100"/>
              <a:buNone/>
            </a:pPr>
            <a:endParaRPr lang="en-US" dirty="0"/>
          </a:p>
          <a:p>
            <a:pPr marL="0" lvl="0" indent="0" algn="l" rtl="0">
              <a:lnSpc>
                <a:spcPct val="100000"/>
              </a:lnSpc>
              <a:spcBef>
                <a:spcPts val="0"/>
              </a:spcBef>
              <a:spcAft>
                <a:spcPts val="0"/>
              </a:spcAft>
              <a:buSzPts val="1100"/>
              <a:buNone/>
            </a:pPr>
            <a:r>
              <a:rPr lang="en-US" dirty="0"/>
              <a:t>Implications:</a:t>
            </a:r>
          </a:p>
          <a:p>
            <a:pPr marL="0" lvl="0" indent="0" algn="l" rtl="0">
              <a:lnSpc>
                <a:spcPct val="100000"/>
              </a:lnSpc>
              <a:spcBef>
                <a:spcPts val="0"/>
              </a:spcBef>
              <a:spcAft>
                <a:spcPts val="0"/>
              </a:spcAft>
              <a:buSzPts val="1100"/>
              <a:buNone/>
            </a:pPr>
            <a:r>
              <a:rPr lang="en-US" dirty="0"/>
              <a:t>The results have important implications for public health policy and practice. Higher disability prevalence in rural areas suggests that these communities face greater health burdens and may have less access to the resources needed to support people with disabilities. Factors such as geographic isolation, limited healthcare access, transportation barriers, higher poverty rates, and fewer employment opportunities all contribute to these disparities. Addressing these challenges is essential for promoting health equity and improving quality of life for all residents.</a:t>
            </a:r>
          </a:p>
          <a:p>
            <a:pPr marL="0" lvl="0" indent="0" algn="l" rtl="0">
              <a:lnSpc>
                <a:spcPct val="100000"/>
              </a:lnSpc>
              <a:spcBef>
                <a:spcPts val="0"/>
              </a:spcBef>
              <a:spcAft>
                <a:spcPts val="0"/>
              </a:spcAft>
              <a:buSzPts val="1100"/>
              <a:buNone/>
            </a:pPr>
            <a:endParaRPr lang="en-US" dirty="0"/>
          </a:p>
          <a:p>
            <a:pPr marL="0" lvl="0" indent="0" algn="l" rtl="0">
              <a:lnSpc>
                <a:spcPct val="100000"/>
              </a:lnSpc>
              <a:spcBef>
                <a:spcPts val="0"/>
              </a:spcBef>
              <a:spcAft>
                <a:spcPts val="0"/>
              </a:spcAft>
              <a:buSzPts val="1100"/>
              <a:buNone/>
            </a:pPr>
            <a:r>
              <a:rPr lang="en-US" dirty="0"/>
              <a:t>Recommendations:</a:t>
            </a:r>
          </a:p>
          <a:p>
            <a:pPr marL="0" lvl="0" indent="0" algn="l" rtl="0">
              <a:lnSpc>
                <a:spcPct val="100000"/>
              </a:lnSpc>
              <a:spcBef>
                <a:spcPts val="0"/>
              </a:spcBef>
              <a:spcAft>
                <a:spcPts val="0"/>
              </a:spcAft>
              <a:buSzPts val="1100"/>
              <a:buNone/>
            </a:pPr>
            <a:r>
              <a:rPr lang="en-US" dirty="0"/>
              <a:t>To address these disparities, several strategies can be considered:</a:t>
            </a:r>
          </a:p>
          <a:p>
            <a:pPr marL="0" lvl="0" indent="0" algn="l" rtl="0">
              <a:lnSpc>
                <a:spcPct val="100000"/>
              </a:lnSpc>
              <a:spcBef>
                <a:spcPts val="0"/>
              </a:spcBef>
              <a:spcAft>
                <a:spcPts val="0"/>
              </a:spcAft>
              <a:buSzPts val="1100"/>
              <a:buNone/>
            </a:pPr>
            <a:endParaRPr lang="en-US" dirty="0"/>
          </a:p>
          <a:p>
            <a:pPr marL="0" lvl="0" indent="0" algn="l" rtl="0">
              <a:lnSpc>
                <a:spcPct val="100000"/>
              </a:lnSpc>
              <a:spcBef>
                <a:spcPts val="0"/>
              </a:spcBef>
              <a:spcAft>
                <a:spcPts val="0"/>
              </a:spcAft>
              <a:buSzPts val="1100"/>
              <a:buNone/>
            </a:pPr>
            <a:r>
              <a:rPr lang="en-US" dirty="0"/>
              <a:t>Targeted Public Health Interventions:</a:t>
            </a:r>
          </a:p>
          <a:p>
            <a:pPr marL="0" lvl="0" indent="0" algn="l" rtl="0">
              <a:lnSpc>
                <a:spcPct val="100000"/>
              </a:lnSpc>
              <a:spcBef>
                <a:spcPts val="0"/>
              </a:spcBef>
              <a:spcAft>
                <a:spcPts val="0"/>
              </a:spcAft>
              <a:buSzPts val="1100"/>
              <a:buNone/>
            </a:pPr>
            <a:endParaRPr lang="en-US" dirty="0"/>
          </a:p>
          <a:p>
            <a:pPr marL="0" lvl="0" indent="0" algn="l" rtl="0">
              <a:lnSpc>
                <a:spcPct val="100000"/>
              </a:lnSpc>
              <a:spcBef>
                <a:spcPts val="0"/>
              </a:spcBef>
              <a:spcAft>
                <a:spcPts val="0"/>
              </a:spcAft>
              <a:buSzPts val="1100"/>
              <a:buNone/>
            </a:pPr>
            <a:r>
              <a:rPr lang="en-US" dirty="0"/>
              <a:t>-Develop and implement programs specifically designed for rural communities, focusing on prevention, early detection, and management of disabilities.</a:t>
            </a:r>
          </a:p>
          <a:p>
            <a:pPr marL="0" lvl="0" indent="0" algn="l" rtl="0">
              <a:lnSpc>
                <a:spcPct val="100000"/>
              </a:lnSpc>
              <a:spcBef>
                <a:spcPts val="0"/>
              </a:spcBef>
              <a:spcAft>
                <a:spcPts val="0"/>
              </a:spcAft>
              <a:buSzPts val="1100"/>
              <a:buNone/>
            </a:pPr>
            <a:endParaRPr lang="en-US" dirty="0"/>
          </a:p>
          <a:p>
            <a:pPr marL="0" lvl="0" indent="0" algn="l" rtl="0">
              <a:lnSpc>
                <a:spcPct val="100000"/>
              </a:lnSpc>
              <a:spcBef>
                <a:spcPts val="0"/>
              </a:spcBef>
              <a:spcAft>
                <a:spcPts val="0"/>
              </a:spcAft>
              <a:buSzPts val="1100"/>
              <a:buNone/>
            </a:pPr>
            <a:r>
              <a:rPr lang="en-US" dirty="0"/>
              <a:t>-Increase funding and resources for rural health initiatives.</a:t>
            </a:r>
          </a:p>
          <a:p>
            <a:pPr marL="0" lvl="0" indent="0" algn="l" rtl="0">
              <a:lnSpc>
                <a:spcPct val="100000"/>
              </a:lnSpc>
              <a:spcBef>
                <a:spcPts val="0"/>
              </a:spcBef>
              <a:spcAft>
                <a:spcPts val="0"/>
              </a:spcAft>
              <a:buSzPts val="1100"/>
              <a:buNone/>
            </a:pPr>
            <a:endParaRPr lang="en-US" dirty="0"/>
          </a:p>
          <a:p>
            <a:pPr marL="0" lvl="0" indent="0" algn="l" rtl="0">
              <a:lnSpc>
                <a:spcPct val="100000"/>
              </a:lnSpc>
              <a:spcBef>
                <a:spcPts val="0"/>
              </a:spcBef>
              <a:spcAft>
                <a:spcPts val="0"/>
              </a:spcAft>
              <a:buSzPts val="1100"/>
              <a:buNone/>
            </a:pPr>
            <a:r>
              <a:rPr lang="en-US" dirty="0"/>
              <a:t>Improve Access to Healthcare:</a:t>
            </a:r>
          </a:p>
          <a:p>
            <a:pPr marL="0" lvl="0" indent="0" algn="l" rtl="0">
              <a:lnSpc>
                <a:spcPct val="100000"/>
              </a:lnSpc>
              <a:spcBef>
                <a:spcPts val="0"/>
              </a:spcBef>
              <a:spcAft>
                <a:spcPts val="0"/>
              </a:spcAft>
              <a:buSzPts val="1100"/>
              <a:buNone/>
            </a:pPr>
            <a:endParaRPr lang="en-US" dirty="0"/>
          </a:p>
          <a:p>
            <a:pPr marL="0" lvl="0" indent="0" algn="l" rtl="0">
              <a:lnSpc>
                <a:spcPct val="100000"/>
              </a:lnSpc>
              <a:spcBef>
                <a:spcPts val="0"/>
              </a:spcBef>
              <a:spcAft>
                <a:spcPts val="0"/>
              </a:spcAft>
              <a:buSzPts val="1100"/>
              <a:buNone/>
            </a:pPr>
            <a:r>
              <a:rPr lang="en-US" dirty="0"/>
              <a:t>-Expand telehealth services to overcome geographic barriers.</a:t>
            </a:r>
          </a:p>
          <a:p>
            <a:pPr marL="0" lvl="0" indent="0" algn="l" rtl="0">
              <a:lnSpc>
                <a:spcPct val="100000"/>
              </a:lnSpc>
              <a:spcBef>
                <a:spcPts val="0"/>
              </a:spcBef>
              <a:spcAft>
                <a:spcPts val="0"/>
              </a:spcAft>
              <a:buSzPts val="1100"/>
              <a:buNone/>
            </a:pPr>
            <a:endParaRPr lang="en-US" dirty="0"/>
          </a:p>
          <a:p>
            <a:pPr marL="0" lvl="0" indent="0" algn="l" rtl="0">
              <a:lnSpc>
                <a:spcPct val="100000"/>
              </a:lnSpc>
              <a:spcBef>
                <a:spcPts val="0"/>
              </a:spcBef>
              <a:spcAft>
                <a:spcPts val="0"/>
              </a:spcAft>
              <a:buSzPts val="1100"/>
              <a:buNone/>
            </a:pPr>
            <a:r>
              <a:rPr lang="en-US" dirty="0"/>
              <a:t>-Support the recruitment and retention of healthcare professionals in rural areas.</a:t>
            </a:r>
          </a:p>
          <a:p>
            <a:pPr marL="0" lvl="0" indent="0" algn="l" rtl="0">
              <a:lnSpc>
                <a:spcPct val="100000"/>
              </a:lnSpc>
              <a:spcBef>
                <a:spcPts val="0"/>
              </a:spcBef>
              <a:spcAft>
                <a:spcPts val="0"/>
              </a:spcAft>
              <a:buSzPts val="1100"/>
              <a:buNone/>
            </a:pPr>
            <a:endParaRPr lang="en-US" dirty="0"/>
          </a:p>
          <a:p>
            <a:pPr marL="0" lvl="0" indent="0" algn="l" rtl="0">
              <a:lnSpc>
                <a:spcPct val="100000"/>
              </a:lnSpc>
              <a:spcBef>
                <a:spcPts val="0"/>
              </a:spcBef>
              <a:spcAft>
                <a:spcPts val="0"/>
              </a:spcAft>
              <a:buSzPts val="1100"/>
              <a:buNone/>
            </a:pPr>
            <a:r>
              <a:rPr lang="en-US" dirty="0"/>
              <a:t>Address Social Determinants of Health:</a:t>
            </a:r>
          </a:p>
          <a:p>
            <a:pPr marL="0" lvl="0" indent="0" algn="l" rtl="0">
              <a:lnSpc>
                <a:spcPct val="100000"/>
              </a:lnSpc>
              <a:spcBef>
                <a:spcPts val="0"/>
              </a:spcBef>
              <a:spcAft>
                <a:spcPts val="0"/>
              </a:spcAft>
              <a:buSzPts val="1100"/>
              <a:buNone/>
            </a:pPr>
            <a:endParaRPr lang="en-US" dirty="0"/>
          </a:p>
          <a:p>
            <a:pPr marL="0" lvl="0" indent="0" algn="l" rtl="0">
              <a:lnSpc>
                <a:spcPct val="100000"/>
              </a:lnSpc>
              <a:spcBef>
                <a:spcPts val="0"/>
              </a:spcBef>
              <a:spcAft>
                <a:spcPts val="0"/>
              </a:spcAft>
              <a:buSzPts val="1100"/>
              <a:buNone/>
            </a:pPr>
            <a:r>
              <a:rPr lang="en-US" dirty="0"/>
              <a:t>-Invest in transportation infrastructure to improve access to healthcare and community services.</a:t>
            </a:r>
          </a:p>
          <a:p>
            <a:pPr marL="0" lvl="0" indent="0" algn="l" rtl="0">
              <a:lnSpc>
                <a:spcPct val="100000"/>
              </a:lnSpc>
              <a:spcBef>
                <a:spcPts val="0"/>
              </a:spcBef>
              <a:spcAft>
                <a:spcPts val="0"/>
              </a:spcAft>
              <a:buSzPts val="1100"/>
              <a:buNone/>
            </a:pPr>
            <a:endParaRPr lang="en-US" dirty="0"/>
          </a:p>
          <a:p>
            <a:pPr marL="0" lvl="0" indent="0" algn="l" rtl="0">
              <a:lnSpc>
                <a:spcPct val="100000"/>
              </a:lnSpc>
              <a:spcBef>
                <a:spcPts val="0"/>
              </a:spcBef>
              <a:spcAft>
                <a:spcPts val="0"/>
              </a:spcAft>
              <a:buSzPts val="1100"/>
              <a:buNone/>
            </a:pPr>
            <a:r>
              <a:rPr lang="en-US" dirty="0"/>
              <a:t>-Implement economic development programs to reduce poverty and increase employment opportunities.</a:t>
            </a:r>
          </a:p>
          <a:p>
            <a:pPr marL="0" lvl="0" indent="0" algn="l" rtl="0">
              <a:lnSpc>
                <a:spcPct val="100000"/>
              </a:lnSpc>
              <a:spcBef>
                <a:spcPts val="0"/>
              </a:spcBef>
              <a:spcAft>
                <a:spcPts val="0"/>
              </a:spcAft>
              <a:buSzPts val="1100"/>
              <a:buNone/>
            </a:pPr>
            <a:endParaRPr lang="en-US" dirty="0"/>
          </a:p>
          <a:p>
            <a:pPr marL="0" lvl="0" indent="0" algn="l" rtl="0">
              <a:lnSpc>
                <a:spcPct val="100000"/>
              </a:lnSpc>
              <a:spcBef>
                <a:spcPts val="0"/>
              </a:spcBef>
              <a:spcAft>
                <a:spcPts val="0"/>
              </a:spcAft>
              <a:buSzPts val="1100"/>
              <a:buNone/>
            </a:pPr>
            <a:r>
              <a:rPr lang="en-US" dirty="0"/>
              <a:t>Monitor and Evaluate Progress:</a:t>
            </a:r>
          </a:p>
          <a:p>
            <a:pPr marL="0" lvl="0" indent="0" algn="l" rtl="0">
              <a:lnSpc>
                <a:spcPct val="100000"/>
              </a:lnSpc>
              <a:spcBef>
                <a:spcPts val="0"/>
              </a:spcBef>
              <a:spcAft>
                <a:spcPts val="0"/>
              </a:spcAft>
              <a:buSzPts val="1100"/>
              <a:buNone/>
            </a:pPr>
            <a:endParaRPr lang="en-US" dirty="0"/>
          </a:p>
          <a:p>
            <a:pPr marL="0" lvl="0" indent="0" algn="l" rtl="0">
              <a:lnSpc>
                <a:spcPct val="100000"/>
              </a:lnSpc>
              <a:spcBef>
                <a:spcPts val="0"/>
              </a:spcBef>
              <a:spcAft>
                <a:spcPts val="0"/>
              </a:spcAft>
              <a:buSzPts val="1100"/>
              <a:buNone/>
            </a:pPr>
            <a:r>
              <a:rPr lang="en-US" dirty="0"/>
              <a:t>-Continue to monitor disability prevalence and related health outcomes in rural and urban areas.</a:t>
            </a:r>
          </a:p>
          <a:p>
            <a:pPr marL="0" lvl="0" indent="0" algn="l" rtl="0">
              <a:lnSpc>
                <a:spcPct val="100000"/>
              </a:lnSpc>
              <a:spcBef>
                <a:spcPts val="0"/>
              </a:spcBef>
              <a:spcAft>
                <a:spcPts val="0"/>
              </a:spcAft>
              <a:buSzPts val="1100"/>
              <a:buNone/>
            </a:pPr>
            <a:endParaRPr lang="en-US" dirty="0"/>
          </a:p>
          <a:p>
            <a:pPr marL="0" lvl="0" indent="0" algn="l" rtl="0">
              <a:lnSpc>
                <a:spcPct val="100000"/>
              </a:lnSpc>
              <a:spcBef>
                <a:spcPts val="0"/>
              </a:spcBef>
              <a:spcAft>
                <a:spcPts val="0"/>
              </a:spcAft>
              <a:buSzPts val="1100"/>
              <a:buNone/>
            </a:pPr>
            <a:r>
              <a:rPr lang="en-US" dirty="0"/>
              <a:t>-Use data to inform policy decisions and evaluate the effectiveness of interventions.</a:t>
            </a:r>
          </a:p>
          <a:p>
            <a:pPr marL="0" lvl="0" indent="0" algn="l" rtl="0">
              <a:lnSpc>
                <a:spcPct val="100000"/>
              </a:lnSpc>
              <a:spcBef>
                <a:spcPts val="0"/>
              </a:spcBef>
              <a:spcAft>
                <a:spcPts val="0"/>
              </a:spcAft>
              <a:buSzPts val="1100"/>
              <a:buNone/>
            </a:pPr>
            <a:endParaRPr lang="en-US" dirty="0"/>
          </a:p>
          <a:p>
            <a:pPr marL="0" lvl="0" indent="0" algn="l" rtl="0">
              <a:lnSpc>
                <a:spcPct val="100000"/>
              </a:lnSpc>
              <a:spcBef>
                <a:spcPts val="0"/>
              </a:spcBef>
              <a:spcAft>
                <a:spcPts val="0"/>
              </a:spcAft>
              <a:buSzPts val="1100"/>
              <a:buNone/>
            </a:pPr>
            <a:r>
              <a:rPr lang="en-US" dirty="0"/>
              <a:t>Closing:</a:t>
            </a:r>
          </a:p>
          <a:p>
            <a:pPr marL="0" lvl="0" indent="0" algn="l" rtl="0">
              <a:lnSpc>
                <a:spcPct val="100000"/>
              </a:lnSpc>
              <a:spcBef>
                <a:spcPts val="0"/>
              </a:spcBef>
              <a:spcAft>
                <a:spcPts val="0"/>
              </a:spcAft>
              <a:buSzPts val="1100"/>
              <a:buNone/>
            </a:pPr>
            <a:r>
              <a:rPr lang="en-US" dirty="0"/>
              <a:t>By understanding and addressing the factors that contribute to higher disability prevalence in rural areas, we can work toward reducing health disparities and ensuring that all communities have the opportunity to thrive.</a:t>
            </a: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9"/>
        <p:cNvGrpSpPr/>
        <p:nvPr/>
      </p:nvGrpSpPr>
      <p:grpSpPr>
        <a:xfrm>
          <a:off x="0" y="0"/>
          <a:ext cx="0" cy="0"/>
          <a:chOff x="0" y="0"/>
          <a:chExt cx="0" cy="0"/>
        </a:xfrm>
      </p:grpSpPr>
      <p:sp>
        <p:nvSpPr>
          <p:cNvPr id="20" name="Google Shape;20;p21"/>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rm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
        <p:nvSpPr>
          <p:cNvPr id="21" name="Google Shape;21;p21"/>
          <p:cNvSpPr txBox="1">
            <a:spLocks noGrp="1"/>
          </p:cNvSpPr>
          <p:nvPr>
            <p:ph type="ctrTitle"/>
          </p:nvPr>
        </p:nvSpPr>
        <p:spPr>
          <a:xfrm>
            <a:off x="1870208" y="1964475"/>
            <a:ext cx="8451600" cy="2736900"/>
          </a:xfrm>
          <a:prstGeom prst="rect">
            <a:avLst/>
          </a:prstGeom>
          <a:noFill/>
          <a:ln>
            <a:noFill/>
          </a:ln>
        </p:spPr>
        <p:txBody>
          <a:bodyPr spcFirstLastPara="1" wrap="square" lIns="121900" tIns="121900" rIns="121900" bIns="121900" anchor="b" anchorCtr="0">
            <a:normAutofit/>
          </a:bodyPr>
          <a:lstStyle>
            <a:lvl1pPr lvl="0" algn="ctr">
              <a:lnSpc>
                <a:spcPct val="100000"/>
              </a:lnSpc>
              <a:spcBef>
                <a:spcPts val="0"/>
              </a:spcBef>
              <a:spcAft>
                <a:spcPts val="0"/>
              </a:spcAft>
              <a:buSzPts val="6900"/>
              <a:buNone/>
              <a:defRPr sz="8500"/>
            </a:lvl1pPr>
            <a:lvl2pPr lvl="1" algn="ctr">
              <a:lnSpc>
                <a:spcPct val="100000"/>
              </a:lnSpc>
              <a:spcBef>
                <a:spcPts val="0"/>
              </a:spcBef>
              <a:spcAft>
                <a:spcPts val="0"/>
              </a:spcAft>
              <a:buSzPts val="6900"/>
              <a:buNone/>
              <a:defRPr sz="6900"/>
            </a:lvl2pPr>
            <a:lvl3pPr lvl="2" algn="ctr">
              <a:lnSpc>
                <a:spcPct val="100000"/>
              </a:lnSpc>
              <a:spcBef>
                <a:spcPts val="0"/>
              </a:spcBef>
              <a:spcAft>
                <a:spcPts val="0"/>
              </a:spcAft>
              <a:buSzPts val="6900"/>
              <a:buNone/>
              <a:defRPr sz="6900"/>
            </a:lvl3pPr>
            <a:lvl4pPr lvl="3" algn="ctr">
              <a:lnSpc>
                <a:spcPct val="100000"/>
              </a:lnSpc>
              <a:spcBef>
                <a:spcPts val="0"/>
              </a:spcBef>
              <a:spcAft>
                <a:spcPts val="0"/>
              </a:spcAft>
              <a:buSzPts val="6900"/>
              <a:buNone/>
              <a:defRPr sz="6900"/>
            </a:lvl4pPr>
            <a:lvl5pPr lvl="4" algn="ctr">
              <a:lnSpc>
                <a:spcPct val="100000"/>
              </a:lnSpc>
              <a:spcBef>
                <a:spcPts val="0"/>
              </a:spcBef>
              <a:spcAft>
                <a:spcPts val="0"/>
              </a:spcAft>
              <a:buSzPts val="6900"/>
              <a:buNone/>
              <a:defRPr sz="6900"/>
            </a:lvl5pPr>
            <a:lvl6pPr lvl="5" algn="ctr">
              <a:lnSpc>
                <a:spcPct val="100000"/>
              </a:lnSpc>
              <a:spcBef>
                <a:spcPts val="0"/>
              </a:spcBef>
              <a:spcAft>
                <a:spcPts val="0"/>
              </a:spcAft>
              <a:buSzPts val="6900"/>
              <a:buNone/>
              <a:defRPr sz="6900"/>
            </a:lvl6pPr>
            <a:lvl7pPr lvl="6" algn="ctr">
              <a:lnSpc>
                <a:spcPct val="100000"/>
              </a:lnSpc>
              <a:spcBef>
                <a:spcPts val="0"/>
              </a:spcBef>
              <a:spcAft>
                <a:spcPts val="0"/>
              </a:spcAft>
              <a:buSzPts val="6900"/>
              <a:buNone/>
              <a:defRPr sz="6900"/>
            </a:lvl7pPr>
            <a:lvl8pPr lvl="7" algn="ctr">
              <a:lnSpc>
                <a:spcPct val="100000"/>
              </a:lnSpc>
              <a:spcBef>
                <a:spcPts val="0"/>
              </a:spcBef>
              <a:spcAft>
                <a:spcPts val="0"/>
              </a:spcAft>
              <a:buSzPts val="6900"/>
              <a:buNone/>
              <a:defRPr sz="6900"/>
            </a:lvl8pPr>
            <a:lvl9pPr lvl="8" algn="ctr">
              <a:lnSpc>
                <a:spcPct val="100000"/>
              </a:lnSpc>
              <a:spcBef>
                <a:spcPts val="0"/>
              </a:spcBef>
              <a:spcAft>
                <a:spcPts val="0"/>
              </a:spcAft>
              <a:buSzPts val="6900"/>
              <a:buNone/>
              <a:defRPr sz="6900"/>
            </a:lvl9pPr>
          </a:lstStyle>
          <a:p>
            <a:endParaRPr/>
          </a:p>
        </p:txBody>
      </p:sp>
      <p:sp>
        <p:nvSpPr>
          <p:cNvPr id="22" name="Google Shape;22;p21"/>
          <p:cNvSpPr txBox="1">
            <a:spLocks noGrp="1"/>
          </p:cNvSpPr>
          <p:nvPr>
            <p:ph type="subTitle" idx="1"/>
          </p:nvPr>
        </p:nvSpPr>
        <p:spPr>
          <a:xfrm>
            <a:off x="1870200" y="5111450"/>
            <a:ext cx="8451600" cy="524700"/>
          </a:xfrm>
          <a:prstGeom prst="rect">
            <a:avLst/>
          </a:prstGeom>
          <a:noFill/>
          <a:ln w="19050" cap="flat" cmpd="sng">
            <a:solidFill>
              <a:schemeClr val="dk1"/>
            </a:solidFill>
            <a:prstDash val="solid"/>
            <a:round/>
            <a:headEnd type="none" w="sm" len="sm"/>
            <a:tailEnd type="none" w="sm" len="sm"/>
          </a:ln>
        </p:spPr>
        <p:txBody>
          <a:bodyPr spcFirstLastPara="1" wrap="square" lIns="121900" tIns="121900" rIns="121900" bIns="121900" anchor="ctr" anchorCtr="0">
            <a:normAutofit/>
          </a:bodyPr>
          <a:lstStyle>
            <a:lvl1pPr lvl="0" algn="ctr">
              <a:lnSpc>
                <a:spcPct val="100000"/>
              </a:lnSpc>
              <a:spcBef>
                <a:spcPts val="0"/>
              </a:spcBef>
              <a:spcAft>
                <a:spcPts val="0"/>
              </a:spcAft>
              <a:buSzPts val="3700"/>
              <a:buNone/>
              <a:defRPr/>
            </a:lvl1pPr>
            <a:lvl2pPr lvl="1" algn="ctr">
              <a:lnSpc>
                <a:spcPct val="100000"/>
              </a:lnSpc>
              <a:spcBef>
                <a:spcPts val="0"/>
              </a:spcBef>
              <a:spcAft>
                <a:spcPts val="0"/>
              </a:spcAft>
              <a:buSzPts val="3700"/>
              <a:buNone/>
              <a:defRPr sz="3700"/>
            </a:lvl2pPr>
            <a:lvl3pPr lvl="2" algn="ctr">
              <a:lnSpc>
                <a:spcPct val="100000"/>
              </a:lnSpc>
              <a:spcBef>
                <a:spcPts val="0"/>
              </a:spcBef>
              <a:spcAft>
                <a:spcPts val="0"/>
              </a:spcAft>
              <a:buSzPts val="3700"/>
              <a:buNone/>
              <a:defRPr sz="3700"/>
            </a:lvl3pPr>
            <a:lvl4pPr lvl="3" algn="ctr">
              <a:lnSpc>
                <a:spcPct val="100000"/>
              </a:lnSpc>
              <a:spcBef>
                <a:spcPts val="0"/>
              </a:spcBef>
              <a:spcAft>
                <a:spcPts val="0"/>
              </a:spcAft>
              <a:buSzPts val="3700"/>
              <a:buNone/>
              <a:defRPr sz="3700"/>
            </a:lvl4pPr>
            <a:lvl5pPr lvl="4" algn="ctr">
              <a:lnSpc>
                <a:spcPct val="100000"/>
              </a:lnSpc>
              <a:spcBef>
                <a:spcPts val="0"/>
              </a:spcBef>
              <a:spcAft>
                <a:spcPts val="0"/>
              </a:spcAft>
              <a:buSzPts val="3700"/>
              <a:buNone/>
              <a:defRPr sz="3700"/>
            </a:lvl5pPr>
            <a:lvl6pPr lvl="5" algn="ctr">
              <a:lnSpc>
                <a:spcPct val="100000"/>
              </a:lnSpc>
              <a:spcBef>
                <a:spcPts val="0"/>
              </a:spcBef>
              <a:spcAft>
                <a:spcPts val="0"/>
              </a:spcAft>
              <a:buSzPts val="3700"/>
              <a:buNone/>
              <a:defRPr sz="3700"/>
            </a:lvl6pPr>
            <a:lvl7pPr lvl="6" algn="ctr">
              <a:lnSpc>
                <a:spcPct val="100000"/>
              </a:lnSpc>
              <a:spcBef>
                <a:spcPts val="0"/>
              </a:spcBef>
              <a:spcAft>
                <a:spcPts val="0"/>
              </a:spcAft>
              <a:buSzPts val="3700"/>
              <a:buNone/>
              <a:defRPr sz="3700"/>
            </a:lvl7pPr>
            <a:lvl8pPr lvl="7" algn="ctr">
              <a:lnSpc>
                <a:spcPct val="100000"/>
              </a:lnSpc>
              <a:spcBef>
                <a:spcPts val="0"/>
              </a:spcBef>
              <a:spcAft>
                <a:spcPts val="0"/>
              </a:spcAft>
              <a:buSzPts val="3700"/>
              <a:buNone/>
              <a:defRPr sz="3700"/>
            </a:lvl8pPr>
            <a:lvl9pPr lvl="8" algn="ctr">
              <a:lnSpc>
                <a:spcPct val="100000"/>
              </a:lnSpc>
              <a:spcBef>
                <a:spcPts val="0"/>
              </a:spcBef>
              <a:spcAft>
                <a:spcPts val="0"/>
              </a:spcAft>
              <a:buSzPts val="3700"/>
              <a:buNone/>
              <a:defRPr sz="37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22"/>
          <p:cNvSpPr txBox="1">
            <a:spLocks noGrp="1"/>
          </p:cNvSpPr>
          <p:nvPr>
            <p:ph type="title"/>
          </p:nvPr>
        </p:nvSpPr>
        <p:spPr>
          <a:xfrm>
            <a:off x="2469600" y="1902663"/>
            <a:ext cx="7252800" cy="621900"/>
          </a:xfrm>
          <a:prstGeom prst="rect">
            <a:avLst/>
          </a:prstGeom>
          <a:noFill/>
          <a:ln>
            <a:noFill/>
          </a:ln>
        </p:spPr>
        <p:txBody>
          <a:bodyPr spcFirstLastPara="1" wrap="square" lIns="121900" tIns="121900" rIns="121900" bIns="121900" anchor="ctr" anchorCtr="0">
            <a:normAutofit/>
          </a:bodyPr>
          <a:lstStyle>
            <a:lvl1pPr lvl="0" algn="ctr">
              <a:lnSpc>
                <a:spcPct val="100000"/>
              </a:lnSpc>
              <a:spcBef>
                <a:spcPts val="0"/>
              </a:spcBef>
              <a:spcAft>
                <a:spcPts val="0"/>
              </a:spcAft>
              <a:buSzPts val="4000"/>
              <a:buNone/>
              <a:defRPr/>
            </a:lvl1pPr>
            <a:lvl2pPr lvl="1" algn="l">
              <a:lnSpc>
                <a:spcPct val="100000"/>
              </a:lnSpc>
              <a:spcBef>
                <a:spcPts val="0"/>
              </a:spcBef>
              <a:spcAft>
                <a:spcPts val="0"/>
              </a:spcAft>
              <a:buSzPts val="4000"/>
              <a:buNone/>
              <a:defRPr/>
            </a:lvl2pPr>
            <a:lvl3pPr lvl="2" algn="l">
              <a:lnSpc>
                <a:spcPct val="100000"/>
              </a:lnSpc>
              <a:spcBef>
                <a:spcPts val="0"/>
              </a:spcBef>
              <a:spcAft>
                <a:spcPts val="0"/>
              </a:spcAft>
              <a:buSzPts val="4000"/>
              <a:buNone/>
              <a:defRPr/>
            </a:lvl3pPr>
            <a:lvl4pPr lvl="3" algn="l">
              <a:lnSpc>
                <a:spcPct val="100000"/>
              </a:lnSpc>
              <a:spcBef>
                <a:spcPts val="0"/>
              </a:spcBef>
              <a:spcAft>
                <a:spcPts val="0"/>
              </a:spcAft>
              <a:buSzPts val="4000"/>
              <a:buNone/>
              <a:defRPr/>
            </a:lvl4pPr>
            <a:lvl5pPr lvl="4" algn="l">
              <a:lnSpc>
                <a:spcPct val="100000"/>
              </a:lnSpc>
              <a:spcBef>
                <a:spcPts val="0"/>
              </a:spcBef>
              <a:spcAft>
                <a:spcPts val="0"/>
              </a:spcAft>
              <a:buSzPts val="4000"/>
              <a:buNone/>
              <a:defRPr/>
            </a:lvl5pPr>
            <a:lvl6pPr lvl="5" algn="l">
              <a:lnSpc>
                <a:spcPct val="100000"/>
              </a:lnSpc>
              <a:spcBef>
                <a:spcPts val="0"/>
              </a:spcBef>
              <a:spcAft>
                <a:spcPts val="0"/>
              </a:spcAft>
              <a:buSzPts val="4000"/>
              <a:buNone/>
              <a:defRPr/>
            </a:lvl6pPr>
            <a:lvl7pPr lvl="6" algn="l">
              <a:lnSpc>
                <a:spcPct val="100000"/>
              </a:lnSpc>
              <a:spcBef>
                <a:spcPts val="0"/>
              </a:spcBef>
              <a:spcAft>
                <a:spcPts val="0"/>
              </a:spcAft>
              <a:buSzPts val="4000"/>
              <a:buNone/>
              <a:defRPr/>
            </a:lvl7pPr>
            <a:lvl8pPr lvl="7" algn="l">
              <a:lnSpc>
                <a:spcPct val="100000"/>
              </a:lnSpc>
              <a:spcBef>
                <a:spcPts val="0"/>
              </a:spcBef>
              <a:spcAft>
                <a:spcPts val="0"/>
              </a:spcAft>
              <a:buSzPts val="4000"/>
              <a:buNone/>
              <a:defRPr/>
            </a:lvl8pPr>
            <a:lvl9pPr lvl="8" algn="l">
              <a:lnSpc>
                <a:spcPct val="100000"/>
              </a:lnSpc>
              <a:spcBef>
                <a:spcPts val="0"/>
              </a:spcBef>
              <a:spcAft>
                <a:spcPts val="0"/>
              </a:spcAft>
              <a:buSzPts val="4000"/>
              <a:buNone/>
              <a:defRPr/>
            </a:lvl9pPr>
          </a:lstStyle>
          <a:p>
            <a:endParaRPr/>
          </a:p>
        </p:txBody>
      </p:sp>
      <p:sp>
        <p:nvSpPr>
          <p:cNvPr id="25" name="Google Shape;25;p22"/>
          <p:cNvSpPr txBox="1">
            <a:spLocks noGrp="1"/>
          </p:cNvSpPr>
          <p:nvPr>
            <p:ph type="body" idx="1"/>
          </p:nvPr>
        </p:nvSpPr>
        <p:spPr>
          <a:xfrm>
            <a:off x="2469600" y="2799235"/>
            <a:ext cx="7252800" cy="2613300"/>
          </a:xfrm>
          <a:prstGeom prst="rect">
            <a:avLst/>
          </a:prstGeom>
          <a:noFill/>
          <a:ln>
            <a:noFill/>
          </a:ln>
        </p:spPr>
        <p:txBody>
          <a:bodyPr spcFirstLastPara="1" wrap="square" lIns="121900" tIns="121900" rIns="121900" bIns="121900" anchor="t" anchorCtr="0">
            <a:normAutofit/>
          </a:bodyPr>
          <a:lstStyle>
            <a:lvl1pPr marL="457200" lvl="0" indent="-355600" algn="l">
              <a:lnSpc>
                <a:spcPct val="100000"/>
              </a:lnSpc>
              <a:spcBef>
                <a:spcPts val="0"/>
              </a:spcBef>
              <a:spcAft>
                <a:spcPts val="0"/>
              </a:spcAft>
              <a:buSzPts val="2000"/>
              <a:buChar char="●"/>
              <a:defRPr sz="1500"/>
            </a:lvl1pPr>
            <a:lvl2pPr marL="914400" lvl="1" indent="-355600" algn="l">
              <a:lnSpc>
                <a:spcPct val="115000"/>
              </a:lnSpc>
              <a:spcBef>
                <a:spcPts val="0"/>
              </a:spcBef>
              <a:spcAft>
                <a:spcPts val="0"/>
              </a:spcAft>
              <a:buSzPts val="2000"/>
              <a:buChar char="○"/>
              <a:defRPr/>
            </a:lvl2pPr>
            <a:lvl3pPr marL="1371600" lvl="2" indent="-355600" algn="l">
              <a:lnSpc>
                <a:spcPct val="115000"/>
              </a:lnSpc>
              <a:spcBef>
                <a:spcPts val="0"/>
              </a:spcBef>
              <a:spcAft>
                <a:spcPts val="0"/>
              </a:spcAft>
              <a:buSzPts val="2000"/>
              <a:buChar char="■"/>
              <a:defRPr/>
            </a:lvl3pPr>
            <a:lvl4pPr marL="1828800" lvl="3" indent="-355600" algn="l">
              <a:lnSpc>
                <a:spcPct val="115000"/>
              </a:lnSpc>
              <a:spcBef>
                <a:spcPts val="0"/>
              </a:spcBef>
              <a:spcAft>
                <a:spcPts val="0"/>
              </a:spcAft>
              <a:buSzPts val="2000"/>
              <a:buChar char="●"/>
              <a:defRPr/>
            </a:lvl4pPr>
            <a:lvl5pPr marL="2286000" lvl="4" indent="-355600" algn="l">
              <a:lnSpc>
                <a:spcPct val="115000"/>
              </a:lnSpc>
              <a:spcBef>
                <a:spcPts val="0"/>
              </a:spcBef>
              <a:spcAft>
                <a:spcPts val="0"/>
              </a:spcAft>
              <a:buSzPts val="2000"/>
              <a:buChar char="○"/>
              <a:defRPr/>
            </a:lvl5pPr>
            <a:lvl6pPr marL="2743200" lvl="5" indent="-355600" algn="l">
              <a:lnSpc>
                <a:spcPct val="115000"/>
              </a:lnSpc>
              <a:spcBef>
                <a:spcPts val="0"/>
              </a:spcBef>
              <a:spcAft>
                <a:spcPts val="0"/>
              </a:spcAft>
              <a:buSzPts val="2000"/>
              <a:buChar char="■"/>
              <a:defRPr/>
            </a:lvl6pPr>
            <a:lvl7pPr marL="3200400" lvl="6" indent="-355600" algn="l">
              <a:lnSpc>
                <a:spcPct val="115000"/>
              </a:lnSpc>
              <a:spcBef>
                <a:spcPts val="0"/>
              </a:spcBef>
              <a:spcAft>
                <a:spcPts val="0"/>
              </a:spcAft>
              <a:buSzPts val="2000"/>
              <a:buChar char="●"/>
              <a:defRPr/>
            </a:lvl7pPr>
            <a:lvl8pPr marL="3657600" lvl="7" indent="-355600" algn="l">
              <a:lnSpc>
                <a:spcPct val="115000"/>
              </a:lnSpc>
              <a:spcBef>
                <a:spcPts val="0"/>
              </a:spcBef>
              <a:spcAft>
                <a:spcPts val="0"/>
              </a:spcAft>
              <a:buSzPts val="2000"/>
              <a:buChar char="○"/>
              <a:defRPr/>
            </a:lvl8pPr>
            <a:lvl9pPr marL="4114800" lvl="8" indent="-355600" algn="l">
              <a:lnSpc>
                <a:spcPct val="115000"/>
              </a:lnSpc>
              <a:spcBef>
                <a:spcPts val="0"/>
              </a:spcBef>
              <a:spcAft>
                <a:spcPts val="0"/>
              </a:spcAft>
              <a:buSzPts val="2000"/>
              <a:buChar char="■"/>
              <a:defRPr/>
            </a:lvl9pPr>
          </a:lstStyle>
          <a:p>
            <a:endParaRPr/>
          </a:p>
        </p:txBody>
      </p:sp>
      <p:sp>
        <p:nvSpPr>
          <p:cNvPr id="26" name="Google Shape;26;p22"/>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rm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able of Contents 1">
  <p:cSld name="CUSTOM_3">
    <p:spTree>
      <p:nvGrpSpPr>
        <p:cNvPr id="1" name="Shape 39"/>
        <p:cNvGrpSpPr/>
        <p:nvPr/>
      </p:nvGrpSpPr>
      <p:grpSpPr>
        <a:xfrm>
          <a:off x="0" y="0"/>
          <a:ext cx="0" cy="0"/>
          <a:chOff x="0" y="0"/>
          <a:chExt cx="0" cy="0"/>
        </a:xfrm>
      </p:grpSpPr>
      <p:sp>
        <p:nvSpPr>
          <p:cNvPr id="40" name="Google Shape;40;p24"/>
          <p:cNvSpPr txBox="1">
            <a:spLocks noGrp="1"/>
          </p:cNvSpPr>
          <p:nvPr>
            <p:ph type="title"/>
          </p:nvPr>
        </p:nvSpPr>
        <p:spPr>
          <a:xfrm>
            <a:off x="1323863" y="1558125"/>
            <a:ext cx="9544200" cy="600600"/>
          </a:xfrm>
          <a:prstGeom prst="rect">
            <a:avLst/>
          </a:prstGeom>
          <a:noFill/>
          <a:ln>
            <a:noFill/>
          </a:ln>
        </p:spPr>
        <p:txBody>
          <a:bodyPr spcFirstLastPara="1" wrap="square" lIns="121900" tIns="121900" rIns="121900" bIns="121900" anchor="ctr" anchorCtr="0">
            <a:normAutofit/>
          </a:bodyPr>
          <a:lstStyle>
            <a:lvl1pPr lvl="0" algn="ctr">
              <a:lnSpc>
                <a:spcPct val="100000"/>
              </a:lnSpc>
              <a:spcBef>
                <a:spcPts val="0"/>
              </a:spcBef>
              <a:spcAft>
                <a:spcPts val="0"/>
              </a:spcAft>
              <a:buSzPts val="4000"/>
              <a:buNone/>
              <a:defRPr sz="4000"/>
            </a:lvl1pPr>
            <a:lvl2pPr lvl="1" algn="l">
              <a:lnSpc>
                <a:spcPct val="100000"/>
              </a:lnSpc>
              <a:spcBef>
                <a:spcPts val="0"/>
              </a:spcBef>
              <a:spcAft>
                <a:spcPts val="0"/>
              </a:spcAft>
              <a:buSzPts val="4000"/>
              <a:buNone/>
              <a:defRPr/>
            </a:lvl2pPr>
            <a:lvl3pPr lvl="2" algn="l">
              <a:lnSpc>
                <a:spcPct val="100000"/>
              </a:lnSpc>
              <a:spcBef>
                <a:spcPts val="0"/>
              </a:spcBef>
              <a:spcAft>
                <a:spcPts val="0"/>
              </a:spcAft>
              <a:buSzPts val="4000"/>
              <a:buNone/>
              <a:defRPr/>
            </a:lvl3pPr>
            <a:lvl4pPr lvl="3" algn="l">
              <a:lnSpc>
                <a:spcPct val="100000"/>
              </a:lnSpc>
              <a:spcBef>
                <a:spcPts val="0"/>
              </a:spcBef>
              <a:spcAft>
                <a:spcPts val="0"/>
              </a:spcAft>
              <a:buSzPts val="4000"/>
              <a:buNone/>
              <a:defRPr/>
            </a:lvl4pPr>
            <a:lvl5pPr lvl="4" algn="l">
              <a:lnSpc>
                <a:spcPct val="100000"/>
              </a:lnSpc>
              <a:spcBef>
                <a:spcPts val="0"/>
              </a:spcBef>
              <a:spcAft>
                <a:spcPts val="0"/>
              </a:spcAft>
              <a:buSzPts val="4000"/>
              <a:buNone/>
              <a:defRPr/>
            </a:lvl5pPr>
            <a:lvl6pPr lvl="5" algn="l">
              <a:lnSpc>
                <a:spcPct val="100000"/>
              </a:lnSpc>
              <a:spcBef>
                <a:spcPts val="0"/>
              </a:spcBef>
              <a:spcAft>
                <a:spcPts val="0"/>
              </a:spcAft>
              <a:buSzPts val="4000"/>
              <a:buNone/>
              <a:defRPr/>
            </a:lvl6pPr>
            <a:lvl7pPr lvl="6" algn="l">
              <a:lnSpc>
                <a:spcPct val="100000"/>
              </a:lnSpc>
              <a:spcBef>
                <a:spcPts val="0"/>
              </a:spcBef>
              <a:spcAft>
                <a:spcPts val="0"/>
              </a:spcAft>
              <a:buSzPts val="4000"/>
              <a:buNone/>
              <a:defRPr/>
            </a:lvl7pPr>
            <a:lvl8pPr lvl="7" algn="l">
              <a:lnSpc>
                <a:spcPct val="100000"/>
              </a:lnSpc>
              <a:spcBef>
                <a:spcPts val="0"/>
              </a:spcBef>
              <a:spcAft>
                <a:spcPts val="0"/>
              </a:spcAft>
              <a:buSzPts val="4000"/>
              <a:buNone/>
              <a:defRPr/>
            </a:lvl8pPr>
            <a:lvl9pPr lvl="8" algn="l">
              <a:lnSpc>
                <a:spcPct val="100000"/>
              </a:lnSpc>
              <a:spcBef>
                <a:spcPts val="0"/>
              </a:spcBef>
              <a:spcAft>
                <a:spcPts val="0"/>
              </a:spcAft>
              <a:buSzPts val="4000"/>
              <a:buNone/>
              <a:defRPr/>
            </a:lvl9pPr>
          </a:lstStyle>
          <a:p>
            <a:endParaRPr/>
          </a:p>
        </p:txBody>
      </p:sp>
      <p:sp>
        <p:nvSpPr>
          <p:cNvPr id="41" name="Google Shape;41;p24"/>
          <p:cNvSpPr txBox="1">
            <a:spLocks noGrp="1"/>
          </p:cNvSpPr>
          <p:nvPr>
            <p:ph type="subTitle" idx="1"/>
          </p:nvPr>
        </p:nvSpPr>
        <p:spPr>
          <a:xfrm>
            <a:off x="1323863" y="3148225"/>
            <a:ext cx="1891500" cy="605700"/>
          </a:xfrm>
          <a:prstGeom prst="rect">
            <a:avLst/>
          </a:prstGeom>
          <a:solidFill>
            <a:schemeClr val="accent3"/>
          </a:solidFill>
          <a:ln w="19050" cap="flat" cmpd="sng">
            <a:solidFill>
              <a:schemeClr val="dk2"/>
            </a:solidFill>
            <a:prstDash val="solid"/>
            <a:round/>
            <a:headEnd type="none" w="sm" len="sm"/>
            <a:tailEnd type="none" w="sm" len="sm"/>
          </a:ln>
        </p:spPr>
        <p:txBody>
          <a:bodyPr spcFirstLastPara="1" wrap="square" lIns="121900" tIns="121900" rIns="121900" bIns="121900" anchor="t" anchorCtr="0">
            <a:normAutofit/>
          </a:bodyPr>
          <a:lstStyle>
            <a:lvl1pPr lvl="0" algn="ctr">
              <a:lnSpc>
                <a:spcPct val="80000"/>
              </a:lnSpc>
              <a:spcBef>
                <a:spcPts val="0"/>
              </a:spcBef>
              <a:spcAft>
                <a:spcPts val="0"/>
              </a:spcAft>
              <a:buSzPts val="2800"/>
              <a:buNone/>
              <a:defRPr sz="1500" b="1"/>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42" name="Google Shape;42;p24"/>
          <p:cNvSpPr txBox="1">
            <a:spLocks noGrp="1"/>
          </p:cNvSpPr>
          <p:nvPr>
            <p:ph type="subTitle" idx="2"/>
          </p:nvPr>
        </p:nvSpPr>
        <p:spPr>
          <a:xfrm>
            <a:off x="1323863" y="3856375"/>
            <a:ext cx="1891500" cy="605700"/>
          </a:xfrm>
          <a:prstGeom prst="rect">
            <a:avLst/>
          </a:prstGeom>
          <a:solidFill>
            <a:schemeClr val="accent4"/>
          </a:solidFill>
          <a:ln w="19050" cap="flat" cmpd="sng">
            <a:solidFill>
              <a:schemeClr val="dk2"/>
            </a:solidFill>
            <a:prstDash val="solid"/>
            <a:round/>
            <a:headEnd type="none" w="sm" len="sm"/>
            <a:tailEnd type="none" w="sm" len="sm"/>
          </a:ln>
        </p:spPr>
        <p:txBody>
          <a:bodyPr spcFirstLastPara="1" wrap="square" lIns="121900" tIns="121900" rIns="121900" bIns="121900" anchor="t" anchorCtr="0">
            <a:normAutofit/>
          </a:bodyPr>
          <a:lstStyle>
            <a:lvl1pPr lvl="0" algn="ctr">
              <a:lnSpc>
                <a:spcPct val="80000"/>
              </a:lnSpc>
              <a:spcBef>
                <a:spcPts val="0"/>
              </a:spcBef>
              <a:spcAft>
                <a:spcPts val="0"/>
              </a:spcAft>
              <a:buSzPts val="2800"/>
              <a:buNone/>
              <a:defRPr sz="1500" b="1"/>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43" name="Google Shape;43;p24"/>
          <p:cNvSpPr txBox="1">
            <a:spLocks noGrp="1"/>
          </p:cNvSpPr>
          <p:nvPr>
            <p:ph type="body" idx="3"/>
          </p:nvPr>
        </p:nvSpPr>
        <p:spPr>
          <a:xfrm>
            <a:off x="3402938" y="3143925"/>
            <a:ext cx="7465200" cy="623100"/>
          </a:xfrm>
          <a:prstGeom prst="rect">
            <a:avLst/>
          </a:prstGeom>
          <a:noFill/>
          <a:ln w="19050" cap="flat" cmpd="sng">
            <a:solidFill>
              <a:schemeClr val="dk2"/>
            </a:solidFill>
            <a:prstDash val="solid"/>
            <a:round/>
            <a:headEnd type="none" w="sm" len="sm"/>
            <a:tailEnd type="none" w="sm" len="sm"/>
          </a:ln>
        </p:spPr>
        <p:txBody>
          <a:bodyPr spcFirstLastPara="1" wrap="square" lIns="121900" tIns="121900" rIns="121900" bIns="121900" anchor="t" anchorCtr="0">
            <a:normAutofit/>
          </a:bodyPr>
          <a:lstStyle>
            <a:lvl1pPr marL="457200" lvl="0" indent="-304800" algn="l">
              <a:lnSpc>
                <a:spcPct val="7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44" name="Google Shape;44;p24"/>
          <p:cNvSpPr txBox="1">
            <a:spLocks noGrp="1"/>
          </p:cNvSpPr>
          <p:nvPr>
            <p:ph type="subTitle" idx="4"/>
          </p:nvPr>
        </p:nvSpPr>
        <p:spPr>
          <a:xfrm>
            <a:off x="1323863" y="4564525"/>
            <a:ext cx="1891500" cy="605700"/>
          </a:xfrm>
          <a:prstGeom prst="rect">
            <a:avLst/>
          </a:prstGeom>
          <a:solidFill>
            <a:schemeClr val="accent5"/>
          </a:solidFill>
          <a:ln w="19050" cap="flat" cmpd="sng">
            <a:solidFill>
              <a:schemeClr val="dk2"/>
            </a:solidFill>
            <a:prstDash val="solid"/>
            <a:round/>
            <a:headEnd type="none" w="sm" len="sm"/>
            <a:tailEnd type="none" w="sm" len="sm"/>
          </a:ln>
        </p:spPr>
        <p:txBody>
          <a:bodyPr spcFirstLastPara="1" wrap="square" lIns="121900" tIns="121900" rIns="121900" bIns="121900" anchor="t" anchorCtr="0">
            <a:normAutofit/>
          </a:bodyPr>
          <a:lstStyle>
            <a:lvl1pPr lvl="0" algn="ctr">
              <a:lnSpc>
                <a:spcPct val="80000"/>
              </a:lnSpc>
              <a:spcBef>
                <a:spcPts val="0"/>
              </a:spcBef>
              <a:spcAft>
                <a:spcPts val="0"/>
              </a:spcAft>
              <a:buSzPts val="2800"/>
              <a:buNone/>
              <a:defRPr sz="1500" b="1"/>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45" name="Google Shape;45;p24"/>
          <p:cNvSpPr txBox="1">
            <a:spLocks noGrp="1"/>
          </p:cNvSpPr>
          <p:nvPr>
            <p:ph type="body" idx="5"/>
          </p:nvPr>
        </p:nvSpPr>
        <p:spPr>
          <a:xfrm>
            <a:off x="3402938" y="3847775"/>
            <a:ext cx="7465200" cy="623100"/>
          </a:xfrm>
          <a:prstGeom prst="rect">
            <a:avLst/>
          </a:prstGeom>
          <a:noFill/>
          <a:ln w="19050" cap="flat" cmpd="sng">
            <a:solidFill>
              <a:schemeClr val="dk2"/>
            </a:solidFill>
            <a:prstDash val="solid"/>
            <a:round/>
            <a:headEnd type="none" w="sm" len="sm"/>
            <a:tailEnd type="none" w="sm" len="sm"/>
          </a:ln>
        </p:spPr>
        <p:txBody>
          <a:bodyPr spcFirstLastPara="1" wrap="square" lIns="121900" tIns="121900" rIns="121900" bIns="121900" anchor="t" anchorCtr="0">
            <a:normAutofit/>
          </a:bodyPr>
          <a:lstStyle>
            <a:lvl1pPr marL="457200" lvl="0" indent="-304800" algn="l">
              <a:lnSpc>
                <a:spcPct val="7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46" name="Google Shape;46;p24"/>
          <p:cNvSpPr txBox="1">
            <a:spLocks noGrp="1"/>
          </p:cNvSpPr>
          <p:nvPr>
            <p:ph type="subTitle" idx="6"/>
          </p:nvPr>
        </p:nvSpPr>
        <p:spPr>
          <a:xfrm>
            <a:off x="1323863" y="5272675"/>
            <a:ext cx="1891500" cy="605700"/>
          </a:xfrm>
          <a:prstGeom prst="rect">
            <a:avLst/>
          </a:prstGeom>
          <a:solidFill>
            <a:schemeClr val="accent6"/>
          </a:solidFill>
          <a:ln w="19050" cap="flat" cmpd="sng">
            <a:solidFill>
              <a:schemeClr val="dk2"/>
            </a:solidFill>
            <a:prstDash val="solid"/>
            <a:round/>
            <a:headEnd type="none" w="sm" len="sm"/>
            <a:tailEnd type="none" w="sm" len="sm"/>
          </a:ln>
        </p:spPr>
        <p:txBody>
          <a:bodyPr spcFirstLastPara="1" wrap="square" lIns="121900" tIns="121900" rIns="121900" bIns="121900" anchor="t" anchorCtr="0">
            <a:normAutofit/>
          </a:bodyPr>
          <a:lstStyle>
            <a:lvl1pPr lvl="0" algn="ctr">
              <a:lnSpc>
                <a:spcPct val="80000"/>
              </a:lnSpc>
              <a:spcBef>
                <a:spcPts val="0"/>
              </a:spcBef>
              <a:spcAft>
                <a:spcPts val="0"/>
              </a:spcAft>
              <a:buSzPts val="2800"/>
              <a:buNone/>
              <a:defRPr sz="1500" b="1"/>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47" name="Google Shape;47;p24"/>
          <p:cNvSpPr txBox="1">
            <a:spLocks noGrp="1"/>
          </p:cNvSpPr>
          <p:nvPr>
            <p:ph type="body" idx="7"/>
          </p:nvPr>
        </p:nvSpPr>
        <p:spPr>
          <a:xfrm>
            <a:off x="3402938" y="4551625"/>
            <a:ext cx="7465200" cy="623100"/>
          </a:xfrm>
          <a:prstGeom prst="rect">
            <a:avLst/>
          </a:prstGeom>
          <a:noFill/>
          <a:ln w="19050" cap="flat" cmpd="sng">
            <a:solidFill>
              <a:schemeClr val="dk2"/>
            </a:solidFill>
            <a:prstDash val="solid"/>
            <a:round/>
            <a:headEnd type="none" w="sm" len="sm"/>
            <a:tailEnd type="none" w="sm" len="sm"/>
          </a:ln>
        </p:spPr>
        <p:txBody>
          <a:bodyPr spcFirstLastPara="1" wrap="square" lIns="121900" tIns="121900" rIns="121900" bIns="121900" anchor="t" anchorCtr="0">
            <a:normAutofit/>
          </a:bodyPr>
          <a:lstStyle>
            <a:lvl1pPr marL="457200" lvl="0" indent="-304800" algn="l">
              <a:lnSpc>
                <a:spcPct val="7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48" name="Google Shape;48;p24"/>
          <p:cNvSpPr txBox="1">
            <a:spLocks noGrp="1"/>
          </p:cNvSpPr>
          <p:nvPr>
            <p:ph type="body" idx="8"/>
          </p:nvPr>
        </p:nvSpPr>
        <p:spPr>
          <a:xfrm>
            <a:off x="3402938" y="5255475"/>
            <a:ext cx="7465200" cy="623100"/>
          </a:xfrm>
          <a:prstGeom prst="rect">
            <a:avLst/>
          </a:prstGeom>
          <a:noFill/>
          <a:ln w="19050" cap="flat" cmpd="sng">
            <a:solidFill>
              <a:schemeClr val="dk2"/>
            </a:solidFill>
            <a:prstDash val="solid"/>
            <a:round/>
            <a:headEnd type="none" w="sm" len="sm"/>
            <a:tailEnd type="none" w="sm" len="sm"/>
          </a:ln>
        </p:spPr>
        <p:txBody>
          <a:bodyPr spcFirstLastPara="1" wrap="square" lIns="121900" tIns="121900" rIns="121900" bIns="121900" anchor="t" anchorCtr="0">
            <a:normAutofit/>
          </a:bodyPr>
          <a:lstStyle>
            <a:lvl1pPr marL="457200" lvl="0" indent="-304800" algn="l">
              <a:lnSpc>
                <a:spcPct val="7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49" name="Google Shape;49;p24"/>
          <p:cNvSpPr txBox="1">
            <a:spLocks noGrp="1"/>
          </p:cNvSpPr>
          <p:nvPr>
            <p:ph type="body" idx="9"/>
          </p:nvPr>
        </p:nvSpPr>
        <p:spPr>
          <a:xfrm>
            <a:off x="1323863" y="2245950"/>
            <a:ext cx="9544200" cy="787800"/>
          </a:xfrm>
          <a:prstGeom prst="rect">
            <a:avLst/>
          </a:prstGeom>
          <a:noFill/>
          <a:ln>
            <a:noFill/>
          </a:ln>
        </p:spPr>
        <p:txBody>
          <a:bodyPr spcFirstLastPara="1" wrap="square" lIns="121900" tIns="121900" rIns="121900" bIns="121900" anchor="t" anchorCtr="0">
            <a:normAutofit/>
          </a:bodyPr>
          <a:lstStyle>
            <a:lvl1pPr marL="457200" lvl="0" indent="-323850" algn="l">
              <a:lnSpc>
                <a:spcPct val="95000"/>
              </a:lnSpc>
              <a:spcBef>
                <a:spcPts val="0"/>
              </a:spcBef>
              <a:spcAft>
                <a:spcPts val="0"/>
              </a:spcAft>
              <a:buSzPts val="1500"/>
              <a:buChar char="●"/>
              <a:defRPr sz="1500"/>
            </a:lvl1pPr>
            <a:lvl2pPr marL="914400" lvl="1" indent="-323850" algn="l">
              <a:lnSpc>
                <a:spcPct val="115000"/>
              </a:lnSpc>
              <a:spcBef>
                <a:spcPts val="0"/>
              </a:spcBef>
              <a:spcAft>
                <a:spcPts val="0"/>
              </a:spcAft>
              <a:buSzPts val="1500"/>
              <a:buChar char="○"/>
              <a:defRPr sz="1500"/>
            </a:lvl2pPr>
            <a:lvl3pPr marL="1371600" lvl="2" indent="-323850" algn="l">
              <a:lnSpc>
                <a:spcPct val="115000"/>
              </a:lnSpc>
              <a:spcBef>
                <a:spcPts val="0"/>
              </a:spcBef>
              <a:spcAft>
                <a:spcPts val="0"/>
              </a:spcAft>
              <a:buSzPts val="1500"/>
              <a:buChar char="■"/>
              <a:defRPr sz="1500"/>
            </a:lvl3pPr>
            <a:lvl4pPr marL="1828800" lvl="3" indent="-323850" algn="l">
              <a:lnSpc>
                <a:spcPct val="115000"/>
              </a:lnSpc>
              <a:spcBef>
                <a:spcPts val="0"/>
              </a:spcBef>
              <a:spcAft>
                <a:spcPts val="0"/>
              </a:spcAft>
              <a:buSzPts val="1500"/>
              <a:buChar char="●"/>
              <a:defRPr sz="1500"/>
            </a:lvl4pPr>
            <a:lvl5pPr marL="2286000" lvl="4" indent="-323850" algn="l">
              <a:lnSpc>
                <a:spcPct val="115000"/>
              </a:lnSpc>
              <a:spcBef>
                <a:spcPts val="0"/>
              </a:spcBef>
              <a:spcAft>
                <a:spcPts val="0"/>
              </a:spcAft>
              <a:buSzPts val="1500"/>
              <a:buChar char="○"/>
              <a:defRPr sz="1500"/>
            </a:lvl5pPr>
            <a:lvl6pPr marL="2743200" lvl="5" indent="-323850" algn="l">
              <a:lnSpc>
                <a:spcPct val="115000"/>
              </a:lnSpc>
              <a:spcBef>
                <a:spcPts val="0"/>
              </a:spcBef>
              <a:spcAft>
                <a:spcPts val="0"/>
              </a:spcAft>
              <a:buSzPts val="1500"/>
              <a:buChar char="■"/>
              <a:defRPr sz="1500"/>
            </a:lvl6pPr>
            <a:lvl7pPr marL="3200400" lvl="6" indent="-323850" algn="l">
              <a:lnSpc>
                <a:spcPct val="115000"/>
              </a:lnSpc>
              <a:spcBef>
                <a:spcPts val="0"/>
              </a:spcBef>
              <a:spcAft>
                <a:spcPts val="0"/>
              </a:spcAft>
              <a:buSzPts val="1500"/>
              <a:buChar char="●"/>
              <a:defRPr sz="1500"/>
            </a:lvl7pPr>
            <a:lvl8pPr marL="3657600" lvl="7" indent="-323850" algn="l">
              <a:lnSpc>
                <a:spcPct val="115000"/>
              </a:lnSpc>
              <a:spcBef>
                <a:spcPts val="0"/>
              </a:spcBef>
              <a:spcAft>
                <a:spcPts val="0"/>
              </a:spcAft>
              <a:buSzPts val="1500"/>
              <a:buChar char="○"/>
              <a:defRPr sz="1500"/>
            </a:lvl8pPr>
            <a:lvl9pPr marL="4114800" lvl="8" indent="-323850" algn="l">
              <a:lnSpc>
                <a:spcPct val="115000"/>
              </a:lnSpc>
              <a:spcBef>
                <a:spcPts val="0"/>
              </a:spcBef>
              <a:spcAft>
                <a:spcPts val="0"/>
              </a:spcAft>
              <a:buSzPts val="1500"/>
              <a:buChar char="■"/>
              <a:defRPr sz="15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hree columns">
  <p:cSld name="TITLE_AND_TWO_COLUMNS_1">
    <p:spTree>
      <p:nvGrpSpPr>
        <p:cNvPr id="1" name="Shape 57"/>
        <p:cNvGrpSpPr/>
        <p:nvPr/>
      </p:nvGrpSpPr>
      <p:grpSpPr>
        <a:xfrm>
          <a:off x="0" y="0"/>
          <a:ext cx="0" cy="0"/>
          <a:chOff x="0" y="0"/>
          <a:chExt cx="0" cy="0"/>
        </a:xfrm>
      </p:grpSpPr>
      <p:sp>
        <p:nvSpPr>
          <p:cNvPr id="58" name="Google Shape;58;p27"/>
          <p:cNvSpPr txBox="1">
            <a:spLocks noGrp="1"/>
          </p:cNvSpPr>
          <p:nvPr>
            <p:ph type="title"/>
          </p:nvPr>
        </p:nvSpPr>
        <p:spPr>
          <a:xfrm>
            <a:off x="1449450" y="1609150"/>
            <a:ext cx="9293100" cy="630000"/>
          </a:xfrm>
          <a:prstGeom prst="rect">
            <a:avLst/>
          </a:prstGeom>
          <a:noFill/>
          <a:ln>
            <a:noFill/>
          </a:ln>
        </p:spPr>
        <p:txBody>
          <a:bodyPr spcFirstLastPara="1" wrap="square" lIns="121900" tIns="121900" rIns="121900" bIns="121900" anchor="ctr" anchorCtr="0">
            <a:normAutofit/>
          </a:bodyPr>
          <a:lstStyle>
            <a:lvl1pPr lvl="0" algn="ctr">
              <a:lnSpc>
                <a:spcPct val="100000"/>
              </a:lnSpc>
              <a:spcBef>
                <a:spcPts val="0"/>
              </a:spcBef>
              <a:spcAft>
                <a:spcPts val="0"/>
              </a:spcAft>
              <a:buSzPts val="4000"/>
              <a:buNone/>
              <a:defRPr/>
            </a:lvl1pPr>
            <a:lvl2pPr lvl="1" algn="l">
              <a:lnSpc>
                <a:spcPct val="100000"/>
              </a:lnSpc>
              <a:spcBef>
                <a:spcPts val="0"/>
              </a:spcBef>
              <a:spcAft>
                <a:spcPts val="0"/>
              </a:spcAft>
              <a:buSzPts val="4000"/>
              <a:buNone/>
              <a:defRPr/>
            </a:lvl2pPr>
            <a:lvl3pPr lvl="2" algn="l">
              <a:lnSpc>
                <a:spcPct val="100000"/>
              </a:lnSpc>
              <a:spcBef>
                <a:spcPts val="0"/>
              </a:spcBef>
              <a:spcAft>
                <a:spcPts val="0"/>
              </a:spcAft>
              <a:buSzPts val="4000"/>
              <a:buNone/>
              <a:defRPr/>
            </a:lvl3pPr>
            <a:lvl4pPr lvl="3" algn="l">
              <a:lnSpc>
                <a:spcPct val="100000"/>
              </a:lnSpc>
              <a:spcBef>
                <a:spcPts val="0"/>
              </a:spcBef>
              <a:spcAft>
                <a:spcPts val="0"/>
              </a:spcAft>
              <a:buSzPts val="4000"/>
              <a:buNone/>
              <a:defRPr/>
            </a:lvl4pPr>
            <a:lvl5pPr lvl="4" algn="l">
              <a:lnSpc>
                <a:spcPct val="100000"/>
              </a:lnSpc>
              <a:spcBef>
                <a:spcPts val="0"/>
              </a:spcBef>
              <a:spcAft>
                <a:spcPts val="0"/>
              </a:spcAft>
              <a:buSzPts val="4000"/>
              <a:buNone/>
              <a:defRPr/>
            </a:lvl5pPr>
            <a:lvl6pPr lvl="5" algn="l">
              <a:lnSpc>
                <a:spcPct val="100000"/>
              </a:lnSpc>
              <a:spcBef>
                <a:spcPts val="0"/>
              </a:spcBef>
              <a:spcAft>
                <a:spcPts val="0"/>
              </a:spcAft>
              <a:buSzPts val="4000"/>
              <a:buNone/>
              <a:defRPr/>
            </a:lvl6pPr>
            <a:lvl7pPr lvl="6" algn="l">
              <a:lnSpc>
                <a:spcPct val="100000"/>
              </a:lnSpc>
              <a:spcBef>
                <a:spcPts val="0"/>
              </a:spcBef>
              <a:spcAft>
                <a:spcPts val="0"/>
              </a:spcAft>
              <a:buSzPts val="4000"/>
              <a:buNone/>
              <a:defRPr/>
            </a:lvl7pPr>
            <a:lvl8pPr lvl="7" algn="l">
              <a:lnSpc>
                <a:spcPct val="100000"/>
              </a:lnSpc>
              <a:spcBef>
                <a:spcPts val="0"/>
              </a:spcBef>
              <a:spcAft>
                <a:spcPts val="0"/>
              </a:spcAft>
              <a:buSzPts val="4000"/>
              <a:buNone/>
              <a:defRPr/>
            </a:lvl8pPr>
            <a:lvl9pPr lvl="8" algn="l">
              <a:lnSpc>
                <a:spcPct val="100000"/>
              </a:lnSpc>
              <a:spcBef>
                <a:spcPts val="0"/>
              </a:spcBef>
              <a:spcAft>
                <a:spcPts val="0"/>
              </a:spcAft>
              <a:buSzPts val="4000"/>
              <a:buNone/>
              <a:defRPr/>
            </a:lvl9pPr>
          </a:lstStyle>
          <a:p>
            <a:endParaRPr/>
          </a:p>
        </p:txBody>
      </p:sp>
      <p:sp>
        <p:nvSpPr>
          <p:cNvPr id="59" name="Google Shape;59;p27"/>
          <p:cNvSpPr txBox="1">
            <a:spLocks noGrp="1"/>
          </p:cNvSpPr>
          <p:nvPr>
            <p:ph type="body" idx="1"/>
          </p:nvPr>
        </p:nvSpPr>
        <p:spPr>
          <a:xfrm>
            <a:off x="1449450" y="3335628"/>
            <a:ext cx="2929200" cy="2560200"/>
          </a:xfrm>
          <a:prstGeom prst="rect">
            <a:avLst/>
          </a:prstGeom>
          <a:noFill/>
          <a:ln w="19050" cap="flat" cmpd="sng">
            <a:solidFill>
              <a:schemeClr val="dk2"/>
            </a:solidFill>
            <a:prstDash val="solid"/>
            <a:round/>
            <a:headEnd type="none" w="sm" len="sm"/>
            <a:tailEnd type="none" w="sm" len="sm"/>
          </a:ln>
        </p:spPr>
        <p:txBody>
          <a:bodyPr spcFirstLastPara="1" wrap="square" lIns="121900" tIns="121900" rIns="121900" bIns="121900" anchor="t" anchorCtr="0">
            <a:normAutofit/>
          </a:bodyPr>
          <a:lstStyle>
            <a:lvl1pPr marL="457200" lvl="0" indent="-349250" algn="ctr">
              <a:lnSpc>
                <a:spcPct val="100000"/>
              </a:lnSpc>
              <a:spcBef>
                <a:spcPts val="0"/>
              </a:spcBef>
              <a:spcAft>
                <a:spcPts val="0"/>
              </a:spcAft>
              <a:buSzPts val="1900"/>
              <a:buChar char="●"/>
              <a:defRPr sz="1500"/>
            </a:lvl1pPr>
            <a:lvl2pPr marL="914400" lvl="1" indent="-330200" algn="ctr">
              <a:lnSpc>
                <a:spcPct val="115000"/>
              </a:lnSpc>
              <a:spcBef>
                <a:spcPts val="0"/>
              </a:spcBef>
              <a:spcAft>
                <a:spcPts val="0"/>
              </a:spcAft>
              <a:buSzPts val="1600"/>
              <a:buChar char="○"/>
              <a:defRPr sz="1600"/>
            </a:lvl2pPr>
            <a:lvl3pPr marL="1371600" lvl="2" indent="-330200" algn="ctr">
              <a:lnSpc>
                <a:spcPct val="115000"/>
              </a:lnSpc>
              <a:spcBef>
                <a:spcPts val="0"/>
              </a:spcBef>
              <a:spcAft>
                <a:spcPts val="0"/>
              </a:spcAft>
              <a:buSzPts val="1600"/>
              <a:buChar char="■"/>
              <a:defRPr sz="1600"/>
            </a:lvl3pPr>
            <a:lvl4pPr marL="1828800" lvl="3" indent="-330200" algn="ctr">
              <a:lnSpc>
                <a:spcPct val="115000"/>
              </a:lnSpc>
              <a:spcBef>
                <a:spcPts val="0"/>
              </a:spcBef>
              <a:spcAft>
                <a:spcPts val="0"/>
              </a:spcAft>
              <a:buSzPts val="1600"/>
              <a:buChar char="●"/>
              <a:defRPr sz="1600"/>
            </a:lvl4pPr>
            <a:lvl5pPr marL="2286000" lvl="4" indent="-330200" algn="ctr">
              <a:lnSpc>
                <a:spcPct val="115000"/>
              </a:lnSpc>
              <a:spcBef>
                <a:spcPts val="0"/>
              </a:spcBef>
              <a:spcAft>
                <a:spcPts val="0"/>
              </a:spcAft>
              <a:buSzPts val="1600"/>
              <a:buChar char="○"/>
              <a:defRPr sz="1600"/>
            </a:lvl5pPr>
            <a:lvl6pPr marL="2743200" lvl="5" indent="-330200" algn="ctr">
              <a:lnSpc>
                <a:spcPct val="115000"/>
              </a:lnSpc>
              <a:spcBef>
                <a:spcPts val="0"/>
              </a:spcBef>
              <a:spcAft>
                <a:spcPts val="0"/>
              </a:spcAft>
              <a:buSzPts val="1600"/>
              <a:buChar char="■"/>
              <a:defRPr sz="1600"/>
            </a:lvl6pPr>
            <a:lvl7pPr marL="3200400" lvl="6" indent="-330200" algn="ctr">
              <a:lnSpc>
                <a:spcPct val="115000"/>
              </a:lnSpc>
              <a:spcBef>
                <a:spcPts val="0"/>
              </a:spcBef>
              <a:spcAft>
                <a:spcPts val="0"/>
              </a:spcAft>
              <a:buSzPts val="1600"/>
              <a:buChar char="●"/>
              <a:defRPr sz="1600"/>
            </a:lvl7pPr>
            <a:lvl8pPr marL="3657600" lvl="7" indent="-330200" algn="ctr">
              <a:lnSpc>
                <a:spcPct val="115000"/>
              </a:lnSpc>
              <a:spcBef>
                <a:spcPts val="0"/>
              </a:spcBef>
              <a:spcAft>
                <a:spcPts val="0"/>
              </a:spcAft>
              <a:buSzPts val="1600"/>
              <a:buChar char="○"/>
              <a:defRPr sz="1600"/>
            </a:lvl8pPr>
            <a:lvl9pPr marL="4114800" lvl="8" indent="-330200" algn="ctr">
              <a:lnSpc>
                <a:spcPct val="115000"/>
              </a:lnSpc>
              <a:spcBef>
                <a:spcPts val="0"/>
              </a:spcBef>
              <a:spcAft>
                <a:spcPts val="0"/>
              </a:spcAft>
              <a:buSzPts val="1600"/>
              <a:buChar char="■"/>
              <a:defRPr sz="1600"/>
            </a:lvl9pPr>
          </a:lstStyle>
          <a:p>
            <a:endParaRPr/>
          </a:p>
        </p:txBody>
      </p:sp>
      <p:sp>
        <p:nvSpPr>
          <p:cNvPr id="60" name="Google Shape;60;p27"/>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rm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
        <p:nvSpPr>
          <p:cNvPr id="61" name="Google Shape;61;p27"/>
          <p:cNvSpPr txBox="1">
            <a:spLocks noGrp="1"/>
          </p:cNvSpPr>
          <p:nvPr>
            <p:ph type="subTitle" idx="2"/>
          </p:nvPr>
        </p:nvSpPr>
        <p:spPr>
          <a:xfrm>
            <a:off x="1449450" y="2536325"/>
            <a:ext cx="2929200" cy="630000"/>
          </a:xfrm>
          <a:prstGeom prst="rect">
            <a:avLst/>
          </a:prstGeom>
          <a:solidFill>
            <a:schemeClr val="accent1"/>
          </a:solidFill>
          <a:ln w="19050" cap="flat" cmpd="sng">
            <a:solidFill>
              <a:schemeClr val="dk2"/>
            </a:solidFill>
            <a:prstDash val="solid"/>
            <a:round/>
            <a:headEnd type="none" w="sm" len="sm"/>
            <a:tailEnd type="none" w="sm" len="sm"/>
          </a:ln>
        </p:spPr>
        <p:txBody>
          <a:bodyPr spcFirstLastPara="1" wrap="square" lIns="121900" tIns="121900" rIns="121900" bIns="121900" anchor="t" anchorCtr="0">
            <a:normAutofit/>
          </a:bodyPr>
          <a:lstStyle>
            <a:lvl1pPr lvl="0" algn="ctr">
              <a:lnSpc>
                <a:spcPct val="90000"/>
              </a:lnSpc>
              <a:spcBef>
                <a:spcPts val="0"/>
              </a:spcBef>
              <a:spcAft>
                <a:spcPts val="0"/>
              </a:spcAft>
              <a:buSzPts val="2800"/>
              <a:buNone/>
              <a:defRPr sz="2200" b="1"/>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62" name="Google Shape;62;p27"/>
          <p:cNvSpPr txBox="1">
            <a:spLocks noGrp="1"/>
          </p:cNvSpPr>
          <p:nvPr>
            <p:ph type="body" idx="3"/>
          </p:nvPr>
        </p:nvSpPr>
        <p:spPr>
          <a:xfrm>
            <a:off x="4631346" y="3335642"/>
            <a:ext cx="2929200" cy="2560200"/>
          </a:xfrm>
          <a:prstGeom prst="rect">
            <a:avLst/>
          </a:prstGeom>
          <a:noFill/>
          <a:ln w="19050" cap="flat" cmpd="sng">
            <a:solidFill>
              <a:schemeClr val="dk2"/>
            </a:solidFill>
            <a:prstDash val="solid"/>
            <a:round/>
            <a:headEnd type="none" w="sm" len="sm"/>
            <a:tailEnd type="none" w="sm" len="sm"/>
          </a:ln>
        </p:spPr>
        <p:txBody>
          <a:bodyPr spcFirstLastPara="1" wrap="square" lIns="121900" tIns="121900" rIns="121900" bIns="121900" anchor="t" anchorCtr="0">
            <a:normAutofit/>
          </a:bodyPr>
          <a:lstStyle>
            <a:lvl1pPr marL="457200" lvl="0" indent="-349250" algn="ctr">
              <a:lnSpc>
                <a:spcPct val="100000"/>
              </a:lnSpc>
              <a:spcBef>
                <a:spcPts val="0"/>
              </a:spcBef>
              <a:spcAft>
                <a:spcPts val="0"/>
              </a:spcAft>
              <a:buSzPts val="1900"/>
              <a:buChar char="●"/>
              <a:defRPr sz="1500"/>
            </a:lvl1pPr>
            <a:lvl2pPr marL="914400" lvl="1" indent="-330200" algn="ctr">
              <a:lnSpc>
                <a:spcPct val="115000"/>
              </a:lnSpc>
              <a:spcBef>
                <a:spcPts val="0"/>
              </a:spcBef>
              <a:spcAft>
                <a:spcPts val="0"/>
              </a:spcAft>
              <a:buSzPts val="1600"/>
              <a:buChar char="○"/>
              <a:defRPr sz="1600"/>
            </a:lvl2pPr>
            <a:lvl3pPr marL="1371600" lvl="2" indent="-330200" algn="ctr">
              <a:lnSpc>
                <a:spcPct val="115000"/>
              </a:lnSpc>
              <a:spcBef>
                <a:spcPts val="0"/>
              </a:spcBef>
              <a:spcAft>
                <a:spcPts val="0"/>
              </a:spcAft>
              <a:buSzPts val="1600"/>
              <a:buChar char="■"/>
              <a:defRPr sz="1600"/>
            </a:lvl3pPr>
            <a:lvl4pPr marL="1828800" lvl="3" indent="-330200" algn="ctr">
              <a:lnSpc>
                <a:spcPct val="115000"/>
              </a:lnSpc>
              <a:spcBef>
                <a:spcPts val="0"/>
              </a:spcBef>
              <a:spcAft>
                <a:spcPts val="0"/>
              </a:spcAft>
              <a:buSzPts val="1600"/>
              <a:buChar char="●"/>
              <a:defRPr sz="1600"/>
            </a:lvl4pPr>
            <a:lvl5pPr marL="2286000" lvl="4" indent="-330200" algn="ctr">
              <a:lnSpc>
                <a:spcPct val="115000"/>
              </a:lnSpc>
              <a:spcBef>
                <a:spcPts val="0"/>
              </a:spcBef>
              <a:spcAft>
                <a:spcPts val="0"/>
              </a:spcAft>
              <a:buSzPts val="1600"/>
              <a:buChar char="○"/>
              <a:defRPr sz="1600"/>
            </a:lvl5pPr>
            <a:lvl6pPr marL="2743200" lvl="5" indent="-330200" algn="ctr">
              <a:lnSpc>
                <a:spcPct val="115000"/>
              </a:lnSpc>
              <a:spcBef>
                <a:spcPts val="0"/>
              </a:spcBef>
              <a:spcAft>
                <a:spcPts val="0"/>
              </a:spcAft>
              <a:buSzPts val="1600"/>
              <a:buChar char="■"/>
              <a:defRPr sz="1600"/>
            </a:lvl6pPr>
            <a:lvl7pPr marL="3200400" lvl="6" indent="-330200" algn="ctr">
              <a:lnSpc>
                <a:spcPct val="115000"/>
              </a:lnSpc>
              <a:spcBef>
                <a:spcPts val="0"/>
              </a:spcBef>
              <a:spcAft>
                <a:spcPts val="0"/>
              </a:spcAft>
              <a:buSzPts val="1600"/>
              <a:buChar char="●"/>
              <a:defRPr sz="1600"/>
            </a:lvl7pPr>
            <a:lvl8pPr marL="3657600" lvl="7" indent="-330200" algn="ctr">
              <a:lnSpc>
                <a:spcPct val="115000"/>
              </a:lnSpc>
              <a:spcBef>
                <a:spcPts val="0"/>
              </a:spcBef>
              <a:spcAft>
                <a:spcPts val="0"/>
              </a:spcAft>
              <a:buSzPts val="1600"/>
              <a:buChar char="○"/>
              <a:defRPr sz="1600"/>
            </a:lvl8pPr>
            <a:lvl9pPr marL="4114800" lvl="8" indent="-330200" algn="ctr">
              <a:lnSpc>
                <a:spcPct val="115000"/>
              </a:lnSpc>
              <a:spcBef>
                <a:spcPts val="0"/>
              </a:spcBef>
              <a:spcAft>
                <a:spcPts val="0"/>
              </a:spcAft>
              <a:buSzPts val="1600"/>
              <a:buChar char="■"/>
              <a:defRPr sz="1600"/>
            </a:lvl9pPr>
          </a:lstStyle>
          <a:p>
            <a:endParaRPr/>
          </a:p>
        </p:txBody>
      </p:sp>
      <p:sp>
        <p:nvSpPr>
          <p:cNvPr id="63" name="Google Shape;63;p27"/>
          <p:cNvSpPr txBox="1">
            <a:spLocks noGrp="1"/>
          </p:cNvSpPr>
          <p:nvPr>
            <p:ph type="subTitle" idx="4"/>
          </p:nvPr>
        </p:nvSpPr>
        <p:spPr>
          <a:xfrm>
            <a:off x="4631346" y="2536330"/>
            <a:ext cx="2929200" cy="630000"/>
          </a:xfrm>
          <a:prstGeom prst="rect">
            <a:avLst/>
          </a:prstGeom>
          <a:solidFill>
            <a:schemeClr val="accent3"/>
          </a:solidFill>
          <a:ln w="19050" cap="flat" cmpd="sng">
            <a:solidFill>
              <a:schemeClr val="dk2"/>
            </a:solidFill>
            <a:prstDash val="solid"/>
            <a:round/>
            <a:headEnd type="none" w="sm" len="sm"/>
            <a:tailEnd type="none" w="sm" len="sm"/>
          </a:ln>
        </p:spPr>
        <p:txBody>
          <a:bodyPr spcFirstLastPara="1" wrap="square" lIns="121900" tIns="121900" rIns="121900" bIns="121900" anchor="t" anchorCtr="0">
            <a:normAutofit/>
          </a:bodyPr>
          <a:lstStyle>
            <a:lvl1pPr lvl="0" algn="ctr">
              <a:lnSpc>
                <a:spcPct val="90000"/>
              </a:lnSpc>
              <a:spcBef>
                <a:spcPts val="0"/>
              </a:spcBef>
              <a:spcAft>
                <a:spcPts val="0"/>
              </a:spcAft>
              <a:buSzPts val="2800"/>
              <a:buNone/>
              <a:defRPr sz="2200" b="1"/>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64" name="Google Shape;64;p27"/>
          <p:cNvSpPr txBox="1">
            <a:spLocks noGrp="1"/>
          </p:cNvSpPr>
          <p:nvPr>
            <p:ph type="body" idx="5"/>
          </p:nvPr>
        </p:nvSpPr>
        <p:spPr>
          <a:xfrm>
            <a:off x="7813242" y="3335628"/>
            <a:ext cx="2929200" cy="2560200"/>
          </a:xfrm>
          <a:prstGeom prst="rect">
            <a:avLst/>
          </a:prstGeom>
          <a:noFill/>
          <a:ln w="19050" cap="flat" cmpd="sng">
            <a:solidFill>
              <a:schemeClr val="dk2"/>
            </a:solidFill>
            <a:prstDash val="solid"/>
            <a:round/>
            <a:headEnd type="none" w="sm" len="sm"/>
            <a:tailEnd type="none" w="sm" len="sm"/>
          </a:ln>
        </p:spPr>
        <p:txBody>
          <a:bodyPr spcFirstLastPara="1" wrap="square" lIns="121900" tIns="121900" rIns="121900" bIns="121900" anchor="t" anchorCtr="0">
            <a:normAutofit/>
          </a:bodyPr>
          <a:lstStyle>
            <a:lvl1pPr marL="457200" lvl="0" indent="-349250" algn="ctr">
              <a:lnSpc>
                <a:spcPct val="100000"/>
              </a:lnSpc>
              <a:spcBef>
                <a:spcPts val="0"/>
              </a:spcBef>
              <a:spcAft>
                <a:spcPts val="0"/>
              </a:spcAft>
              <a:buSzPts val="1900"/>
              <a:buChar char="●"/>
              <a:defRPr sz="1500"/>
            </a:lvl1pPr>
            <a:lvl2pPr marL="914400" lvl="1" indent="-330200" algn="ctr">
              <a:lnSpc>
                <a:spcPct val="115000"/>
              </a:lnSpc>
              <a:spcBef>
                <a:spcPts val="0"/>
              </a:spcBef>
              <a:spcAft>
                <a:spcPts val="0"/>
              </a:spcAft>
              <a:buSzPts val="1600"/>
              <a:buChar char="○"/>
              <a:defRPr sz="1600"/>
            </a:lvl2pPr>
            <a:lvl3pPr marL="1371600" lvl="2" indent="-330200" algn="ctr">
              <a:lnSpc>
                <a:spcPct val="115000"/>
              </a:lnSpc>
              <a:spcBef>
                <a:spcPts val="0"/>
              </a:spcBef>
              <a:spcAft>
                <a:spcPts val="0"/>
              </a:spcAft>
              <a:buSzPts val="1600"/>
              <a:buChar char="■"/>
              <a:defRPr sz="1600"/>
            </a:lvl3pPr>
            <a:lvl4pPr marL="1828800" lvl="3" indent="-330200" algn="ctr">
              <a:lnSpc>
                <a:spcPct val="115000"/>
              </a:lnSpc>
              <a:spcBef>
                <a:spcPts val="0"/>
              </a:spcBef>
              <a:spcAft>
                <a:spcPts val="0"/>
              </a:spcAft>
              <a:buSzPts val="1600"/>
              <a:buChar char="●"/>
              <a:defRPr sz="1600"/>
            </a:lvl4pPr>
            <a:lvl5pPr marL="2286000" lvl="4" indent="-330200" algn="ctr">
              <a:lnSpc>
                <a:spcPct val="115000"/>
              </a:lnSpc>
              <a:spcBef>
                <a:spcPts val="0"/>
              </a:spcBef>
              <a:spcAft>
                <a:spcPts val="0"/>
              </a:spcAft>
              <a:buSzPts val="1600"/>
              <a:buChar char="○"/>
              <a:defRPr sz="1600"/>
            </a:lvl5pPr>
            <a:lvl6pPr marL="2743200" lvl="5" indent="-330200" algn="ctr">
              <a:lnSpc>
                <a:spcPct val="115000"/>
              </a:lnSpc>
              <a:spcBef>
                <a:spcPts val="0"/>
              </a:spcBef>
              <a:spcAft>
                <a:spcPts val="0"/>
              </a:spcAft>
              <a:buSzPts val="1600"/>
              <a:buChar char="■"/>
              <a:defRPr sz="1600"/>
            </a:lvl6pPr>
            <a:lvl7pPr marL="3200400" lvl="6" indent="-330200" algn="ctr">
              <a:lnSpc>
                <a:spcPct val="115000"/>
              </a:lnSpc>
              <a:spcBef>
                <a:spcPts val="0"/>
              </a:spcBef>
              <a:spcAft>
                <a:spcPts val="0"/>
              </a:spcAft>
              <a:buSzPts val="1600"/>
              <a:buChar char="●"/>
              <a:defRPr sz="1600"/>
            </a:lvl7pPr>
            <a:lvl8pPr marL="3657600" lvl="7" indent="-330200" algn="ctr">
              <a:lnSpc>
                <a:spcPct val="115000"/>
              </a:lnSpc>
              <a:spcBef>
                <a:spcPts val="0"/>
              </a:spcBef>
              <a:spcAft>
                <a:spcPts val="0"/>
              </a:spcAft>
              <a:buSzPts val="1600"/>
              <a:buChar char="○"/>
              <a:defRPr sz="1600"/>
            </a:lvl8pPr>
            <a:lvl9pPr marL="4114800" lvl="8" indent="-330200" algn="ctr">
              <a:lnSpc>
                <a:spcPct val="115000"/>
              </a:lnSpc>
              <a:spcBef>
                <a:spcPts val="0"/>
              </a:spcBef>
              <a:spcAft>
                <a:spcPts val="0"/>
              </a:spcAft>
              <a:buSzPts val="1600"/>
              <a:buChar char="■"/>
              <a:defRPr sz="1600"/>
            </a:lvl9pPr>
          </a:lstStyle>
          <a:p>
            <a:endParaRPr/>
          </a:p>
        </p:txBody>
      </p:sp>
      <p:sp>
        <p:nvSpPr>
          <p:cNvPr id="65" name="Google Shape;65;p27"/>
          <p:cNvSpPr txBox="1">
            <a:spLocks noGrp="1"/>
          </p:cNvSpPr>
          <p:nvPr>
            <p:ph type="subTitle" idx="6"/>
          </p:nvPr>
        </p:nvSpPr>
        <p:spPr>
          <a:xfrm>
            <a:off x="7813242" y="2536325"/>
            <a:ext cx="2929200" cy="630000"/>
          </a:xfrm>
          <a:prstGeom prst="rect">
            <a:avLst/>
          </a:prstGeom>
          <a:solidFill>
            <a:schemeClr val="accent6"/>
          </a:solidFill>
          <a:ln w="19050" cap="flat" cmpd="sng">
            <a:solidFill>
              <a:schemeClr val="dk2"/>
            </a:solidFill>
            <a:prstDash val="solid"/>
            <a:round/>
            <a:headEnd type="none" w="sm" len="sm"/>
            <a:tailEnd type="none" w="sm" len="sm"/>
          </a:ln>
        </p:spPr>
        <p:txBody>
          <a:bodyPr spcFirstLastPara="1" wrap="square" lIns="121900" tIns="121900" rIns="121900" bIns="121900" anchor="t" anchorCtr="0">
            <a:normAutofit/>
          </a:bodyPr>
          <a:lstStyle>
            <a:lvl1pPr lvl="0" algn="ctr">
              <a:lnSpc>
                <a:spcPct val="90000"/>
              </a:lnSpc>
              <a:spcBef>
                <a:spcPts val="0"/>
              </a:spcBef>
              <a:spcAft>
                <a:spcPts val="0"/>
              </a:spcAft>
              <a:buSzPts val="2800"/>
              <a:buNone/>
              <a:defRPr sz="2200" b="1"/>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subtitle and text">
  <p:cSld name="CUSTOM_2">
    <p:spTree>
      <p:nvGrpSpPr>
        <p:cNvPr id="1" name="Shape 91"/>
        <p:cNvGrpSpPr/>
        <p:nvPr/>
      </p:nvGrpSpPr>
      <p:grpSpPr>
        <a:xfrm>
          <a:off x="0" y="0"/>
          <a:ext cx="0" cy="0"/>
          <a:chOff x="0" y="0"/>
          <a:chExt cx="0" cy="0"/>
        </a:xfrm>
      </p:grpSpPr>
      <p:sp>
        <p:nvSpPr>
          <p:cNvPr id="92" name="Google Shape;92;p31"/>
          <p:cNvSpPr txBox="1">
            <a:spLocks noGrp="1"/>
          </p:cNvSpPr>
          <p:nvPr>
            <p:ph type="title"/>
          </p:nvPr>
        </p:nvSpPr>
        <p:spPr>
          <a:xfrm>
            <a:off x="2235600" y="2042575"/>
            <a:ext cx="7720800" cy="934200"/>
          </a:xfrm>
          <a:prstGeom prst="rect">
            <a:avLst/>
          </a:prstGeom>
          <a:noFill/>
          <a:ln>
            <a:noFill/>
          </a:ln>
        </p:spPr>
        <p:txBody>
          <a:bodyPr spcFirstLastPara="1" wrap="square" lIns="121900" tIns="121900" rIns="121900" bIns="121900" anchor="t" anchorCtr="0">
            <a:normAutofit/>
          </a:bodyPr>
          <a:lstStyle>
            <a:lvl1pPr lvl="0" algn="l">
              <a:lnSpc>
                <a:spcPct val="100000"/>
              </a:lnSpc>
              <a:spcBef>
                <a:spcPts val="0"/>
              </a:spcBef>
              <a:spcAft>
                <a:spcPts val="0"/>
              </a:spcAft>
              <a:buSzPts val="4000"/>
              <a:buNone/>
              <a:defRPr/>
            </a:lvl1pPr>
            <a:lvl2pPr lvl="1" algn="ctr">
              <a:lnSpc>
                <a:spcPct val="100000"/>
              </a:lnSpc>
              <a:spcBef>
                <a:spcPts val="0"/>
              </a:spcBef>
              <a:spcAft>
                <a:spcPts val="0"/>
              </a:spcAft>
              <a:buSzPts val="4000"/>
              <a:buNone/>
              <a:defRPr/>
            </a:lvl2pPr>
            <a:lvl3pPr lvl="2" algn="ctr">
              <a:lnSpc>
                <a:spcPct val="100000"/>
              </a:lnSpc>
              <a:spcBef>
                <a:spcPts val="0"/>
              </a:spcBef>
              <a:spcAft>
                <a:spcPts val="0"/>
              </a:spcAft>
              <a:buSzPts val="4000"/>
              <a:buNone/>
              <a:defRPr/>
            </a:lvl3pPr>
            <a:lvl4pPr lvl="3" algn="ctr">
              <a:lnSpc>
                <a:spcPct val="100000"/>
              </a:lnSpc>
              <a:spcBef>
                <a:spcPts val="0"/>
              </a:spcBef>
              <a:spcAft>
                <a:spcPts val="0"/>
              </a:spcAft>
              <a:buSzPts val="4000"/>
              <a:buNone/>
              <a:defRPr/>
            </a:lvl4pPr>
            <a:lvl5pPr lvl="4" algn="ctr">
              <a:lnSpc>
                <a:spcPct val="100000"/>
              </a:lnSpc>
              <a:spcBef>
                <a:spcPts val="0"/>
              </a:spcBef>
              <a:spcAft>
                <a:spcPts val="0"/>
              </a:spcAft>
              <a:buSzPts val="4000"/>
              <a:buNone/>
              <a:defRPr/>
            </a:lvl5pPr>
            <a:lvl6pPr lvl="5" algn="ctr">
              <a:lnSpc>
                <a:spcPct val="100000"/>
              </a:lnSpc>
              <a:spcBef>
                <a:spcPts val="0"/>
              </a:spcBef>
              <a:spcAft>
                <a:spcPts val="0"/>
              </a:spcAft>
              <a:buSzPts val="4000"/>
              <a:buNone/>
              <a:defRPr/>
            </a:lvl6pPr>
            <a:lvl7pPr lvl="6" algn="ctr">
              <a:lnSpc>
                <a:spcPct val="100000"/>
              </a:lnSpc>
              <a:spcBef>
                <a:spcPts val="0"/>
              </a:spcBef>
              <a:spcAft>
                <a:spcPts val="0"/>
              </a:spcAft>
              <a:buSzPts val="4000"/>
              <a:buNone/>
              <a:defRPr/>
            </a:lvl7pPr>
            <a:lvl8pPr lvl="7" algn="ctr">
              <a:lnSpc>
                <a:spcPct val="100000"/>
              </a:lnSpc>
              <a:spcBef>
                <a:spcPts val="0"/>
              </a:spcBef>
              <a:spcAft>
                <a:spcPts val="0"/>
              </a:spcAft>
              <a:buSzPts val="4000"/>
              <a:buNone/>
              <a:defRPr/>
            </a:lvl8pPr>
            <a:lvl9pPr lvl="8" algn="ctr">
              <a:lnSpc>
                <a:spcPct val="100000"/>
              </a:lnSpc>
              <a:spcBef>
                <a:spcPts val="0"/>
              </a:spcBef>
              <a:spcAft>
                <a:spcPts val="0"/>
              </a:spcAft>
              <a:buSzPts val="4000"/>
              <a:buNone/>
              <a:defRPr/>
            </a:lvl9pPr>
          </a:lstStyle>
          <a:p>
            <a:endParaRPr/>
          </a:p>
        </p:txBody>
      </p:sp>
      <p:sp>
        <p:nvSpPr>
          <p:cNvPr id="93" name="Google Shape;93;p31"/>
          <p:cNvSpPr txBox="1">
            <a:spLocks noGrp="1"/>
          </p:cNvSpPr>
          <p:nvPr>
            <p:ph type="body" idx="1"/>
          </p:nvPr>
        </p:nvSpPr>
        <p:spPr>
          <a:xfrm>
            <a:off x="2235600" y="3118225"/>
            <a:ext cx="7720800" cy="2422500"/>
          </a:xfrm>
          <a:prstGeom prst="rect">
            <a:avLst/>
          </a:prstGeom>
          <a:noFill/>
          <a:ln>
            <a:noFill/>
          </a:ln>
        </p:spPr>
        <p:txBody>
          <a:bodyPr spcFirstLastPara="1" wrap="square" lIns="121900" tIns="121900" rIns="121900" bIns="121900" anchor="t" anchorCtr="0">
            <a:normAutofit/>
          </a:bodyPr>
          <a:lstStyle>
            <a:lvl1pPr marL="457200" lvl="0" indent="-355600" algn="l">
              <a:lnSpc>
                <a:spcPct val="150000"/>
              </a:lnSpc>
              <a:spcBef>
                <a:spcPts val="0"/>
              </a:spcBef>
              <a:spcAft>
                <a:spcPts val="0"/>
              </a:spcAft>
              <a:buSzPts val="2000"/>
              <a:buChar char="●"/>
              <a:defRPr sz="2400"/>
            </a:lvl1pPr>
            <a:lvl2pPr marL="914400" lvl="1" indent="-355600" algn="l">
              <a:lnSpc>
                <a:spcPct val="115000"/>
              </a:lnSpc>
              <a:spcBef>
                <a:spcPts val="0"/>
              </a:spcBef>
              <a:spcAft>
                <a:spcPts val="0"/>
              </a:spcAft>
              <a:buSzPts val="2000"/>
              <a:buChar char="○"/>
              <a:defRPr/>
            </a:lvl2pPr>
            <a:lvl3pPr marL="1371600" lvl="2" indent="-355600" algn="l">
              <a:lnSpc>
                <a:spcPct val="115000"/>
              </a:lnSpc>
              <a:spcBef>
                <a:spcPts val="0"/>
              </a:spcBef>
              <a:spcAft>
                <a:spcPts val="0"/>
              </a:spcAft>
              <a:buSzPts val="2000"/>
              <a:buChar char="■"/>
              <a:defRPr/>
            </a:lvl3pPr>
            <a:lvl4pPr marL="1828800" lvl="3" indent="-355600" algn="l">
              <a:lnSpc>
                <a:spcPct val="115000"/>
              </a:lnSpc>
              <a:spcBef>
                <a:spcPts val="0"/>
              </a:spcBef>
              <a:spcAft>
                <a:spcPts val="0"/>
              </a:spcAft>
              <a:buSzPts val="2000"/>
              <a:buChar char="●"/>
              <a:defRPr/>
            </a:lvl4pPr>
            <a:lvl5pPr marL="2286000" lvl="4" indent="-355600" algn="l">
              <a:lnSpc>
                <a:spcPct val="115000"/>
              </a:lnSpc>
              <a:spcBef>
                <a:spcPts val="0"/>
              </a:spcBef>
              <a:spcAft>
                <a:spcPts val="0"/>
              </a:spcAft>
              <a:buSzPts val="2000"/>
              <a:buChar char="○"/>
              <a:defRPr/>
            </a:lvl5pPr>
            <a:lvl6pPr marL="2743200" lvl="5" indent="-355600" algn="l">
              <a:lnSpc>
                <a:spcPct val="115000"/>
              </a:lnSpc>
              <a:spcBef>
                <a:spcPts val="0"/>
              </a:spcBef>
              <a:spcAft>
                <a:spcPts val="0"/>
              </a:spcAft>
              <a:buSzPts val="2000"/>
              <a:buChar char="■"/>
              <a:defRPr/>
            </a:lvl6pPr>
            <a:lvl7pPr marL="3200400" lvl="6" indent="-355600" algn="l">
              <a:lnSpc>
                <a:spcPct val="115000"/>
              </a:lnSpc>
              <a:spcBef>
                <a:spcPts val="0"/>
              </a:spcBef>
              <a:spcAft>
                <a:spcPts val="0"/>
              </a:spcAft>
              <a:buSzPts val="2000"/>
              <a:buChar char="●"/>
              <a:defRPr/>
            </a:lvl7pPr>
            <a:lvl8pPr marL="3657600" lvl="7" indent="-355600" algn="l">
              <a:lnSpc>
                <a:spcPct val="115000"/>
              </a:lnSpc>
              <a:spcBef>
                <a:spcPts val="0"/>
              </a:spcBef>
              <a:spcAft>
                <a:spcPts val="0"/>
              </a:spcAft>
              <a:buSzPts val="2000"/>
              <a:buChar char="○"/>
              <a:defRPr/>
            </a:lvl8pPr>
            <a:lvl9pPr marL="4114800" lvl="8" indent="-355600" algn="l">
              <a:lnSpc>
                <a:spcPct val="115000"/>
              </a:lnSpc>
              <a:spcBef>
                <a:spcPts val="0"/>
              </a:spcBef>
              <a:spcAft>
                <a:spcPts val="0"/>
              </a:spcAft>
              <a:buSzPts val="20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06"/>
        <p:cNvGrpSpPr/>
        <p:nvPr/>
      </p:nvGrpSpPr>
      <p:grpSpPr>
        <a:xfrm>
          <a:off x="0" y="0"/>
          <a:ext cx="0" cy="0"/>
          <a:chOff x="0" y="0"/>
          <a:chExt cx="0" cy="0"/>
        </a:xfrm>
      </p:grpSpPr>
      <p:sp>
        <p:nvSpPr>
          <p:cNvPr id="107" name="Google Shape;107;p33"/>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rm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2"/>
        </a:solidFill>
        <a:effectLst/>
      </p:bgPr>
    </p:bg>
    <p:spTree>
      <p:nvGrpSpPr>
        <p:cNvPr id="1" name="Shape 5"/>
        <p:cNvGrpSpPr/>
        <p:nvPr/>
      </p:nvGrpSpPr>
      <p:grpSpPr>
        <a:xfrm>
          <a:off x="0" y="0"/>
          <a:ext cx="0" cy="0"/>
          <a:chOff x="0" y="0"/>
          <a:chExt cx="0" cy="0"/>
        </a:xfrm>
      </p:grpSpPr>
      <p:sp>
        <p:nvSpPr>
          <p:cNvPr id="6" name="Google Shape;6;p20"/>
          <p:cNvSpPr/>
          <p:nvPr/>
        </p:nvSpPr>
        <p:spPr>
          <a:xfrm>
            <a:off x="1105625" y="481606"/>
            <a:ext cx="10437950" cy="5513787"/>
          </a:xfrm>
          <a:custGeom>
            <a:avLst/>
            <a:gdLst/>
            <a:ahLst/>
            <a:cxnLst/>
            <a:rect l="l" t="t" r="r" b="b"/>
            <a:pathLst>
              <a:path w="10437950" h="5513787" extrusionOk="0">
                <a:moveTo>
                  <a:pt x="5602795" y="0"/>
                </a:moveTo>
                <a:lnTo>
                  <a:pt x="6846965" y="0"/>
                </a:lnTo>
                <a:lnTo>
                  <a:pt x="6917607" y="282569"/>
                </a:lnTo>
                <a:lnTo>
                  <a:pt x="10437950" y="282569"/>
                </a:lnTo>
                <a:lnTo>
                  <a:pt x="10437950" y="5513787"/>
                </a:lnTo>
                <a:lnTo>
                  <a:pt x="0" y="5513787"/>
                </a:lnTo>
                <a:lnTo>
                  <a:pt x="0" y="282569"/>
                </a:lnTo>
                <a:lnTo>
                  <a:pt x="5532153" y="282569"/>
                </a:lnTo>
                <a:close/>
              </a:path>
            </a:pathLst>
          </a:custGeom>
          <a:solidFill>
            <a:schemeClr val="accent2"/>
          </a:solidFill>
          <a:ln>
            <a:noFill/>
          </a:ln>
          <a:effectLst>
            <a:outerShdw blurRad="71438" dist="28575" dir="13200000" algn="bl" rotWithShape="0">
              <a:srgbClr val="000000">
                <a:alpha val="34901"/>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7DDBB"/>
              </a:solidFill>
              <a:latin typeface="Arial"/>
              <a:ea typeface="Arial"/>
              <a:cs typeface="Arial"/>
              <a:sym typeface="Arial"/>
            </a:endParaRPr>
          </a:p>
        </p:txBody>
      </p:sp>
      <p:sp>
        <p:nvSpPr>
          <p:cNvPr id="7" name="Google Shape;7;p20"/>
          <p:cNvSpPr/>
          <p:nvPr/>
        </p:nvSpPr>
        <p:spPr>
          <a:xfrm>
            <a:off x="1029425" y="557806"/>
            <a:ext cx="10437950" cy="5513787"/>
          </a:xfrm>
          <a:custGeom>
            <a:avLst/>
            <a:gdLst/>
            <a:ahLst/>
            <a:cxnLst/>
            <a:rect l="l" t="t" r="r" b="b"/>
            <a:pathLst>
              <a:path w="10437950" h="5513787" extrusionOk="0">
                <a:moveTo>
                  <a:pt x="8920798" y="0"/>
                </a:moveTo>
                <a:lnTo>
                  <a:pt x="10164968" y="0"/>
                </a:lnTo>
                <a:lnTo>
                  <a:pt x="10235610" y="282569"/>
                </a:lnTo>
                <a:lnTo>
                  <a:pt x="10437950" y="282569"/>
                </a:lnTo>
                <a:lnTo>
                  <a:pt x="10437950" y="5513787"/>
                </a:lnTo>
                <a:lnTo>
                  <a:pt x="0" y="5513787"/>
                </a:lnTo>
                <a:lnTo>
                  <a:pt x="0" y="282569"/>
                </a:lnTo>
                <a:lnTo>
                  <a:pt x="8850156" y="282569"/>
                </a:lnTo>
                <a:close/>
              </a:path>
            </a:pathLst>
          </a:custGeom>
          <a:solidFill>
            <a:schemeClr val="accent6"/>
          </a:solidFill>
          <a:ln>
            <a:noFill/>
          </a:ln>
          <a:effectLst>
            <a:outerShdw blurRad="71438" dist="28575" dir="13200000" algn="bl" rotWithShape="0">
              <a:srgbClr val="000000">
                <a:alpha val="34901"/>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7DDBB"/>
              </a:solidFill>
              <a:latin typeface="Arial"/>
              <a:ea typeface="Arial"/>
              <a:cs typeface="Arial"/>
              <a:sym typeface="Arial"/>
            </a:endParaRPr>
          </a:p>
        </p:txBody>
      </p:sp>
      <p:sp>
        <p:nvSpPr>
          <p:cNvPr id="8" name="Google Shape;8;p20"/>
          <p:cNvSpPr/>
          <p:nvPr/>
        </p:nvSpPr>
        <p:spPr>
          <a:xfrm>
            <a:off x="953225" y="634006"/>
            <a:ext cx="10437950" cy="5513787"/>
          </a:xfrm>
          <a:custGeom>
            <a:avLst/>
            <a:gdLst/>
            <a:ahLst/>
            <a:cxnLst/>
            <a:rect l="l" t="t" r="r" b="b"/>
            <a:pathLst>
              <a:path w="10437950" h="5513787" extrusionOk="0">
                <a:moveTo>
                  <a:pt x="2260949" y="0"/>
                </a:moveTo>
                <a:lnTo>
                  <a:pt x="3505119" y="0"/>
                </a:lnTo>
                <a:lnTo>
                  <a:pt x="3575761" y="282569"/>
                </a:lnTo>
                <a:lnTo>
                  <a:pt x="10437950" y="282569"/>
                </a:lnTo>
                <a:lnTo>
                  <a:pt x="10437950" y="5513787"/>
                </a:lnTo>
                <a:lnTo>
                  <a:pt x="0" y="5513787"/>
                </a:lnTo>
                <a:lnTo>
                  <a:pt x="0" y="282569"/>
                </a:lnTo>
                <a:lnTo>
                  <a:pt x="2190307" y="282569"/>
                </a:lnTo>
                <a:close/>
              </a:path>
            </a:pathLst>
          </a:custGeom>
          <a:solidFill>
            <a:schemeClr val="accent4"/>
          </a:solidFill>
          <a:ln>
            <a:noFill/>
          </a:ln>
          <a:effectLst>
            <a:outerShdw blurRad="71438" dist="28575" dir="13200000" algn="bl" rotWithShape="0">
              <a:srgbClr val="000000">
                <a:alpha val="34901"/>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7DDBB"/>
              </a:solidFill>
              <a:latin typeface="Arial"/>
              <a:ea typeface="Arial"/>
              <a:cs typeface="Arial"/>
              <a:sym typeface="Arial"/>
            </a:endParaRPr>
          </a:p>
        </p:txBody>
      </p:sp>
      <p:sp>
        <p:nvSpPr>
          <p:cNvPr id="9" name="Google Shape;9;p20"/>
          <p:cNvSpPr/>
          <p:nvPr/>
        </p:nvSpPr>
        <p:spPr>
          <a:xfrm>
            <a:off x="648425" y="710206"/>
            <a:ext cx="10437950" cy="5513787"/>
          </a:xfrm>
          <a:custGeom>
            <a:avLst/>
            <a:gdLst/>
            <a:ahLst/>
            <a:cxnLst/>
            <a:rect l="l" t="t" r="r" b="b"/>
            <a:pathLst>
              <a:path w="10437950" h="5513787" extrusionOk="0">
                <a:moveTo>
                  <a:pt x="7273718" y="0"/>
                </a:moveTo>
                <a:lnTo>
                  <a:pt x="8517888" y="0"/>
                </a:lnTo>
                <a:lnTo>
                  <a:pt x="8588530" y="282569"/>
                </a:lnTo>
                <a:lnTo>
                  <a:pt x="10437950" y="282569"/>
                </a:lnTo>
                <a:lnTo>
                  <a:pt x="10437950" y="5513787"/>
                </a:lnTo>
                <a:lnTo>
                  <a:pt x="0" y="5513787"/>
                </a:lnTo>
                <a:lnTo>
                  <a:pt x="0" y="282569"/>
                </a:lnTo>
                <a:lnTo>
                  <a:pt x="7203076" y="282569"/>
                </a:lnTo>
                <a:close/>
              </a:path>
            </a:pathLst>
          </a:custGeom>
          <a:solidFill>
            <a:schemeClr val="accent5"/>
          </a:solidFill>
          <a:ln>
            <a:noFill/>
          </a:ln>
          <a:effectLst>
            <a:outerShdw blurRad="71438" dist="28575" dir="13200000" algn="bl" rotWithShape="0">
              <a:srgbClr val="000000">
                <a:alpha val="34901"/>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7DDBB"/>
              </a:solidFill>
              <a:latin typeface="Arial"/>
              <a:ea typeface="Arial"/>
              <a:cs typeface="Arial"/>
              <a:sym typeface="Arial"/>
            </a:endParaRPr>
          </a:p>
        </p:txBody>
      </p:sp>
      <p:sp>
        <p:nvSpPr>
          <p:cNvPr id="10" name="Google Shape;10;p20"/>
          <p:cNvSpPr/>
          <p:nvPr/>
        </p:nvSpPr>
        <p:spPr>
          <a:xfrm>
            <a:off x="762725" y="786406"/>
            <a:ext cx="10437950" cy="5513787"/>
          </a:xfrm>
          <a:custGeom>
            <a:avLst/>
            <a:gdLst/>
            <a:ahLst/>
            <a:cxnLst/>
            <a:rect l="l" t="t" r="r" b="b"/>
            <a:pathLst>
              <a:path w="10437950" h="5513787" extrusionOk="0">
                <a:moveTo>
                  <a:pt x="3931872" y="0"/>
                </a:moveTo>
                <a:lnTo>
                  <a:pt x="5176042" y="0"/>
                </a:lnTo>
                <a:lnTo>
                  <a:pt x="5246684" y="282569"/>
                </a:lnTo>
                <a:lnTo>
                  <a:pt x="10437950" y="282569"/>
                </a:lnTo>
                <a:lnTo>
                  <a:pt x="10437950" y="5513787"/>
                </a:lnTo>
                <a:lnTo>
                  <a:pt x="0" y="5513787"/>
                </a:lnTo>
                <a:lnTo>
                  <a:pt x="0" y="282569"/>
                </a:lnTo>
                <a:lnTo>
                  <a:pt x="3861230" y="282569"/>
                </a:lnTo>
                <a:close/>
              </a:path>
            </a:pathLst>
          </a:custGeom>
          <a:solidFill>
            <a:schemeClr val="accent3"/>
          </a:solidFill>
          <a:ln>
            <a:noFill/>
          </a:ln>
          <a:effectLst>
            <a:outerShdw blurRad="71438" dist="28575" dir="13200000" algn="bl" rotWithShape="0">
              <a:srgbClr val="000000">
                <a:alpha val="34901"/>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7DDBB"/>
              </a:solidFill>
              <a:latin typeface="Arial"/>
              <a:ea typeface="Arial"/>
              <a:cs typeface="Arial"/>
              <a:sym typeface="Arial"/>
            </a:endParaRPr>
          </a:p>
        </p:txBody>
      </p:sp>
      <p:sp>
        <p:nvSpPr>
          <p:cNvPr id="11" name="Google Shape;11;p20"/>
          <p:cNvSpPr/>
          <p:nvPr/>
        </p:nvSpPr>
        <p:spPr>
          <a:xfrm>
            <a:off x="877025" y="862606"/>
            <a:ext cx="10437950" cy="5513787"/>
          </a:xfrm>
          <a:custGeom>
            <a:avLst/>
            <a:gdLst/>
            <a:ahLst/>
            <a:cxnLst/>
            <a:rect l="l" t="t" r="r" b="b"/>
            <a:pathLst>
              <a:path w="10437950" h="5513787" extrusionOk="0">
                <a:moveTo>
                  <a:pt x="590026" y="0"/>
                </a:moveTo>
                <a:lnTo>
                  <a:pt x="1834196" y="0"/>
                </a:lnTo>
                <a:lnTo>
                  <a:pt x="1904838" y="282569"/>
                </a:lnTo>
                <a:lnTo>
                  <a:pt x="10437950" y="282569"/>
                </a:lnTo>
                <a:lnTo>
                  <a:pt x="10437950" y="5513787"/>
                </a:lnTo>
                <a:lnTo>
                  <a:pt x="0" y="5513787"/>
                </a:lnTo>
                <a:lnTo>
                  <a:pt x="0" y="282569"/>
                </a:lnTo>
                <a:lnTo>
                  <a:pt x="519384" y="282569"/>
                </a:lnTo>
                <a:close/>
              </a:path>
            </a:pathLst>
          </a:custGeom>
          <a:solidFill>
            <a:schemeClr val="accent1"/>
          </a:solidFill>
          <a:ln>
            <a:noFill/>
          </a:ln>
          <a:effectLst>
            <a:outerShdw blurRad="71438" dist="28575" dir="13200000" algn="bl" rotWithShape="0">
              <a:srgbClr val="000000">
                <a:alpha val="34901"/>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7DDBB"/>
              </a:solidFill>
              <a:latin typeface="Arial"/>
              <a:ea typeface="Arial"/>
              <a:cs typeface="Arial"/>
              <a:sym typeface="Arial"/>
            </a:endParaRPr>
          </a:p>
        </p:txBody>
      </p:sp>
      <p:grpSp>
        <p:nvGrpSpPr>
          <p:cNvPr id="12" name="Google Shape;12;p20"/>
          <p:cNvGrpSpPr/>
          <p:nvPr/>
        </p:nvGrpSpPr>
        <p:grpSpPr>
          <a:xfrm>
            <a:off x="1130343" y="1266393"/>
            <a:ext cx="9931327" cy="5033797"/>
            <a:chOff x="925050" y="4376275"/>
            <a:chExt cx="10341900" cy="5241900"/>
          </a:xfrm>
        </p:grpSpPr>
        <p:sp>
          <p:nvSpPr>
            <p:cNvPr id="13" name="Google Shape;13;p20"/>
            <p:cNvSpPr/>
            <p:nvPr/>
          </p:nvSpPr>
          <p:spPr>
            <a:xfrm>
              <a:off x="925050" y="4376275"/>
              <a:ext cx="10341900" cy="5241900"/>
            </a:xfrm>
            <a:prstGeom prst="rect">
              <a:avLst/>
            </a:prstGeom>
            <a:solidFill>
              <a:schemeClr val="lt1"/>
            </a:solidFill>
            <a:ln>
              <a:noFill/>
            </a:ln>
            <a:effectLst>
              <a:outerShdw blurRad="71438" dist="28575" dir="13200000" algn="bl" rotWithShape="0">
                <a:srgbClr val="000000">
                  <a:alpha val="34901"/>
                </a:srgbClr>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7DDBB"/>
                </a:solidFill>
                <a:latin typeface="Arial"/>
                <a:ea typeface="Arial"/>
                <a:cs typeface="Arial"/>
                <a:sym typeface="Arial"/>
              </a:endParaRPr>
            </a:p>
          </p:txBody>
        </p:sp>
        <p:pic>
          <p:nvPicPr>
            <p:cNvPr id="14" name="Google Shape;14;p20"/>
            <p:cNvPicPr preferRelativeResize="0"/>
            <p:nvPr/>
          </p:nvPicPr>
          <p:blipFill rotWithShape="1">
            <a:blip r:embed="rId8">
              <a:alphaModFix amt="30000"/>
            </a:blip>
            <a:srcRect/>
            <a:stretch/>
          </p:blipFill>
          <p:spPr>
            <a:xfrm rot="5400000">
              <a:off x="3477975" y="1827899"/>
              <a:ext cx="5236049" cy="10338650"/>
            </a:xfrm>
            <a:prstGeom prst="rect">
              <a:avLst/>
            </a:prstGeom>
            <a:noFill/>
            <a:ln>
              <a:noFill/>
            </a:ln>
          </p:spPr>
        </p:pic>
      </p:grpSp>
      <p:sp>
        <p:nvSpPr>
          <p:cNvPr id="15" name="Google Shape;15;p20"/>
          <p:cNvSpPr txBox="1">
            <a:spLocks noGrp="1"/>
          </p:cNvSpPr>
          <p:nvPr>
            <p:ph type="title"/>
          </p:nvPr>
        </p:nvSpPr>
        <p:spPr>
          <a:xfrm>
            <a:off x="1415950" y="1638650"/>
            <a:ext cx="9357600" cy="600600"/>
          </a:xfrm>
          <a:prstGeom prst="rect">
            <a:avLst/>
          </a:prstGeom>
          <a:noFill/>
          <a:ln>
            <a:noFill/>
          </a:ln>
        </p:spPr>
        <p:txBody>
          <a:bodyPr spcFirstLastPara="1" wrap="square" lIns="121900" tIns="121900" rIns="121900" bIns="121900" anchor="ctr" anchorCtr="0">
            <a:normAutofit/>
          </a:bodyPr>
          <a:lstStyle>
            <a:lvl1pPr marR="0" lvl="0" algn="l" rtl="0">
              <a:lnSpc>
                <a:spcPct val="100000"/>
              </a:lnSpc>
              <a:spcBef>
                <a:spcPts val="0"/>
              </a:spcBef>
              <a:spcAft>
                <a:spcPts val="0"/>
              </a:spcAft>
              <a:buClr>
                <a:schemeClr val="dk1"/>
              </a:buClr>
              <a:buSzPts val="4000"/>
              <a:buFont typeface="Lekton"/>
              <a:buNone/>
              <a:defRPr sz="4000" b="1" i="0" u="none" strike="noStrike" cap="none">
                <a:solidFill>
                  <a:schemeClr val="dk1"/>
                </a:solidFill>
                <a:latin typeface="Lekton"/>
                <a:ea typeface="Lekton"/>
                <a:cs typeface="Lekton"/>
                <a:sym typeface="Lekton"/>
              </a:defRPr>
            </a:lvl1pPr>
            <a:lvl2pPr marR="0" lvl="1" algn="l" rtl="0">
              <a:lnSpc>
                <a:spcPct val="100000"/>
              </a:lnSpc>
              <a:spcBef>
                <a:spcPts val="0"/>
              </a:spcBef>
              <a:spcAft>
                <a:spcPts val="0"/>
              </a:spcAft>
              <a:buClr>
                <a:schemeClr val="dk1"/>
              </a:buClr>
              <a:buSzPts val="4000"/>
              <a:buFont typeface="Lekton"/>
              <a:buNone/>
              <a:defRPr sz="4000" b="1" i="0" u="none" strike="noStrike" cap="none">
                <a:solidFill>
                  <a:schemeClr val="dk1"/>
                </a:solidFill>
                <a:latin typeface="Lekton"/>
                <a:ea typeface="Lekton"/>
                <a:cs typeface="Lekton"/>
                <a:sym typeface="Lekton"/>
              </a:defRPr>
            </a:lvl2pPr>
            <a:lvl3pPr marR="0" lvl="2" algn="l" rtl="0">
              <a:lnSpc>
                <a:spcPct val="100000"/>
              </a:lnSpc>
              <a:spcBef>
                <a:spcPts val="0"/>
              </a:spcBef>
              <a:spcAft>
                <a:spcPts val="0"/>
              </a:spcAft>
              <a:buClr>
                <a:schemeClr val="dk1"/>
              </a:buClr>
              <a:buSzPts val="4000"/>
              <a:buFont typeface="Lekton"/>
              <a:buNone/>
              <a:defRPr sz="4000" b="1" i="0" u="none" strike="noStrike" cap="none">
                <a:solidFill>
                  <a:schemeClr val="dk1"/>
                </a:solidFill>
                <a:latin typeface="Lekton"/>
                <a:ea typeface="Lekton"/>
                <a:cs typeface="Lekton"/>
                <a:sym typeface="Lekton"/>
              </a:defRPr>
            </a:lvl3pPr>
            <a:lvl4pPr marR="0" lvl="3" algn="l" rtl="0">
              <a:lnSpc>
                <a:spcPct val="100000"/>
              </a:lnSpc>
              <a:spcBef>
                <a:spcPts val="0"/>
              </a:spcBef>
              <a:spcAft>
                <a:spcPts val="0"/>
              </a:spcAft>
              <a:buClr>
                <a:schemeClr val="dk1"/>
              </a:buClr>
              <a:buSzPts val="4000"/>
              <a:buFont typeface="Lekton"/>
              <a:buNone/>
              <a:defRPr sz="4000" b="1" i="0" u="none" strike="noStrike" cap="none">
                <a:solidFill>
                  <a:schemeClr val="dk1"/>
                </a:solidFill>
                <a:latin typeface="Lekton"/>
                <a:ea typeface="Lekton"/>
                <a:cs typeface="Lekton"/>
                <a:sym typeface="Lekton"/>
              </a:defRPr>
            </a:lvl4pPr>
            <a:lvl5pPr marR="0" lvl="4" algn="l" rtl="0">
              <a:lnSpc>
                <a:spcPct val="100000"/>
              </a:lnSpc>
              <a:spcBef>
                <a:spcPts val="0"/>
              </a:spcBef>
              <a:spcAft>
                <a:spcPts val="0"/>
              </a:spcAft>
              <a:buClr>
                <a:schemeClr val="dk1"/>
              </a:buClr>
              <a:buSzPts val="4000"/>
              <a:buFont typeface="Lekton"/>
              <a:buNone/>
              <a:defRPr sz="4000" b="1" i="0" u="none" strike="noStrike" cap="none">
                <a:solidFill>
                  <a:schemeClr val="dk1"/>
                </a:solidFill>
                <a:latin typeface="Lekton"/>
                <a:ea typeface="Lekton"/>
                <a:cs typeface="Lekton"/>
                <a:sym typeface="Lekton"/>
              </a:defRPr>
            </a:lvl5pPr>
            <a:lvl6pPr marR="0" lvl="5" algn="l" rtl="0">
              <a:lnSpc>
                <a:spcPct val="100000"/>
              </a:lnSpc>
              <a:spcBef>
                <a:spcPts val="0"/>
              </a:spcBef>
              <a:spcAft>
                <a:spcPts val="0"/>
              </a:spcAft>
              <a:buClr>
                <a:schemeClr val="dk1"/>
              </a:buClr>
              <a:buSzPts val="4000"/>
              <a:buFont typeface="Lekton"/>
              <a:buNone/>
              <a:defRPr sz="4000" b="1" i="0" u="none" strike="noStrike" cap="none">
                <a:solidFill>
                  <a:schemeClr val="dk1"/>
                </a:solidFill>
                <a:latin typeface="Lekton"/>
                <a:ea typeface="Lekton"/>
                <a:cs typeface="Lekton"/>
                <a:sym typeface="Lekton"/>
              </a:defRPr>
            </a:lvl6pPr>
            <a:lvl7pPr marR="0" lvl="6" algn="l" rtl="0">
              <a:lnSpc>
                <a:spcPct val="100000"/>
              </a:lnSpc>
              <a:spcBef>
                <a:spcPts val="0"/>
              </a:spcBef>
              <a:spcAft>
                <a:spcPts val="0"/>
              </a:spcAft>
              <a:buClr>
                <a:schemeClr val="dk1"/>
              </a:buClr>
              <a:buSzPts val="4000"/>
              <a:buFont typeface="Lekton"/>
              <a:buNone/>
              <a:defRPr sz="4000" b="1" i="0" u="none" strike="noStrike" cap="none">
                <a:solidFill>
                  <a:schemeClr val="dk1"/>
                </a:solidFill>
                <a:latin typeface="Lekton"/>
                <a:ea typeface="Lekton"/>
                <a:cs typeface="Lekton"/>
                <a:sym typeface="Lekton"/>
              </a:defRPr>
            </a:lvl7pPr>
            <a:lvl8pPr marR="0" lvl="7" algn="l" rtl="0">
              <a:lnSpc>
                <a:spcPct val="100000"/>
              </a:lnSpc>
              <a:spcBef>
                <a:spcPts val="0"/>
              </a:spcBef>
              <a:spcAft>
                <a:spcPts val="0"/>
              </a:spcAft>
              <a:buClr>
                <a:schemeClr val="dk1"/>
              </a:buClr>
              <a:buSzPts val="4000"/>
              <a:buFont typeface="Lekton"/>
              <a:buNone/>
              <a:defRPr sz="4000" b="1" i="0" u="none" strike="noStrike" cap="none">
                <a:solidFill>
                  <a:schemeClr val="dk1"/>
                </a:solidFill>
                <a:latin typeface="Lekton"/>
                <a:ea typeface="Lekton"/>
                <a:cs typeface="Lekton"/>
                <a:sym typeface="Lekton"/>
              </a:defRPr>
            </a:lvl8pPr>
            <a:lvl9pPr marR="0" lvl="8" algn="l" rtl="0">
              <a:lnSpc>
                <a:spcPct val="100000"/>
              </a:lnSpc>
              <a:spcBef>
                <a:spcPts val="0"/>
              </a:spcBef>
              <a:spcAft>
                <a:spcPts val="0"/>
              </a:spcAft>
              <a:buClr>
                <a:schemeClr val="dk1"/>
              </a:buClr>
              <a:buSzPts val="4000"/>
              <a:buFont typeface="Lekton"/>
              <a:buNone/>
              <a:defRPr sz="4000" b="1" i="0" u="none" strike="noStrike" cap="none">
                <a:solidFill>
                  <a:schemeClr val="dk1"/>
                </a:solidFill>
                <a:latin typeface="Lekton"/>
                <a:ea typeface="Lekton"/>
                <a:cs typeface="Lekton"/>
                <a:sym typeface="Lekton"/>
              </a:defRPr>
            </a:lvl9pPr>
          </a:lstStyle>
          <a:p>
            <a:endParaRPr/>
          </a:p>
        </p:txBody>
      </p:sp>
      <p:sp>
        <p:nvSpPr>
          <p:cNvPr id="16" name="Google Shape;16;p20"/>
          <p:cNvSpPr txBox="1">
            <a:spLocks noGrp="1"/>
          </p:cNvSpPr>
          <p:nvPr>
            <p:ph type="body" idx="1"/>
          </p:nvPr>
        </p:nvSpPr>
        <p:spPr>
          <a:xfrm>
            <a:off x="1415950" y="2380747"/>
            <a:ext cx="9357600" cy="3583800"/>
          </a:xfrm>
          <a:prstGeom prst="rect">
            <a:avLst/>
          </a:prstGeom>
          <a:noFill/>
          <a:ln>
            <a:noFill/>
          </a:ln>
        </p:spPr>
        <p:txBody>
          <a:bodyPr spcFirstLastPara="1" wrap="square" lIns="121900" tIns="121900" rIns="121900" bIns="121900" anchor="t" anchorCtr="0">
            <a:normAutofit/>
          </a:bodyPr>
          <a:lstStyle>
            <a:lvl1pPr marL="457200" marR="0" lvl="0" indent="-355600" algn="l" rtl="0">
              <a:lnSpc>
                <a:spcPct val="115000"/>
              </a:lnSpc>
              <a:spcBef>
                <a:spcPts val="0"/>
              </a:spcBef>
              <a:spcAft>
                <a:spcPts val="0"/>
              </a:spcAft>
              <a:buClr>
                <a:schemeClr val="dk2"/>
              </a:buClr>
              <a:buSzPts val="2000"/>
              <a:buFont typeface="Courier Prime"/>
              <a:buChar char="●"/>
              <a:defRPr sz="2000" b="0" i="0" u="none" strike="noStrike" cap="none">
                <a:solidFill>
                  <a:schemeClr val="dk2"/>
                </a:solidFill>
                <a:latin typeface="Courier Prime"/>
                <a:ea typeface="Courier Prime"/>
                <a:cs typeface="Courier Prime"/>
                <a:sym typeface="Courier Prime"/>
              </a:defRPr>
            </a:lvl1pPr>
            <a:lvl2pPr marL="914400" marR="0" lvl="1" indent="-355600" algn="l" rtl="0">
              <a:lnSpc>
                <a:spcPct val="115000"/>
              </a:lnSpc>
              <a:spcBef>
                <a:spcPts val="0"/>
              </a:spcBef>
              <a:spcAft>
                <a:spcPts val="0"/>
              </a:spcAft>
              <a:buClr>
                <a:schemeClr val="dk2"/>
              </a:buClr>
              <a:buSzPts val="2000"/>
              <a:buFont typeface="Courier Prime"/>
              <a:buChar char="○"/>
              <a:defRPr sz="2000" b="0" i="0" u="none" strike="noStrike" cap="none">
                <a:solidFill>
                  <a:schemeClr val="dk2"/>
                </a:solidFill>
                <a:latin typeface="Courier Prime"/>
                <a:ea typeface="Courier Prime"/>
                <a:cs typeface="Courier Prime"/>
                <a:sym typeface="Courier Prime"/>
              </a:defRPr>
            </a:lvl2pPr>
            <a:lvl3pPr marL="1371600" marR="0" lvl="2" indent="-355600" algn="l" rtl="0">
              <a:lnSpc>
                <a:spcPct val="115000"/>
              </a:lnSpc>
              <a:spcBef>
                <a:spcPts val="0"/>
              </a:spcBef>
              <a:spcAft>
                <a:spcPts val="0"/>
              </a:spcAft>
              <a:buClr>
                <a:schemeClr val="dk2"/>
              </a:buClr>
              <a:buSzPts val="2000"/>
              <a:buFont typeface="Courier Prime"/>
              <a:buChar char="■"/>
              <a:defRPr sz="2000" b="0" i="0" u="none" strike="noStrike" cap="none">
                <a:solidFill>
                  <a:schemeClr val="dk2"/>
                </a:solidFill>
                <a:latin typeface="Courier Prime"/>
                <a:ea typeface="Courier Prime"/>
                <a:cs typeface="Courier Prime"/>
                <a:sym typeface="Courier Prime"/>
              </a:defRPr>
            </a:lvl3pPr>
            <a:lvl4pPr marL="1828800" marR="0" lvl="3" indent="-355600" algn="l" rtl="0">
              <a:lnSpc>
                <a:spcPct val="115000"/>
              </a:lnSpc>
              <a:spcBef>
                <a:spcPts val="0"/>
              </a:spcBef>
              <a:spcAft>
                <a:spcPts val="0"/>
              </a:spcAft>
              <a:buClr>
                <a:schemeClr val="dk2"/>
              </a:buClr>
              <a:buSzPts val="2000"/>
              <a:buFont typeface="Courier Prime"/>
              <a:buChar char="●"/>
              <a:defRPr sz="2000" b="0" i="0" u="none" strike="noStrike" cap="none">
                <a:solidFill>
                  <a:schemeClr val="dk2"/>
                </a:solidFill>
                <a:latin typeface="Courier Prime"/>
                <a:ea typeface="Courier Prime"/>
                <a:cs typeface="Courier Prime"/>
                <a:sym typeface="Courier Prime"/>
              </a:defRPr>
            </a:lvl4pPr>
            <a:lvl5pPr marL="2286000" marR="0" lvl="4" indent="-355600" algn="l" rtl="0">
              <a:lnSpc>
                <a:spcPct val="115000"/>
              </a:lnSpc>
              <a:spcBef>
                <a:spcPts val="0"/>
              </a:spcBef>
              <a:spcAft>
                <a:spcPts val="0"/>
              </a:spcAft>
              <a:buClr>
                <a:schemeClr val="dk2"/>
              </a:buClr>
              <a:buSzPts val="2000"/>
              <a:buFont typeface="Courier Prime"/>
              <a:buChar char="○"/>
              <a:defRPr sz="2000" b="0" i="0" u="none" strike="noStrike" cap="none">
                <a:solidFill>
                  <a:schemeClr val="dk2"/>
                </a:solidFill>
                <a:latin typeface="Courier Prime"/>
                <a:ea typeface="Courier Prime"/>
                <a:cs typeface="Courier Prime"/>
                <a:sym typeface="Courier Prime"/>
              </a:defRPr>
            </a:lvl5pPr>
            <a:lvl6pPr marL="2743200" marR="0" lvl="5" indent="-355600" algn="l" rtl="0">
              <a:lnSpc>
                <a:spcPct val="115000"/>
              </a:lnSpc>
              <a:spcBef>
                <a:spcPts val="0"/>
              </a:spcBef>
              <a:spcAft>
                <a:spcPts val="0"/>
              </a:spcAft>
              <a:buClr>
                <a:schemeClr val="dk2"/>
              </a:buClr>
              <a:buSzPts val="2000"/>
              <a:buFont typeface="Courier Prime"/>
              <a:buChar char="■"/>
              <a:defRPr sz="2000" b="0" i="0" u="none" strike="noStrike" cap="none">
                <a:solidFill>
                  <a:schemeClr val="dk2"/>
                </a:solidFill>
                <a:latin typeface="Courier Prime"/>
                <a:ea typeface="Courier Prime"/>
                <a:cs typeface="Courier Prime"/>
                <a:sym typeface="Courier Prime"/>
              </a:defRPr>
            </a:lvl6pPr>
            <a:lvl7pPr marL="3200400" marR="0" lvl="6" indent="-355600" algn="l" rtl="0">
              <a:lnSpc>
                <a:spcPct val="115000"/>
              </a:lnSpc>
              <a:spcBef>
                <a:spcPts val="0"/>
              </a:spcBef>
              <a:spcAft>
                <a:spcPts val="0"/>
              </a:spcAft>
              <a:buClr>
                <a:schemeClr val="dk2"/>
              </a:buClr>
              <a:buSzPts val="2000"/>
              <a:buFont typeface="Courier Prime"/>
              <a:buChar char="●"/>
              <a:defRPr sz="2000" b="0" i="0" u="none" strike="noStrike" cap="none">
                <a:solidFill>
                  <a:schemeClr val="dk2"/>
                </a:solidFill>
                <a:latin typeface="Courier Prime"/>
                <a:ea typeface="Courier Prime"/>
                <a:cs typeface="Courier Prime"/>
                <a:sym typeface="Courier Prime"/>
              </a:defRPr>
            </a:lvl7pPr>
            <a:lvl8pPr marL="3657600" marR="0" lvl="7" indent="-355600" algn="l" rtl="0">
              <a:lnSpc>
                <a:spcPct val="115000"/>
              </a:lnSpc>
              <a:spcBef>
                <a:spcPts val="0"/>
              </a:spcBef>
              <a:spcAft>
                <a:spcPts val="0"/>
              </a:spcAft>
              <a:buClr>
                <a:schemeClr val="dk2"/>
              </a:buClr>
              <a:buSzPts val="2000"/>
              <a:buFont typeface="Courier Prime"/>
              <a:buChar char="○"/>
              <a:defRPr sz="2000" b="0" i="0" u="none" strike="noStrike" cap="none">
                <a:solidFill>
                  <a:schemeClr val="dk2"/>
                </a:solidFill>
                <a:latin typeface="Courier Prime"/>
                <a:ea typeface="Courier Prime"/>
                <a:cs typeface="Courier Prime"/>
                <a:sym typeface="Courier Prime"/>
              </a:defRPr>
            </a:lvl8pPr>
            <a:lvl9pPr marL="4114800" marR="0" lvl="8" indent="-355600" algn="l" rtl="0">
              <a:lnSpc>
                <a:spcPct val="115000"/>
              </a:lnSpc>
              <a:spcBef>
                <a:spcPts val="0"/>
              </a:spcBef>
              <a:spcAft>
                <a:spcPts val="0"/>
              </a:spcAft>
              <a:buClr>
                <a:schemeClr val="dk2"/>
              </a:buClr>
              <a:buSzPts val="2000"/>
              <a:buFont typeface="Courier Prime"/>
              <a:buChar char="■"/>
              <a:defRPr sz="2000" b="0" i="0" u="none" strike="noStrike" cap="none">
                <a:solidFill>
                  <a:schemeClr val="dk2"/>
                </a:solidFill>
                <a:latin typeface="Courier Prime"/>
                <a:ea typeface="Courier Prime"/>
                <a:cs typeface="Courier Prime"/>
                <a:sym typeface="Courier Prime"/>
              </a:defRPr>
            </a:lvl9pPr>
          </a:lstStyle>
          <a:p>
            <a:endParaRPr/>
          </a:p>
        </p:txBody>
      </p:sp>
      <p:sp>
        <p:nvSpPr>
          <p:cNvPr id="17" name="Google Shape;17;p20"/>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rmAutofit/>
          </a:bodyPr>
          <a:lstStyle>
            <a:lvl1pPr marL="0" marR="0" lvl="0" indent="0" algn="r"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300"/>
              <a:buFont typeface="Arial"/>
              <a:buNone/>
              <a:defRPr sz="13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
        <p:nvSpPr>
          <p:cNvPr id="18" name="Google Shape;18;p20"/>
          <p:cNvSpPr/>
          <p:nvPr/>
        </p:nvSpPr>
        <p:spPr>
          <a:xfrm rot="5400000">
            <a:off x="-462658" y="6119355"/>
            <a:ext cx="1131345" cy="114589"/>
          </a:xfrm>
          <a:custGeom>
            <a:avLst/>
            <a:gdLst/>
            <a:ahLst/>
            <a:cxnLst/>
            <a:rect l="l" t="t" r="r" b="b"/>
            <a:pathLst>
              <a:path w="919793" h="87640" extrusionOk="0">
                <a:moveTo>
                  <a:pt x="657321" y="73442"/>
                </a:moveTo>
                <a:cubicBezTo>
                  <a:pt x="659149" y="73404"/>
                  <a:pt x="660912" y="74128"/>
                  <a:pt x="662179" y="75442"/>
                </a:cubicBezTo>
                <a:cubicBezTo>
                  <a:pt x="663493" y="76709"/>
                  <a:pt x="664217" y="78471"/>
                  <a:pt x="664179" y="80300"/>
                </a:cubicBezTo>
                <a:cubicBezTo>
                  <a:pt x="664198" y="82148"/>
                  <a:pt x="663474" y="83939"/>
                  <a:pt x="662179" y="85253"/>
                </a:cubicBezTo>
                <a:cubicBezTo>
                  <a:pt x="660912" y="86568"/>
                  <a:pt x="659149" y="87291"/>
                  <a:pt x="657321" y="87253"/>
                </a:cubicBezTo>
                <a:cubicBezTo>
                  <a:pt x="655492" y="87291"/>
                  <a:pt x="653730" y="86568"/>
                  <a:pt x="652463" y="85253"/>
                </a:cubicBezTo>
                <a:cubicBezTo>
                  <a:pt x="651168" y="83939"/>
                  <a:pt x="650444" y="82148"/>
                  <a:pt x="650463" y="80300"/>
                </a:cubicBezTo>
                <a:cubicBezTo>
                  <a:pt x="650425" y="78471"/>
                  <a:pt x="651149" y="76709"/>
                  <a:pt x="652463" y="75442"/>
                </a:cubicBezTo>
                <a:cubicBezTo>
                  <a:pt x="653730" y="74128"/>
                  <a:pt x="655492" y="73404"/>
                  <a:pt x="657321" y="73442"/>
                </a:cubicBezTo>
                <a:close/>
                <a:moveTo>
                  <a:pt x="783051" y="31056"/>
                </a:moveTo>
                <a:cubicBezTo>
                  <a:pt x="776688" y="30989"/>
                  <a:pt x="770602" y="33618"/>
                  <a:pt x="766287" y="38295"/>
                </a:cubicBezTo>
                <a:cubicBezTo>
                  <a:pt x="761677" y="42876"/>
                  <a:pt x="759134" y="49134"/>
                  <a:pt x="759238" y="55630"/>
                </a:cubicBezTo>
                <a:cubicBezTo>
                  <a:pt x="759229" y="59935"/>
                  <a:pt x="760343" y="64174"/>
                  <a:pt x="762477" y="67917"/>
                </a:cubicBezTo>
                <a:cubicBezTo>
                  <a:pt x="764468" y="71632"/>
                  <a:pt x="767468" y="74709"/>
                  <a:pt x="771144" y="76776"/>
                </a:cubicBezTo>
                <a:cubicBezTo>
                  <a:pt x="774783" y="78804"/>
                  <a:pt x="778888" y="79852"/>
                  <a:pt x="783051" y="79824"/>
                </a:cubicBezTo>
                <a:cubicBezTo>
                  <a:pt x="787213" y="79843"/>
                  <a:pt x="791319" y="78795"/>
                  <a:pt x="794957" y="76776"/>
                </a:cubicBezTo>
                <a:cubicBezTo>
                  <a:pt x="798586" y="74652"/>
                  <a:pt x="801587" y="71594"/>
                  <a:pt x="803625" y="67917"/>
                </a:cubicBezTo>
                <a:cubicBezTo>
                  <a:pt x="805730" y="64165"/>
                  <a:pt x="806816" y="59926"/>
                  <a:pt x="806768" y="55630"/>
                </a:cubicBezTo>
                <a:cubicBezTo>
                  <a:pt x="806873" y="49134"/>
                  <a:pt x="804330" y="42876"/>
                  <a:pt x="799719" y="38295"/>
                </a:cubicBezTo>
                <a:cubicBezTo>
                  <a:pt x="795452" y="33608"/>
                  <a:pt x="789385" y="30979"/>
                  <a:pt x="783051" y="31056"/>
                </a:cubicBezTo>
                <a:close/>
                <a:moveTo>
                  <a:pt x="124778" y="30960"/>
                </a:moveTo>
                <a:cubicBezTo>
                  <a:pt x="120558" y="30922"/>
                  <a:pt x="116405" y="32046"/>
                  <a:pt x="112776" y="34198"/>
                </a:cubicBezTo>
                <a:cubicBezTo>
                  <a:pt x="109090" y="36332"/>
                  <a:pt x="106061" y="39428"/>
                  <a:pt x="104013" y="43152"/>
                </a:cubicBezTo>
                <a:cubicBezTo>
                  <a:pt x="101851" y="46886"/>
                  <a:pt x="100708" y="51124"/>
                  <a:pt x="100680" y="55439"/>
                </a:cubicBezTo>
                <a:cubicBezTo>
                  <a:pt x="100708" y="59754"/>
                  <a:pt x="101851" y="63993"/>
                  <a:pt x="104013" y="67726"/>
                </a:cubicBezTo>
                <a:cubicBezTo>
                  <a:pt x="106099" y="71489"/>
                  <a:pt x="109157" y="74613"/>
                  <a:pt x="112872" y="76775"/>
                </a:cubicBezTo>
                <a:cubicBezTo>
                  <a:pt x="116462" y="78956"/>
                  <a:pt x="120577" y="80109"/>
                  <a:pt x="124778" y="80109"/>
                </a:cubicBezTo>
                <a:cubicBezTo>
                  <a:pt x="129017" y="80080"/>
                  <a:pt x="133188" y="78966"/>
                  <a:pt x="136875" y="76870"/>
                </a:cubicBezTo>
                <a:cubicBezTo>
                  <a:pt x="140580" y="74822"/>
                  <a:pt x="143638" y="71784"/>
                  <a:pt x="145733" y="68107"/>
                </a:cubicBezTo>
                <a:cubicBezTo>
                  <a:pt x="147857" y="64297"/>
                  <a:pt x="148943" y="59992"/>
                  <a:pt x="148876" y="55630"/>
                </a:cubicBezTo>
                <a:cubicBezTo>
                  <a:pt x="149019" y="49057"/>
                  <a:pt x="146514" y="42714"/>
                  <a:pt x="141923" y="38008"/>
                </a:cubicBezTo>
                <a:cubicBezTo>
                  <a:pt x="137513" y="33484"/>
                  <a:pt x="131474" y="30950"/>
                  <a:pt x="125159" y="30960"/>
                </a:cubicBezTo>
                <a:close/>
                <a:moveTo>
                  <a:pt x="202407" y="30865"/>
                </a:moveTo>
                <a:cubicBezTo>
                  <a:pt x="196739" y="30751"/>
                  <a:pt x="191243" y="32836"/>
                  <a:pt x="187072" y="36675"/>
                </a:cubicBezTo>
                <a:cubicBezTo>
                  <a:pt x="183538" y="40104"/>
                  <a:pt x="181061" y="44467"/>
                  <a:pt x="179928" y="49248"/>
                </a:cubicBezTo>
                <a:lnTo>
                  <a:pt x="225267" y="49248"/>
                </a:lnTo>
                <a:cubicBezTo>
                  <a:pt x="224486" y="45619"/>
                  <a:pt x="222923" y="42209"/>
                  <a:pt x="220695" y="39247"/>
                </a:cubicBezTo>
                <a:cubicBezTo>
                  <a:pt x="218580" y="36618"/>
                  <a:pt x="215875" y="34522"/>
                  <a:pt x="212789" y="33151"/>
                </a:cubicBezTo>
                <a:cubicBezTo>
                  <a:pt x="209541" y="31636"/>
                  <a:pt x="205988" y="30865"/>
                  <a:pt x="202407" y="30865"/>
                </a:cubicBezTo>
                <a:close/>
                <a:moveTo>
                  <a:pt x="599885" y="30675"/>
                </a:moveTo>
                <a:cubicBezTo>
                  <a:pt x="595665" y="30637"/>
                  <a:pt x="591512" y="31761"/>
                  <a:pt x="587883" y="33914"/>
                </a:cubicBezTo>
                <a:cubicBezTo>
                  <a:pt x="584197" y="36047"/>
                  <a:pt x="581168" y="39143"/>
                  <a:pt x="579120" y="42867"/>
                </a:cubicBezTo>
                <a:cubicBezTo>
                  <a:pt x="576958" y="46601"/>
                  <a:pt x="575815" y="50839"/>
                  <a:pt x="575787" y="55154"/>
                </a:cubicBezTo>
                <a:cubicBezTo>
                  <a:pt x="575815" y="59469"/>
                  <a:pt x="576958" y="63708"/>
                  <a:pt x="579120" y="67442"/>
                </a:cubicBezTo>
                <a:cubicBezTo>
                  <a:pt x="581206" y="71204"/>
                  <a:pt x="584264" y="74328"/>
                  <a:pt x="587979" y="76490"/>
                </a:cubicBezTo>
                <a:cubicBezTo>
                  <a:pt x="591569" y="78672"/>
                  <a:pt x="595684" y="79824"/>
                  <a:pt x="599885" y="79824"/>
                </a:cubicBezTo>
                <a:cubicBezTo>
                  <a:pt x="604124" y="79796"/>
                  <a:pt x="608295" y="78681"/>
                  <a:pt x="611982" y="76586"/>
                </a:cubicBezTo>
                <a:cubicBezTo>
                  <a:pt x="615658" y="74509"/>
                  <a:pt x="618725" y="71480"/>
                  <a:pt x="620840" y="67823"/>
                </a:cubicBezTo>
                <a:cubicBezTo>
                  <a:pt x="622964" y="64013"/>
                  <a:pt x="624050" y="59707"/>
                  <a:pt x="623983" y="55345"/>
                </a:cubicBezTo>
                <a:cubicBezTo>
                  <a:pt x="624126" y="48773"/>
                  <a:pt x="621621" y="42429"/>
                  <a:pt x="617030" y="37724"/>
                </a:cubicBezTo>
                <a:cubicBezTo>
                  <a:pt x="612486" y="33209"/>
                  <a:pt x="606286" y="30770"/>
                  <a:pt x="599885" y="30961"/>
                </a:cubicBezTo>
                <a:close/>
                <a:moveTo>
                  <a:pt x="429673" y="30675"/>
                </a:moveTo>
                <a:cubicBezTo>
                  <a:pt x="425425" y="30627"/>
                  <a:pt x="421234" y="31751"/>
                  <a:pt x="417576" y="33913"/>
                </a:cubicBezTo>
                <a:cubicBezTo>
                  <a:pt x="413890" y="36047"/>
                  <a:pt x="410861" y="39142"/>
                  <a:pt x="408813" y="42867"/>
                </a:cubicBezTo>
                <a:cubicBezTo>
                  <a:pt x="406680" y="46610"/>
                  <a:pt x="405565" y="50848"/>
                  <a:pt x="405575" y="55154"/>
                </a:cubicBezTo>
                <a:cubicBezTo>
                  <a:pt x="405565" y="59459"/>
                  <a:pt x="406680" y="63698"/>
                  <a:pt x="408813" y="67441"/>
                </a:cubicBezTo>
                <a:cubicBezTo>
                  <a:pt x="410899" y="71203"/>
                  <a:pt x="413957" y="74328"/>
                  <a:pt x="417672" y="76490"/>
                </a:cubicBezTo>
                <a:cubicBezTo>
                  <a:pt x="421262" y="78671"/>
                  <a:pt x="425377" y="79823"/>
                  <a:pt x="429578" y="79823"/>
                </a:cubicBezTo>
                <a:cubicBezTo>
                  <a:pt x="433855" y="79785"/>
                  <a:pt x="438046" y="78671"/>
                  <a:pt x="441770" y="76585"/>
                </a:cubicBezTo>
                <a:cubicBezTo>
                  <a:pt x="445446" y="74528"/>
                  <a:pt x="448476" y="71499"/>
                  <a:pt x="450533" y="67822"/>
                </a:cubicBezTo>
                <a:cubicBezTo>
                  <a:pt x="452667" y="64012"/>
                  <a:pt x="453743" y="59707"/>
                  <a:pt x="453676" y="55344"/>
                </a:cubicBezTo>
                <a:cubicBezTo>
                  <a:pt x="453819" y="48772"/>
                  <a:pt x="451314" y="42428"/>
                  <a:pt x="446723" y="37723"/>
                </a:cubicBezTo>
                <a:cubicBezTo>
                  <a:pt x="442122" y="33122"/>
                  <a:pt x="435798" y="30665"/>
                  <a:pt x="429292" y="30960"/>
                </a:cubicBezTo>
                <a:close/>
                <a:moveTo>
                  <a:pt x="71723" y="24959"/>
                </a:moveTo>
                <a:lnTo>
                  <a:pt x="79819" y="24959"/>
                </a:lnTo>
                <a:lnTo>
                  <a:pt x="79819" y="85729"/>
                </a:lnTo>
                <a:lnTo>
                  <a:pt x="72009" y="85729"/>
                </a:lnTo>
                <a:close/>
                <a:moveTo>
                  <a:pt x="546544" y="24674"/>
                </a:moveTo>
                <a:lnTo>
                  <a:pt x="554355" y="24674"/>
                </a:lnTo>
                <a:lnTo>
                  <a:pt x="554355" y="85443"/>
                </a:lnTo>
                <a:lnTo>
                  <a:pt x="546544" y="85443"/>
                </a:lnTo>
                <a:close/>
                <a:moveTo>
                  <a:pt x="202311" y="23626"/>
                </a:moveTo>
                <a:cubicBezTo>
                  <a:pt x="211979" y="23283"/>
                  <a:pt x="221209" y="27655"/>
                  <a:pt x="227076" y="35342"/>
                </a:cubicBezTo>
                <a:cubicBezTo>
                  <a:pt x="231639" y="41285"/>
                  <a:pt x="234030" y="48620"/>
                  <a:pt x="233839" y="56106"/>
                </a:cubicBezTo>
                <a:lnTo>
                  <a:pt x="179166" y="56106"/>
                </a:lnTo>
                <a:cubicBezTo>
                  <a:pt x="179080" y="62545"/>
                  <a:pt x="181509" y="68765"/>
                  <a:pt x="185929" y="73442"/>
                </a:cubicBezTo>
                <a:cubicBezTo>
                  <a:pt x="190100" y="77937"/>
                  <a:pt x="195987" y="80433"/>
                  <a:pt x="202121" y="80300"/>
                </a:cubicBezTo>
                <a:cubicBezTo>
                  <a:pt x="205179" y="80290"/>
                  <a:pt x="208207" y="79738"/>
                  <a:pt x="211074" y="78680"/>
                </a:cubicBezTo>
                <a:cubicBezTo>
                  <a:pt x="213799" y="77661"/>
                  <a:pt x="216332" y="76213"/>
                  <a:pt x="218599" y="74394"/>
                </a:cubicBezTo>
                <a:cubicBezTo>
                  <a:pt x="221238" y="71784"/>
                  <a:pt x="223486" y="68793"/>
                  <a:pt x="225267" y="65536"/>
                </a:cubicBezTo>
                <a:lnTo>
                  <a:pt x="231839" y="69060"/>
                </a:lnTo>
                <a:cubicBezTo>
                  <a:pt x="229953" y="72880"/>
                  <a:pt x="227410" y="76328"/>
                  <a:pt x="224314" y="79252"/>
                </a:cubicBezTo>
                <a:cubicBezTo>
                  <a:pt x="221542" y="81824"/>
                  <a:pt x="218314" y="83862"/>
                  <a:pt x="214789" y="85253"/>
                </a:cubicBezTo>
                <a:cubicBezTo>
                  <a:pt x="210941" y="86643"/>
                  <a:pt x="206874" y="87320"/>
                  <a:pt x="202788" y="87253"/>
                </a:cubicBezTo>
                <a:cubicBezTo>
                  <a:pt x="193987" y="87834"/>
                  <a:pt x="185405" y="84319"/>
                  <a:pt x="179547" y="77728"/>
                </a:cubicBezTo>
                <a:cubicBezTo>
                  <a:pt x="174108" y="71699"/>
                  <a:pt x="171117" y="63850"/>
                  <a:pt x="171165" y="55725"/>
                </a:cubicBezTo>
                <a:cubicBezTo>
                  <a:pt x="171098" y="48267"/>
                  <a:pt x="173584" y="41000"/>
                  <a:pt x="178213" y="35151"/>
                </a:cubicBezTo>
                <a:cubicBezTo>
                  <a:pt x="183842" y="27560"/>
                  <a:pt x="192863" y="23245"/>
                  <a:pt x="202311" y="23626"/>
                </a:cubicBezTo>
                <a:close/>
                <a:moveTo>
                  <a:pt x="783051" y="23436"/>
                </a:moveTo>
                <a:cubicBezTo>
                  <a:pt x="791909" y="23207"/>
                  <a:pt x="800415" y="26903"/>
                  <a:pt x="806292" y="33532"/>
                </a:cubicBezTo>
                <a:cubicBezTo>
                  <a:pt x="811816" y="39514"/>
                  <a:pt x="814817" y="47391"/>
                  <a:pt x="814674" y="55535"/>
                </a:cubicBezTo>
                <a:cubicBezTo>
                  <a:pt x="814760" y="63812"/>
                  <a:pt x="811578" y="71785"/>
                  <a:pt x="805816" y="77728"/>
                </a:cubicBezTo>
                <a:cubicBezTo>
                  <a:pt x="799977" y="84062"/>
                  <a:pt x="791662" y="87539"/>
                  <a:pt x="783051" y="87253"/>
                </a:cubicBezTo>
                <a:cubicBezTo>
                  <a:pt x="774412" y="87558"/>
                  <a:pt x="766058" y="84081"/>
                  <a:pt x="760191" y="77728"/>
                </a:cubicBezTo>
                <a:cubicBezTo>
                  <a:pt x="754428" y="71785"/>
                  <a:pt x="751247" y="63812"/>
                  <a:pt x="751333" y="55535"/>
                </a:cubicBezTo>
                <a:cubicBezTo>
                  <a:pt x="751237" y="47429"/>
                  <a:pt x="754228" y="39600"/>
                  <a:pt x="759715" y="33627"/>
                </a:cubicBezTo>
                <a:cubicBezTo>
                  <a:pt x="765620" y="26969"/>
                  <a:pt x="774154" y="23236"/>
                  <a:pt x="783051" y="23436"/>
                </a:cubicBezTo>
                <a:close/>
                <a:moveTo>
                  <a:pt x="711804" y="23436"/>
                </a:moveTo>
                <a:cubicBezTo>
                  <a:pt x="715747" y="23407"/>
                  <a:pt x="719671" y="24017"/>
                  <a:pt x="723424" y="25246"/>
                </a:cubicBezTo>
                <a:cubicBezTo>
                  <a:pt x="726853" y="26322"/>
                  <a:pt x="730072" y="27960"/>
                  <a:pt x="732949" y="30103"/>
                </a:cubicBezTo>
                <a:cubicBezTo>
                  <a:pt x="735540" y="32170"/>
                  <a:pt x="737712" y="34732"/>
                  <a:pt x="739331" y="37628"/>
                </a:cubicBezTo>
                <a:lnTo>
                  <a:pt x="733139" y="41438"/>
                </a:lnTo>
                <a:cubicBezTo>
                  <a:pt x="728063" y="34466"/>
                  <a:pt x="719852" y="30475"/>
                  <a:pt x="711232" y="30770"/>
                </a:cubicBezTo>
                <a:cubicBezTo>
                  <a:pt x="704364" y="30570"/>
                  <a:pt x="697697" y="33142"/>
                  <a:pt x="692754" y="37914"/>
                </a:cubicBezTo>
                <a:cubicBezTo>
                  <a:pt x="687991" y="42410"/>
                  <a:pt x="685334" y="48696"/>
                  <a:pt x="685419" y="55249"/>
                </a:cubicBezTo>
                <a:cubicBezTo>
                  <a:pt x="685400" y="59640"/>
                  <a:pt x="686591" y="63955"/>
                  <a:pt x="688848" y="67727"/>
                </a:cubicBezTo>
                <a:cubicBezTo>
                  <a:pt x="691039" y="71756"/>
                  <a:pt x="694344" y="75061"/>
                  <a:pt x="698373" y="77252"/>
                </a:cubicBezTo>
                <a:cubicBezTo>
                  <a:pt x="702412" y="79414"/>
                  <a:pt x="706936" y="80529"/>
                  <a:pt x="711518" y="80491"/>
                </a:cubicBezTo>
                <a:cubicBezTo>
                  <a:pt x="720100" y="80624"/>
                  <a:pt x="728234" y="76661"/>
                  <a:pt x="733425" y="69823"/>
                </a:cubicBezTo>
                <a:lnTo>
                  <a:pt x="739616" y="73823"/>
                </a:lnTo>
                <a:cubicBezTo>
                  <a:pt x="736683" y="78205"/>
                  <a:pt x="732644" y="81719"/>
                  <a:pt x="727901" y="84015"/>
                </a:cubicBezTo>
                <a:cubicBezTo>
                  <a:pt x="722662" y="86482"/>
                  <a:pt x="716928" y="87720"/>
                  <a:pt x="711137" y="87634"/>
                </a:cubicBezTo>
                <a:cubicBezTo>
                  <a:pt x="702240" y="87806"/>
                  <a:pt x="693649" y="84367"/>
                  <a:pt x="687324" y="78109"/>
                </a:cubicBezTo>
                <a:cubicBezTo>
                  <a:pt x="681114" y="72375"/>
                  <a:pt x="677647" y="64270"/>
                  <a:pt x="677799" y="55821"/>
                </a:cubicBezTo>
                <a:cubicBezTo>
                  <a:pt x="677790" y="50058"/>
                  <a:pt x="679342" y="44400"/>
                  <a:pt x="682276" y="39438"/>
                </a:cubicBezTo>
                <a:cubicBezTo>
                  <a:pt x="685162" y="34437"/>
                  <a:pt x="689382" y="30351"/>
                  <a:pt x="694468" y="27627"/>
                </a:cubicBezTo>
                <a:cubicBezTo>
                  <a:pt x="699802" y="24808"/>
                  <a:pt x="705765" y="23369"/>
                  <a:pt x="711804" y="23436"/>
                </a:cubicBezTo>
                <a:close/>
                <a:moveTo>
                  <a:pt x="262414" y="23245"/>
                </a:moveTo>
                <a:cubicBezTo>
                  <a:pt x="268786" y="23798"/>
                  <a:pt x="274692" y="26807"/>
                  <a:pt x="278892" y="31627"/>
                </a:cubicBezTo>
                <a:lnTo>
                  <a:pt x="273939" y="36771"/>
                </a:lnTo>
                <a:cubicBezTo>
                  <a:pt x="270777" y="33246"/>
                  <a:pt x="266376" y="31094"/>
                  <a:pt x="261652" y="30770"/>
                </a:cubicBezTo>
                <a:cubicBezTo>
                  <a:pt x="259223" y="30732"/>
                  <a:pt x="256871" y="31618"/>
                  <a:pt x="255080" y="33246"/>
                </a:cubicBezTo>
                <a:cubicBezTo>
                  <a:pt x="253394" y="34704"/>
                  <a:pt x="252422" y="36828"/>
                  <a:pt x="252413" y="39056"/>
                </a:cubicBezTo>
                <a:cubicBezTo>
                  <a:pt x="252499" y="41152"/>
                  <a:pt x="253261" y="43162"/>
                  <a:pt x="254604" y="44772"/>
                </a:cubicBezTo>
                <a:cubicBezTo>
                  <a:pt x="257385" y="47439"/>
                  <a:pt x="260604" y="49601"/>
                  <a:pt x="264129" y="51153"/>
                </a:cubicBezTo>
                <a:cubicBezTo>
                  <a:pt x="268643" y="53201"/>
                  <a:pt x="272701" y="56154"/>
                  <a:pt x="276035" y="59821"/>
                </a:cubicBezTo>
                <a:cubicBezTo>
                  <a:pt x="278016" y="62602"/>
                  <a:pt x="279073" y="65936"/>
                  <a:pt x="279083" y="69346"/>
                </a:cubicBezTo>
                <a:cubicBezTo>
                  <a:pt x="279130" y="74109"/>
                  <a:pt x="277235" y="78681"/>
                  <a:pt x="273844" y="82014"/>
                </a:cubicBezTo>
                <a:cubicBezTo>
                  <a:pt x="270339" y="85434"/>
                  <a:pt x="265595" y="87291"/>
                  <a:pt x="260699" y="87158"/>
                </a:cubicBezTo>
                <a:cubicBezTo>
                  <a:pt x="257204" y="87158"/>
                  <a:pt x="253756" y="86377"/>
                  <a:pt x="250603" y="84872"/>
                </a:cubicBezTo>
                <a:cubicBezTo>
                  <a:pt x="247526" y="83405"/>
                  <a:pt x="244821" y="81262"/>
                  <a:pt x="242697" y="78585"/>
                </a:cubicBezTo>
                <a:lnTo>
                  <a:pt x="247650" y="72966"/>
                </a:lnTo>
                <a:cubicBezTo>
                  <a:pt x="250651" y="76995"/>
                  <a:pt x="255299" y="79471"/>
                  <a:pt x="260319" y="79728"/>
                </a:cubicBezTo>
                <a:cubicBezTo>
                  <a:pt x="263262" y="79814"/>
                  <a:pt x="266129" y="78757"/>
                  <a:pt x="268320" y="76776"/>
                </a:cubicBezTo>
                <a:cubicBezTo>
                  <a:pt x="270406" y="74985"/>
                  <a:pt x="271625" y="72385"/>
                  <a:pt x="271653" y="69632"/>
                </a:cubicBezTo>
                <a:cubicBezTo>
                  <a:pt x="271634" y="67441"/>
                  <a:pt x="270863" y="65317"/>
                  <a:pt x="269463" y="63631"/>
                </a:cubicBezTo>
                <a:cubicBezTo>
                  <a:pt x="266653" y="60983"/>
                  <a:pt x="263433" y="58802"/>
                  <a:pt x="259938" y="57154"/>
                </a:cubicBezTo>
                <a:cubicBezTo>
                  <a:pt x="255623" y="55259"/>
                  <a:pt x="251784" y="52430"/>
                  <a:pt x="248698" y="48867"/>
                </a:cubicBezTo>
                <a:cubicBezTo>
                  <a:pt x="246698" y="46105"/>
                  <a:pt x="245660" y="42752"/>
                  <a:pt x="245745" y="39342"/>
                </a:cubicBezTo>
                <a:cubicBezTo>
                  <a:pt x="245631" y="34999"/>
                  <a:pt x="247355" y="30808"/>
                  <a:pt x="250508" y="27817"/>
                </a:cubicBezTo>
                <a:cubicBezTo>
                  <a:pt x="253699" y="24760"/>
                  <a:pt x="257994" y="23112"/>
                  <a:pt x="262414" y="23245"/>
                </a:cubicBezTo>
                <a:close/>
                <a:moveTo>
                  <a:pt x="19813" y="23245"/>
                </a:moveTo>
                <a:cubicBezTo>
                  <a:pt x="26146" y="23845"/>
                  <a:pt x="32005" y="26836"/>
                  <a:pt x="36196" y="31627"/>
                </a:cubicBezTo>
                <a:lnTo>
                  <a:pt x="31147" y="36771"/>
                </a:lnTo>
                <a:cubicBezTo>
                  <a:pt x="28023" y="33256"/>
                  <a:pt x="23651" y="31104"/>
                  <a:pt x="18955" y="30770"/>
                </a:cubicBezTo>
                <a:cubicBezTo>
                  <a:pt x="16526" y="30732"/>
                  <a:pt x="14174" y="31618"/>
                  <a:pt x="12383" y="33247"/>
                </a:cubicBezTo>
                <a:cubicBezTo>
                  <a:pt x="10697" y="34704"/>
                  <a:pt x="9725" y="36828"/>
                  <a:pt x="9716" y="39057"/>
                </a:cubicBezTo>
                <a:cubicBezTo>
                  <a:pt x="9802" y="41152"/>
                  <a:pt x="10564" y="43162"/>
                  <a:pt x="11907" y="44772"/>
                </a:cubicBezTo>
                <a:cubicBezTo>
                  <a:pt x="14688" y="47439"/>
                  <a:pt x="17907" y="49601"/>
                  <a:pt x="21432" y="51154"/>
                </a:cubicBezTo>
                <a:cubicBezTo>
                  <a:pt x="25928" y="53201"/>
                  <a:pt x="29947" y="56145"/>
                  <a:pt x="33243" y="59821"/>
                </a:cubicBezTo>
                <a:cubicBezTo>
                  <a:pt x="35291" y="62574"/>
                  <a:pt x="36396" y="65917"/>
                  <a:pt x="36386" y="69346"/>
                </a:cubicBezTo>
                <a:cubicBezTo>
                  <a:pt x="36443" y="74128"/>
                  <a:pt x="34510" y="78710"/>
                  <a:pt x="31052" y="82015"/>
                </a:cubicBezTo>
                <a:cubicBezTo>
                  <a:pt x="27594" y="85453"/>
                  <a:pt x="22880" y="87311"/>
                  <a:pt x="18003" y="87158"/>
                </a:cubicBezTo>
                <a:cubicBezTo>
                  <a:pt x="14507" y="87158"/>
                  <a:pt x="11059" y="86377"/>
                  <a:pt x="7906" y="84872"/>
                </a:cubicBezTo>
                <a:cubicBezTo>
                  <a:pt x="4820" y="83405"/>
                  <a:pt x="2124" y="81262"/>
                  <a:pt x="0" y="78586"/>
                </a:cubicBezTo>
                <a:lnTo>
                  <a:pt x="4954" y="72966"/>
                </a:lnTo>
                <a:cubicBezTo>
                  <a:pt x="7954" y="76995"/>
                  <a:pt x="12602" y="79472"/>
                  <a:pt x="17622" y="79729"/>
                </a:cubicBezTo>
                <a:cubicBezTo>
                  <a:pt x="20574" y="79814"/>
                  <a:pt x="23432" y="78757"/>
                  <a:pt x="25623" y="76776"/>
                </a:cubicBezTo>
                <a:cubicBezTo>
                  <a:pt x="27718" y="74985"/>
                  <a:pt x="28928" y="72385"/>
                  <a:pt x="28956" y="69632"/>
                </a:cubicBezTo>
                <a:cubicBezTo>
                  <a:pt x="28937" y="67441"/>
                  <a:pt x="28166" y="65317"/>
                  <a:pt x="26766" y="63631"/>
                </a:cubicBezTo>
                <a:cubicBezTo>
                  <a:pt x="23956" y="60974"/>
                  <a:pt x="20746" y="58793"/>
                  <a:pt x="17241" y="57154"/>
                </a:cubicBezTo>
                <a:cubicBezTo>
                  <a:pt x="12973" y="55230"/>
                  <a:pt x="9163" y="52401"/>
                  <a:pt x="6097" y="48868"/>
                </a:cubicBezTo>
                <a:cubicBezTo>
                  <a:pt x="4096" y="46105"/>
                  <a:pt x="3058" y="42753"/>
                  <a:pt x="3144" y="39343"/>
                </a:cubicBezTo>
                <a:cubicBezTo>
                  <a:pt x="2991" y="34990"/>
                  <a:pt x="4725" y="30789"/>
                  <a:pt x="7906" y="27817"/>
                </a:cubicBezTo>
                <a:cubicBezTo>
                  <a:pt x="11088" y="24741"/>
                  <a:pt x="15383" y="23083"/>
                  <a:pt x="19813" y="23245"/>
                </a:cubicBezTo>
                <a:close/>
                <a:moveTo>
                  <a:pt x="857726" y="23150"/>
                </a:moveTo>
                <a:cubicBezTo>
                  <a:pt x="860612" y="23141"/>
                  <a:pt x="863460" y="23722"/>
                  <a:pt x="866108" y="24865"/>
                </a:cubicBezTo>
                <a:cubicBezTo>
                  <a:pt x="868594" y="25865"/>
                  <a:pt x="870813" y="27427"/>
                  <a:pt x="872585" y="29437"/>
                </a:cubicBezTo>
                <a:cubicBezTo>
                  <a:pt x="874576" y="31885"/>
                  <a:pt x="876071" y="34695"/>
                  <a:pt x="876966" y="37724"/>
                </a:cubicBezTo>
                <a:cubicBezTo>
                  <a:pt x="879157" y="33352"/>
                  <a:pt x="882443" y="29608"/>
                  <a:pt x="886491" y="26865"/>
                </a:cubicBezTo>
                <a:cubicBezTo>
                  <a:pt x="890235" y="24436"/>
                  <a:pt x="894607" y="23141"/>
                  <a:pt x="899065" y="23150"/>
                </a:cubicBezTo>
                <a:cubicBezTo>
                  <a:pt x="903008" y="23065"/>
                  <a:pt x="906894" y="24160"/>
                  <a:pt x="910209" y="26294"/>
                </a:cubicBezTo>
                <a:cubicBezTo>
                  <a:pt x="913438" y="28446"/>
                  <a:pt x="915933" y="31542"/>
                  <a:pt x="917352" y="35152"/>
                </a:cubicBezTo>
                <a:cubicBezTo>
                  <a:pt x="919219" y="40667"/>
                  <a:pt x="920029" y="46486"/>
                  <a:pt x="919734" y="52297"/>
                </a:cubicBezTo>
                <a:lnTo>
                  <a:pt x="919734" y="85444"/>
                </a:lnTo>
                <a:lnTo>
                  <a:pt x="911733" y="85444"/>
                </a:lnTo>
                <a:lnTo>
                  <a:pt x="911733" y="52297"/>
                </a:lnTo>
                <a:cubicBezTo>
                  <a:pt x="911990" y="47772"/>
                  <a:pt x="911504" y="43239"/>
                  <a:pt x="910304" y="38867"/>
                </a:cubicBezTo>
                <a:cubicBezTo>
                  <a:pt x="909428" y="36419"/>
                  <a:pt x="907751" y="34333"/>
                  <a:pt x="905541" y="32961"/>
                </a:cubicBezTo>
                <a:cubicBezTo>
                  <a:pt x="903170" y="31418"/>
                  <a:pt x="900369" y="30646"/>
                  <a:pt x="897541" y="30770"/>
                </a:cubicBezTo>
                <a:cubicBezTo>
                  <a:pt x="893807" y="30713"/>
                  <a:pt x="890159" y="31885"/>
                  <a:pt x="887158" y="34104"/>
                </a:cubicBezTo>
                <a:cubicBezTo>
                  <a:pt x="884034" y="36304"/>
                  <a:pt x="881643" y="39390"/>
                  <a:pt x="880300" y="42962"/>
                </a:cubicBezTo>
                <a:cubicBezTo>
                  <a:pt x="878500" y="49144"/>
                  <a:pt x="877757" y="55583"/>
                  <a:pt x="878109" y="62012"/>
                </a:cubicBezTo>
                <a:lnTo>
                  <a:pt x="878109" y="85825"/>
                </a:lnTo>
                <a:lnTo>
                  <a:pt x="870394" y="85825"/>
                </a:lnTo>
                <a:lnTo>
                  <a:pt x="870394" y="54678"/>
                </a:lnTo>
                <a:cubicBezTo>
                  <a:pt x="870623" y="49687"/>
                  <a:pt x="870175" y="44686"/>
                  <a:pt x="869061" y="39819"/>
                </a:cubicBezTo>
                <a:cubicBezTo>
                  <a:pt x="868194" y="37238"/>
                  <a:pt x="866527" y="34999"/>
                  <a:pt x="864298" y="33437"/>
                </a:cubicBezTo>
                <a:cubicBezTo>
                  <a:pt x="861888" y="31875"/>
                  <a:pt x="859069" y="31075"/>
                  <a:pt x="856202" y="31151"/>
                </a:cubicBezTo>
                <a:cubicBezTo>
                  <a:pt x="852554" y="31142"/>
                  <a:pt x="848991" y="32275"/>
                  <a:pt x="846010" y="34390"/>
                </a:cubicBezTo>
                <a:cubicBezTo>
                  <a:pt x="842867" y="36552"/>
                  <a:pt x="840447" y="39600"/>
                  <a:pt x="839057" y="43153"/>
                </a:cubicBezTo>
                <a:cubicBezTo>
                  <a:pt x="837276" y="48620"/>
                  <a:pt x="836504" y="54364"/>
                  <a:pt x="836771" y="60107"/>
                </a:cubicBezTo>
                <a:lnTo>
                  <a:pt x="836771" y="85825"/>
                </a:lnTo>
                <a:lnTo>
                  <a:pt x="828960" y="85825"/>
                </a:lnTo>
                <a:lnTo>
                  <a:pt x="829056" y="24674"/>
                </a:lnTo>
                <a:lnTo>
                  <a:pt x="836866" y="24674"/>
                </a:lnTo>
                <a:lnTo>
                  <a:pt x="836866" y="35152"/>
                </a:lnTo>
                <a:cubicBezTo>
                  <a:pt x="839105" y="31828"/>
                  <a:pt x="841953" y="28951"/>
                  <a:pt x="845248" y="26675"/>
                </a:cubicBezTo>
                <a:cubicBezTo>
                  <a:pt x="849011" y="24379"/>
                  <a:pt x="853325" y="23160"/>
                  <a:pt x="857726" y="23150"/>
                </a:cubicBezTo>
                <a:close/>
                <a:moveTo>
                  <a:pt x="321373" y="23149"/>
                </a:moveTo>
                <a:cubicBezTo>
                  <a:pt x="324259" y="23140"/>
                  <a:pt x="327107" y="23721"/>
                  <a:pt x="329755" y="24864"/>
                </a:cubicBezTo>
                <a:cubicBezTo>
                  <a:pt x="332222" y="25893"/>
                  <a:pt x="334442" y="27455"/>
                  <a:pt x="336232" y="29436"/>
                </a:cubicBezTo>
                <a:cubicBezTo>
                  <a:pt x="338194" y="31903"/>
                  <a:pt x="339671" y="34713"/>
                  <a:pt x="340614" y="37723"/>
                </a:cubicBezTo>
                <a:cubicBezTo>
                  <a:pt x="342804" y="33351"/>
                  <a:pt x="346091" y="29608"/>
                  <a:pt x="350139" y="26864"/>
                </a:cubicBezTo>
                <a:cubicBezTo>
                  <a:pt x="353882" y="24435"/>
                  <a:pt x="358254" y="23140"/>
                  <a:pt x="362712" y="23149"/>
                </a:cubicBezTo>
                <a:cubicBezTo>
                  <a:pt x="366655" y="23083"/>
                  <a:pt x="370532" y="24178"/>
                  <a:pt x="373856" y="26293"/>
                </a:cubicBezTo>
                <a:cubicBezTo>
                  <a:pt x="377047" y="28493"/>
                  <a:pt x="379523" y="31570"/>
                  <a:pt x="381000" y="35151"/>
                </a:cubicBezTo>
                <a:cubicBezTo>
                  <a:pt x="382781" y="40685"/>
                  <a:pt x="383552" y="46486"/>
                  <a:pt x="383286" y="52296"/>
                </a:cubicBezTo>
                <a:lnTo>
                  <a:pt x="383286" y="85443"/>
                </a:lnTo>
                <a:lnTo>
                  <a:pt x="375380" y="85443"/>
                </a:lnTo>
                <a:lnTo>
                  <a:pt x="375380" y="52296"/>
                </a:lnTo>
                <a:cubicBezTo>
                  <a:pt x="375637" y="47772"/>
                  <a:pt x="375152" y="43238"/>
                  <a:pt x="373951" y="38866"/>
                </a:cubicBezTo>
                <a:cubicBezTo>
                  <a:pt x="373046" y="36437"/>
                  <a:pt x="371370" y="34360"/>
                  <a:pt x="369189" y="32960"/>
                </a:cubicBezTo>
                <a:cubicBezTo>
                  <a:pt x="366808" y="31436"/>
                  <a:pt x="364017" y="30674"/>
                  <a:pt x="361188" y="30769"/>
                </a:cubicBezTo>
                <a:cubicBezTo>
                  <a:pt x="357454" y="30712"/>
                  <a:pt x="353806" y="31884"/>
                  <a:pt x="350806" y="34103"/>
                </a:cubicBezTo>
                <a:cubicBezTo>
                  <a:pt x="347681" y="36303"/>
                  <a:pt x="345291" y="39390"/>
                  <a:pt x="343948" y="42961"/>
                </a:cubicBezTo>
                <a:cubicBezTo>
                  <a:pt x="342100" y="49134"/>
                  <a:pt x="341357" y="55582"/>
                  <a:pt x="341757" y="62011"/>
                </a:cubicBezTo>
                <a:lnTo>
                  <a:pt x="341757" y="85824"/>
                </a:lnTo>
                <a:lnTo>
                  <a:pt x="333946" y="85824"/>
                </a:lnTo>
                <a:lnTo>
                  <a:pt x="333946" y="54677"/>
                </a:lnTo>
                <a:cubicBezTo>
                  <a:pt x="334213" y="49677"/>
                  <a:pt x="333727" y="44676"/>
                  <a:pt x="332518" y="39818"/>
                </a:cubicBezTo>
                <a:cubicBezTo>
                  <a:pt x="331679" y="37218"/>
                  <a:pt x="330003" y="34980"/>
                  <a:pt x="327755" y="33436"/>
                </a:cubicBezTo>
                <a:cubicBezTo>
                  <a:pt x="325345" y="31874"/>
                  <a:pt x="322526" y="31074"/>
                  <a:pt x="319659" y="31150"/>
                </a:cubicBezTo>
                <a:cubicBezTo>
                  <a:pt x="316039" y="31141"/>
                  <a:pt x="312505" y="32274"/>
                  <a:pt x="309562" y="34389"/>
                </a:cubicBezTo>
                <a:cubicBezTo>
                  <a:pt x="306419" y="36551"/>
                  <a:pt x="304000" y="39599"/>
                  <a:pt x="302609" y="43152"/>
                </a:cubicBezTo>
                <a:cubicBezTo>
                  <a:pt x="300828" y="48619"/>
                  <a:pt x="300056" y="54363"/>
                  <a:pt x="300323" y="60107"/>
                </a:cubicBezTo>
                <a:lnTo>
                  <a:pt x="300323" y="85824"/>
                </a:lnTo>
                <a:lnTo>
                  <a:pt x="292512" y="85824"/>
                </a:lnTo>
                <a:lnTo>
                  <a:pt x="292703" y="24674"/>
                </a:lnTo>
                <a:lnTo>
                  <a:pt x="300514" y="24674"/>
                </a:lnTo>
                <a:lnTo>
                  <a:pt x="300514" y="35151"/>
                </a:lnTo>
                <a:cubicBezTo>
                  <a:pt x="302752" y="31827"/>
                  <a:pt x="305600" y="28950"/>
                  <a:pt x="308895" y="26674"/>
                </a:cubicBezTo>
                <a:cubicBezTo>
                  <a:pt x="312648" y="24359"/>
                  <a:pt x="316963" y="23140"/>
                  <a:pt x="321373" y="23149"/>
                </a:cubicBezTo>
                <a:close/>
                <a:moveTo>
                  <a:pt x="508635" y="22959"/>
                </a:moveTo>
                <a:cubicBezTo>
                  <a:pt x="512921" y="22883"/>
                  <a:pt x="517131" y="24073"/>
                  <a:pt x="520731" y="26388"/>
                </a:cubicBezTo>
                <a:cubicBezTo>
                  <a:pt x="524237" y="28703"/>
                  <a:pt x="526961" y="32017"/>
                  <a:pt x="528542" y="35913"/>
                </a:cubicBezTo>
                <a:cubicBezTo>
                  <a:pt x="530475" y="41809"/>
                  <a:pt x="531314" y="48000"/>
                  <a:pt x="531018" y="54201"/>
                </a:cubicBezTo>
                <a:lnTo>
                  <a:pt x="531018" y="85443"/>
                </a:lnTo>
                <a:lnTo>
                  <a:pt x="523208" y="85443"/>
                </a:lnTo>
                <a:lnTo>
                  <a:pt x="523208" y="56868"/>
                </a:lnTo>
                <a:cubicBezTo>
                  <a:pt x="523379" y="52182"/>
                  <a:pt x="523094" y="47495"/>
                  <a:pt x="522351" y="42866"/>
                </a:cubicBezTo>
                <a:cubicBezTo>
                  <a:pt x="521789" y="39171"/>
                  <a:pt x="519931" y="35799"/>
                  <a:pt x="517112" y="33341"/>
                </a:cubicBezTo>
                <a:cubicBezTo>
                  <a:pt x="514216" y="31217"/>
                  <a:pt x="510692" y="30150"/>
                  <a:pt x="507111" y="30293"/>
                </a:cubicBezTo>
                <a:cubicBezTo>
                  <a:pt x="502415" y="30255"/>
                  <a:pt x="497872" y="31951"/>
                  <a:pt x="494347" y="35056"/>
                </a:cubicBezTo>
                <a:cubicBezTo>
                  <a:pt x="490709" y="37989"/>
                  <a:pt x="488127" y="42038"/>
                  <a:pt x="487013" y="46581"/>
                </a:cubicBezTo>
                <a:cubicBezTo>
                  <a:pt x="486060" y="52048"/>
                  <a:pt x="485670" y="57601"/>
                  <a:pt x="485870" y="63154"/>
                </a:cubicBezTo>
                <a:lnTo>
                  <a:pt x="485870" y="85443"/>
                </a:lnTo>
                <a:lnTo>
                  <a:pt x="478059" y="85443"/>
                </a:lnTo>
                <a:lnTo>
                  <a:pt x="478059" y="24673"/>
                </a:lnTo>
                <a:lnTo>
                  <a:pt x="485870" y="24673"/>
                </a:lnTo>
                <a:lnTo>
                  <a:pt x="485870" y="35532"/>
                </a:lnTo>
                <a:cubicBezTo>
                  <a:pt x="488623" y="31665"/>
                  <a:pt x="492166" y="28417"/>
                  <a:pt x="496252" y="26007"/>
                </a:cubicBezTo>
                <a:cubicBezTo>
                  <a:pt x="500062" y="23988"/>
                  <a:pt x="504320" y="22940"/>
                  <a:pt x="508635" y="22959"/>
                </a:cubicBezTo>
                <a:close/>
                <a:moveTo>
                  <a:pt x="599218" y="22769"/>
                </a:moveTo>
                <a:cubicBezTo>
                  <a:pt x="603914" y="22712"/>
                  <a:pt x="608553" y="23788"/>
                  <a:pt x="612744" y="25913"/>
                </a:cubicBezTo>
                <a:cubicBezTo>
                  <a:pt x="616954" y="28227"/>
                  <a:pt x="620573" y="31485"/>
                  <a:pt x="623316" y="35438"/>
                </a:cubicBezTo>
                <a:lnTo>
                  <a:pt x="623316" y="24674"/>
                </a:lnTo>
                <a:lnTo>
                  <a:pt x="631127" y="24674"/>
                </a:lnTo>
                <a:lnTo>
                  <a:pt x="631127" y="85444"/>
                </a:lnTo>
                <a:lnTo>
                  <a:pt x="623412" y="85444"/>
                </a:lnTo>
                <a:lnTo>
                  <a:pt x="623412" y="74966"/>
                </a:lnTo>
                <a:cubicBezTo>
                  <a:pt x="620449" y="78700"/>
                  <a:pt x="616716" y="81758"/>
                  <a:pt x="612458" y="83920"/>
                </a:cubicBezTo>
                <a:cubicBezTo>
                  <a:pt x="608295" y="86015"/>
                  <a:pt x="603685" y="87063"/>
                  <a:pt x="599028" y="86968"/>
                </a:cubicBezTo>
                <a:cubicBezTo>
                  <a:pt x="590684" y="87015"/>
                  <a:pt x="582702" y="83558"/>
                  <a:pt x="577025" y="77443"/>
                </a:cubicBezTo>
                <a:cubicBezTo>
                  <a:pt x="570862" y="71480"/>
                  <a:pt x="567414" y="63251"/>
                  <a:pt x="567500" y="54678"/>
                </a:cubicBezTo>
                <a:cubicBezTo>
                  <a:pt x="567424" y="46220"/>
                  <a:pt x="570872" y="38105"/>
                  <a:pt x="577025" y="32294"/>
                </a:cubicBezTo>
                <a:cubicBezTo>
                  <a:pt x="582740" y="26122"/>
                  <a:pt x="590808" y="22655"/>
                  <a:pt x="599218" y="22769"/>
                </a:cubicBezTo>
                <a:close/>
                <a:moveTo>
                  <a:pt x="428911" y="22769"/>
                </a:moveTo>
                <a:cubicBezTo>
                  <a:pt x="433607" y="22712"/>
                  <a:pt x="438246" y="23788"/>
                  <a:pt x="442437" y="25912"/>
                </a:cubicBezTo>
                <a:cubicBezTo>
                  <a:pt x="446647" y="28227"/>
                  <a:pt x="450266" y="31484"/>
                  <a:pt x="453009" y="35437"/>
                </a:cubicBezTo>
                <a:lnTo>
                  <a:pt x="453009" y="24674"/>
                </a:lnTo>
                <a:lnTo>
                  <a:pt x="460820" y="24674"/>
                </a:lnTo>
                <a:lnTo>
                  <a:pt x="460820" y="85443"/>
                </a:lnTo>
                <a:lnTo>
                  <a:pt x="453105" y="85443"/>
                </a:lnTo>
                <a:lnTo>
                  <a:pt x="453105" y="74966"/>
                </a:lnTo>
                <a:cubicBezTo>
                  <a:pt x="450162" y="78719"/>
                  <a:pt x="446418" y="81786"/>
                  <a:pt x="442151" y="83919"/>
                </a:cubicBezTo>
                <a:cubicBezTo>
                  <a:pt x="437988" y="86015"/>
                  <a:pt x="433378" y="87063"/>
                  <a:pt x="428721" y="86967"/>
                </a:cubicBezTo>
                <a:cubicBezTo>
                  <a:pt x="420377" y="87015"/>
                  <a:pt x="412395" y="83557"/>
                  <a:pt x="406718" y="77442"/>
                </a:cubicBezTo>
                <a:cubicBezTo>
                  <a:pt x="400555" y="71480"/>
                  <a:pt x="397107" y="63250"/>
                  <a:pt x="397193" y="54677"/>
                </a:cubicBezTo>
                <a:cubicBezTo>
                  <a:pt x="397155" y="46229"/>
                  <a:pt x="400603" y="38132"/>
                  <a:pt x="406718" y="32294"/>
                </a:cubicBezTo>
                <a:cubicBezTo>
                  <a:pt x="412452" y="26141"/>
                  <a:pt x="420501" y="22683"/>
                  <a:pt x="428911" y="22769"/>
                </a:cubicBezTo>
                <a:close/>
                <a:moveTo>
                  <a:pt x="48863" y="1529"/>
                </a:moveTo>
                <a:lnTo>
                  <a:pt x="56674" y="1529"/>
                </a:lnTo>
                <a:lnTo>
                  <a:pt x="56674" y="85730"/>
                </a:lnTo>
                <a:lnTo>
                  <a:pt x="48863" y="85730"/>
                </a:lnTo>
                <a:close/>
                <a:moveTo>
                  <a:pt x="148209" y="1147"/>
                </a:moveTo>
                <a:lnTo>
                  <a:pt x="156020" y="1528"/>
                </a:lnTo>
                <a:lnTo>
                  <a:pt x="156020" y="85729"/>
                </a:lnTo>
                <a:lnTo>
                  <a:pt x="148305" y="85729"/>
                </a:lnTo>
                <a:lnTo>
                  <a:pt x="148305" y="75251"/>
                </a:lnTo>
                <a:cubicBezTo>
                  <a:pt x="145342" y="78985"/>
                  <a:pt x="141609" y="82042"/>
                  <a:pt x="137351" y="84205"/>
                </a:cubicBezTo>
                <a:cubicBezTo>
                  <a:pt x="133188" y="86300"/>
                  <a:pt x="128578" y="87348"/>
                  <a:pt x="123921" y="87253"/>
                </a:cubicBezTo>
                <a:cubicBezTo>
                  <a:pt x="115577" y="87300"/>
                  <a:pt x="107595" y="83843"/>
                  <a:pt x="101918" y="77728"/>
                </a:cubicBezTo>
                <a:cubicBezTo>
                  <a:pt x="95755" y="71765"/>
                  <a:pt x="92307" y="63535"/>
                  <a:pt x="92393" y="54963"/>
                </a:cubicBezTo>
                <a:cubicBezTo>
                  <a:pt x="92355" y="46514"/>
                  <a:pt x="95803" y="38418"/>
                  <a:pt x="101918" y="32579"/>
                </a:cubicBezTo>
                <a:cubicBezTo>
                  <a:pt x="107633" y="26407"/>
                  <a:pt x="115701" y="22940"/>
                  <a:pt x="124111" y="23054"/>
                </a:cubicBezTo>
                <a:cubicBezTo>
                  <a:pt x="128807" y="22997"/>
                  <a:pt x="133446" y="24073"/>
                  <a:pt x="137637" y="26197"/>
                </a:cubicBezTo>
                <a:cubicBezTo>
                  <a:pt x="141847" y="28512"/>
                  <a:pt x="145466" y="31769"/>
                  <a:pt x="148209" y="35722"/>
                </a:cubicBezTo>
                <a:close/>
                <a:moveTo>
                  <a:pt x="550450" y="4"/>
                </a:moveTo>
                <a:cubicBezTo>
                  <a:pt x="552183" y="-63"/>
                  <a:pt x="553850" y="633"/>
                  <a:pt x="555022" y="1909"/>
                </a:cubicBezTo>
                <a:cubicBezTo>
                  <a:pt x="556260" y="3109"/>
                  <a:pt x="556946" y="4757"/>
                  <a:pt x="556927" y="6481"/>
                </a:cubicBezTo>
                <a:cubicBezTo>
                  <a:pt x="556927" y="8167"/>
                  <a:pt x="556241" y="9786"/>
                  <a:pt x="555022" y="10958"/>
                </a:cubicBezTo>
                <a:cubicBezTo>
                  <a:pt x="553822" y="12196"/>
                  <a:pt x="552174" y="12882"/>
                  <a:pt x="550450" y="12863"/>
                </a:cubicBezTo>
                <a:cubicBezTo>
                  <a:pt x="548764" y="12863"/>
                  <a:pt x="547144" y="12177"/>
                  <a:pt x="545973" y="10958"/>
                </a:cubicBezTo>
                <a:cubicBezTo>
                  <a:pt x="544754" y="9786"/>
                  <a:pt x="544068" y="8167"/>
                  <a:pt x="544068" y="6481"/>
                </a:cubicBezTo>
                <a:cubicBezTo>
                  <a:pt x="544049" y="4757"/>
                  <a:pt x="544735" y="3109"/>
                  <a:pt x="545973" y="1909"/>
                </a:cubicBezTo>
                <a:cubicBezTo>
                  <a:pt x="547116" y="652"/>
                  <a:pt x="548754" y="-44"/>
                  <a:pt x="550450" y="4"/>
                </a:cubicBezTo>
                <a:close/>
                <a:moveTo>
                  <a:pt x="75628" y="4"/>
                </a:moveTo>
                <a:cubicBezTo>
                  <a:pt x="77362" y="-63"/>
                  <a:pt x="79029" y="633"/>
                  <a:pt x="80200" y="1909"/>
                </a:cubicBezTo>
                <a:cubicBezTo>
                  <a:pt x="81439" y="3109"/>
                  <a:pt x="82124" y="4757"/>
                  <a:pt x="82105" y="6481"/>
                </a:cubicBezTo>
                <a:cubicBezTo>
                  <a:pt x="82105" y="8167"/>
                  <a:pt x="81420" y="9786"/>
                  <a:pt x="80200" y="10958"/>
                </a:cubicBezTo>
                <a:cubicBezTo>
                  <a:pt x="79000" y="12196"/>
                  <a:pt x="77352" y="12882"/>
                  <a:pt x="75628" y="12863"/>
                </a:cubicBezTo>
                <a:cubicBezTo>
                  <a:pt x="73942" y="12863"/>
                  <a:pt x="72323" y="12177"/>
                  <a:pt x="71152" y="10958"/>
                </a:cubicBezTo>
                <a:cubicBezTo>
                  <a:pt x="69932" y="9786"/>
                  <a:pt x="69247" y="8167"/>
                  <a:pt x="69247" y="6481"/>
                </a:cubicBezTo>
                <a:cubicBezTo>
                  <a:pt x="69228" y="4757"/>
                  <a:pt x="69913" y="3109"/>
                  <a:pt x="71152" y="1909"/>
                </a:cubicBezTo>
                <a:cubicBezTo>
                  <a:pt x="72295" y="652"/>
                  <a:pt x="73933" y="-44"/>
                  <a:pt x="75628" y="4"/>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2"/>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2" r:id="rId3"/>
    <p:sldLayoutId id="2147483655" r:id="rId4"/>
    <p:sldLayoutId id="2147483659" r:id="rId5"/>
    <p:sldLayoutId id="2147483661"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slidesmania.com/" TargetMode="External"/><Relationship Id="rId2" Type="http://schemas.openxmlformats.org/officeDocument/2006/relationships/notesSlide" Target="../notesSlides/notesSlide10.xml"/><Relationship Id="rId1" Type="http://schemas.openxmlformats.org/officeDocument/2006/relationships/slideLayout" Target="../slideLayouts/slideLayout5.xml"/><Relationship Id="rId6" Type="http://schemas.openxmlformats.org/officeDocument/2006/relationships/image" Target="../media/image9.jpg"/><Relationship Id="rId5" Type="http://schemas.openxmlformats.org/officeDocument/2006/relationships/hyperlink" Target="mailto:nt.mhmd@outlook.com" TargetMode="External"/><Relationship Id="rId4" Type="http://schemas.openxmlformats.org/officeDocument/2006/relationships/hyperlink" Target="https://www.linkedin.com/in/najla-muhammad-91b5a82b0/" TargetMode="External"/></Relationships>
</file>

<file path=ppt/slides/_rels/slide11.xml.rels><?xml version="1.0" encoding="UTF-8" standalone="yes"?>
<Relationships xmlns="http://schemas.openxmlformats.org/package/2006/relationships"><Relationship Id="rId8" Type="http://schemas.openxmlformats.org/officeDocument/2006/relationships/hyperlink" Target="https://www.ers.usda.gov/data-products/rural-urban-continuum-codes" TargetMode="External"/><Relationship Id="rId3" Type="http://schemas.openxmlformats.org/officeDocument/2006/relationships/hyperlink" Target="https://data.cdc.gov/500-Cities-Places/PLACES-Place-Data-GIS-Friendly-Format-2024-release/vgc8-iyc4/about_data" TargetMode="External"/><Relationship Id="rId7" Type="http://schemas.openxmlformats.org/officeDocument/2006/relationships/hyperlink" Target="https://www.census.gov/library/stories/2023/06/disability-rates-higher-in-rural-areas-than-urban-areas.html"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hyperlink" Target="https://doi.org/10.1111/JRH.12338" TargetMode="External"/><Relationship Id="rId5" Type="http://schemas.openxmlformats.org/officeDocument/2006/relationships/hyperlink" Target="https://doi.org/10.5888/pcd20.230004" TargetMode="External"/><Relationship Id="rId4" Type="http://schemas.openxmlformats.org/officeDocument/2006/relationships/hyperlink" Target="https://doi.org/10.1093/ptj/pzac112" TargetMode="Externa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8" Type="http://schemas.openxmlformats.org/officeDocument/2006/relationships/hyperlink" Target="https://data.cdc.gov/500-Cities-Places/PLACES-County-Data-GIS-Friendly-Format-2024-releas/i46a-9kgh/about_data" TargetMode="External"/><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 Id="rId9" Type="http://schemas.openxmlformats.org/officeDocument/2006/relationships/hyperlink" Target="https://www.ers.usda.gov/data-products/rural-urban-continuum-codes"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www.ers.usda.gov/data-products/rural-urban-continuum-codes/documentation"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5.sv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
          <p:cNvSpPr txBox="1">
            <a:spLocks noGrp="1"/>
          </p:cNvSpPr>
          <p:nvPr>
            <p:ph type="ctrTitle"/>
          </p:nvPr>
        </p:nvSpPr>
        <p:spPr>
          <a:xfrm>
            <a:off x="1652997" y="2060550"/>
            <a:ext cx="4328711" cy="2736900"/>
          </a:xfrm>
          <a:prstGeom prst="rect">
            <a:avLst/>
          </a:prstGeom>
          <a:noFill/>
          <a:ln>
            <a:noFill/>
          </a:ln>
        </p:spPr>
        <p:txBody>
          <a:bodyPr spcFirstLastPara="1" wrap="square" lIns="121900" tIns="121900" rIns="121900" bIns="121900" anchor="b" anchorCtr="0">
            <a:noAutofit/>
          </a:bodyPr>
          <a:lstStyle/>
          <a:p>
            <a:pPr lvl="0"/>
            <a:r>
              <a:rPr lang="en-US" sz="4000" dirty="0">
                <a:latin typeface="Yu Gothic Medium" panose="020B0500000000000000" pitchFamily="34" charset="-128"/>
                <a:ea typeface="Yu Gothic Medium" panose="020B0500000000000000" pitchFamily="34" charset="-128"/>
              </a:rPr>
              <a:t>From Urban to Rural: </a:t>
            </a:r>
            <a:r>
              <a:rPr lang="en-US" sz="4000" b="0" dirty="0">
                <a:latin typeface="Yu Gothic Medium" panose="020B0500000000000000" pitchFamily="34" charset="-128"/>
                <a:ea typeface="Yu Gothic Medium" panose="020B0500000000000000" pitchFamily="34" charset="-128"/>
              </a:rPr>
              <a:t>How Disability Rates Shift by Region</a:t>
            </a:r>
            <a:endParaRPr sz="4000" b="0" dirty="0">
              <a:latin typeface="Yu Gothic Medium" panose="020B0500000000000000" pitchFamily="34" charset="-128"/>
              <a:ea typeface="Yu Gothic Medium" panose="020B0500000000000000" pitchFamily="34" charset="-128"/>
            </a:endParaRPr>
          </a:p>
        </p:txBody>
      </p:sp>
      <p:sp>
        <p:nvSpPr>
          <p:cNvPr id="113" name="Google Shape;113;p1"/>
          <p:cNvSpPr txBox="1">
            <a:spLocks noGrp="1"/>
          </p:cNvSpPr>
          <p:nvPr>
            <p:ph type="subTitle" idx="1"/>
          </p:nvPr>
        </p:nvSpPr>
        <p:spPr>
          <a:xfrm>
            <a:off x="1423542" y="5046725"/>
            <a:ext cx="4787619" cy="856661"/>
          </a:xfrm>
          <a:prstGeom prst="rect">
            <a:avLst/>
          </a:prstGeom>
          <a:noFill/>
          <a:ln w="9525" cap="flat" cmpd="sng">
            <a:solidFill>
              <a:schemeClr val="dk1"/>
            </a:solidFill>
            <a:prstDash val="solid"/>
            <a:round/>
            <a:headEnd type="none" w="sm" len="sm"/>
            <a:tailEnd type="none" w="sm" len="sm"/>
          </a:ln>
        </p:spPr>
        <p:txBody>
          <a:bodyPr spcFirstLastPara="1" wrap="square" lIns="121900" tIns="121900" rIns="121900" bIns="121900" anchor="ctr" anchorCtr="0">
            <a:normAutofit fontScale="85000" lnSpcReduction="10000"/>
          </a:bodyPr>
          <a:lstStyle/>
          <a:p>
            <a:pPr marL="0" lvl="0" indent="0" algn="ctr" rtl="0">
              <a:lnSpc>
                <a:spcPct val="100000"/>
              </a:lnSpc>
              <a:spcBef>
                <a:spcPts val="0"/>
              </a:spcBef>
              <a:spcAft>
                <a:spcPts val="0"/>
              </a:spcAft>
              <a:buSzPts val="3700"/>
              <a:buNone/>
            </a:pPr>
            <a:r>
              <a:rPr lang="en" sz="1600" dirty="0">
                <a:latin typeface="Yu Gothic Medium" panose="020B0500000000000000" pitchFamily="34" charset="-128"/>
                <a:ea typeface="Yu Gothic Medium" panose="020B0500000000000000" pitchFamily="34" charset="-128"/>
              </a:rPr>
              <a:t>Najla Muhammad | June 16, 2025 | ASRI 2025</a:t>
            </a:r>
          </a:p>
          <a:p>
            <a:pPr marL="0" lvl="0" indent="0" algn="ctr" rtl="0">
              <a:lnSpc>
                <a:spcPct val="100000"/>
              </a:lnSpc>
              <a:spcBef>
                <a:spcPts val="0"/>
              </a:spcBef>
              <a:spcAft>
                <a:spcPts val="0"/>
              </a:spcAft>
              <a:buSzPts val="3700"/>
              <a:buNone/>
            </a:pPr>
            <a:endParaRPr lang="en" sz="1600" dirty="0">
              <a:latin typeface="Yu Gothic Medium" panose="020B0500000000000000" pitchFamily="34" charset="-128"/>
              <a:ea typeface="Yu Gothic Medium" panose="020B0500000000000000" pitchFamily="34" charset="-128"/>
            </a:endParaRPr>
          </a:p>
          <a:p>
            <a:pPr marL="0" lvl="0" indent="0" algn="ctr" rtl="0">
              <a:lnSpc>
                <a:spcPct val="100000"/>
              </a:lnSpc>
              <a:spcBef>
                <a:spcPts val="0"/>
              </a:spcBef>
              <a:spcAft>
                <a:spcPts val="0"/>
              </a:spcAft>
              <a:buSzPts val="3700"/>
              <a:buNone/>
            </a:pPr>
            <a:r>
              <a:rPr lang="en" sz="1600" dirty="0">
                <a:latin typeface="Yu Gothic Medium" panose="020B0500000000000000" pitchFamily="34" charset="-128"/>
                <a:ea typeface="Yu Gothic Medium" panose="020B0500000000000000" pitchFamily="34" charset="-128"/>
              </a:rPr>
              <a:t>Master of Health Informatics | Wake Forest University</a:t>
            </a:r>
            <a:endParaRPr sz="1600" dirty="0">
              <a:latin typeface="Yu Gothic Medium" panose="020B0500000000000000" pitchFamily="34" charset="-128"/>
              <a:ea typeface="Yu Gothic Medium" panose="020B0500000000000000" pitchFamily="34" charset="-128"/>
            </a:endParaRPr>
          </a:p>
        </p:txBody>
      </p:sp>
      <p:sp>
        <p:nvSpPr>
          <p:cNvPr id="114" name="Google Shape;114;p1"/>
          <p:cNvSpPr/>
          <p:nvPr/>
        </p:nvSpPr>
        <p:spPr>
          <a:xfrm rot="1244693">
            <a:off x="10001082" y="937686"/>
            <a:ext cx="313502" cy="743502"/>
          </a:xfrm>
          <a:custGeom>
            <a:avLst/>
            <a:gdLst/>
            <a:ahLst/>
            <a:cxnLst/>
            <a:rect l="l" t="t" r="r" b="b"/>
            <a:pathLst>
              <a:path w="185849" h="440760" extrusionOk="0">
                <a:moveTo>
                  <a:pt x="92958" y="0"/>
                </a:moveTo>
                <a:cubicBezTo>
                  <a:pt x="41322" y="0"/>
                  <a:pt x="0" y="43760"/>
                  <a:pt x="0" y="97110"/>
                </a:cubicBezTo>
                <a:cubicBezTo>
                  <a:pt x="0" y="106547"/>
                  <a:pt x="2277" y="115481"/>
                  <a:pt x="4822" y="124315"/>
                </a:cubicBezTo>
                <a:lnTo>
                  <a:pt x="31411" y="124315"/>
                </a:lnTo>
                <a:cubicBezTo>
                  <a:pt x="31344" y="123893"/>
                  <a:pt x="31544" y="123491"/>
                  <a:pt x="31411" y="123062"/>
                </a:cubicBezTo>
                <a:cubicBezTo>
                  <a:pt x="28463" y="114898"/>
                  <a:pt x="26789" y="106105"/>
                  <a:pt x="26789" y="97110"/>
                </a:cubicBezTo>
                <a:cubicBezTo>
                  <a:pt x="26789" y="57443"/>
                  <a:pt x="56726" y="25738"/>
                  <a:pt x="92958" y="25744"/>
                </a:cubicBezTo>
                <a:cubicBezTo>
                  <a:pt x="129123" y="25744"/>
                  <a:pt x="159060" y="57443"/>
                  <a:pt x="159060" y="97110"/>
                </a:cubicBezTo>
                <a:cubicBezTo>
                  <a:pt x="159060" y="97439"/>
                  <a:pt x="158926" y="112809"/>
                  <a:pt x="158859" y="124315"/>
                </a:cubicBezTo>
                <a:cubicBezTo>
                  <a:pt x="158859" y="128568"/>
                  <a:pt x="158859" y="131990"/>
                  <a:pt x="158859" y="134361"/>
                </a:cubicBezTo>
                <a:cubicBezTo>
                  <a:pt x="158592" y="192078"/>
                  <a:pt x="157587" y="379092"/>
                  <a:pt x="157587" y="378811"/>
                </a:cubicBezTo>
                <a:cubicBezTo>
                  <a:pt x="154506" y="399700"/>
                  <a:pt x="136893" y="415023"/>
                  <a:pt x="115528" y="415023"/>
                </a:cubicBezTo>
                <a:cubicBezTo>
                  <a:pt x="91485" y="415023"/>
                  <a:pt x="71996" y="396298"/>
                  <a:pt x="71996" y="373165"/>
                </a:cubicBezTo>
                <a:lnTo>
                  <a:pt x="74339" y="134361"/>
                </a:lnTo>
                <a:lnTo>
                  <a:pt x="74541" y="124315"/>
                </a:lnTo>
                <a:lnTo>
                  <a:pt x="74742" y="100459"/>
                </a:lnTo>
                <a:cubicBezTo>
                  <a:pt x="74809" y="93353"/>
                  <a:pt x="68915" y="87761"/>
                  <a:pt x="61548" y="87694"/>
                </a:cubicBezTo>
                <a:cubicBezTo>
                  <a:pt x="54181" y="87620"/>
                  <a:pt x="48020" y="93146"/>
                  <a:pt x="47953" y="100251"/>
                </a:cubicBezTo>
                <a:lnTo>
                  <a:pt x="47752" y="124315"/>
                </a:lnTo>
                <a:lnTo>
                  <a:pt x="47550" y="134361"/>
                </a:lnTo>
                <a:lnTo>
                  <a:pt x="45207" y="372951"/>
                </a:lnTo>
                <a:cubicBezTo>
                  <a:pt x="45207" y="410422"/>
                  <a:pt x="76684" y="440767"/>
                  <a:pt x="115528" y="440761"/>
                </a:cubicBezTo>
                <a:cubicBezTo>
                  <a:pt x="150487" y="440761"/>
                  <a:pt x="179286" y="415914"/>
                  <a:pt x="184175" y="382581"/>
                </a:cubicBezTo>
                <a:cubicBezTo>
                  <a:pt x="184443" y="381101"/>
                  <a:pt x="185381" y="195232"/>
                  <a:pt x="185648" y="134361"/>
                </a:cubicBezTo>
                <a:cubicBezTo>
                  <a:pt x="185648" y="131896"/>
                  <a:pt x="185648" y="128501"/>
                  <a:pt x="185648" y="124315"/>
                </a:cubicBezTo>
                <a:cubicBezTo>
                  <a:pt x="185715" y="112996"/>
                  <a:pt x="185849" y="98115"/>
                  <a:pt x="185849" y="97110"/>
                </a:cubicBezTo>
                <a:cubicBezTo>
                  <a:pt x="185849" y="43760"/>
                  <a:pt x="144528" y="0"/>
                  <a:pt x="92958" y="0"/>
                </a:cubicBezTo>
                <a:close/>
              </a:path>
            </a:pathLst>
          </a:custGeom>
          <a:solidFill>
            <a:schemeClr val="dk1"/>
          </a:solidFill>
          <a:ln>
            <a:noFill/>
          </a:ln>
          <a:effectLst>
            <a:outerShdw blurRad="57150" dist="38100" dir="13500000" algn="bl" rotWithShape="0">
              <a:srgbClr val="000000">
                <a:alpha val="34901"/>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15" name="Google Shape;115;p1">
            <a:hlinkClick r:id="" action="ppaction://noaction"/>
          </p:cNvPr>
          <p:cNvSpPr/>
          <p:nvPr/>
        </p:nvSpPr>
        <p:spPr>
          <a:xfrm>
            <a:off x="10625800" y="5749025"/>
            <a:ext cx="1116300" cy="337500"/>
          </a:xfrm>
          <a:prstGeom prst="homePlate">
            <a:avLst>
              <a:gd name="adj" fmla="val 50000"/>
            </a:avLst>
          </a:prstGeom>
          <a:solidFill>
            <a:schemeClr val="accent6"/>
          </a:solidFill>
          <a:ln>
            <a:noFill/>
          </a:ln>
          <a:effectLst>
            <a:outerShdw blurRad="28575" dist="19050" dir="13620000" algn="bl" rotWithShape="0">
              <a:srgbClr val="000000">
                <a:alpha val="28627"/>
              </a:srgbClr>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100" b="1" i="0" u="none" strike="noStrike" cap="none">
                <a:solidFill>
                  <a:srgbClr val="000000"/>
                </a:solidFill>
                <a:latin typeface="Courier New"/>
                <a:ea typeface="Courier New"/>
                <a:cs typeface="Courier New"/>
                <a:sym typeface="Courier New"/>
              </a:rPr>
              <a:t>START HERE</a:t>
            </a:r>
            <a:endParaRPr sz="1100" b="1" i="0" u="none" strike="noStrike" cap="none">
              <a:solidFill>
                <a:srgbClr val="000000"/>
              </a:solidFill>
              <a:latin typeface="Courier New"/>
              <a:ea typeface="Courier New"/>
              <a:cs typeface="Courier New"/>
              <a:sym typeface="Courier New"/>
            </a:endParaRPr>
          </a:p>
        </p:txBody>
      </p:sp>
      <p:pic>
        <p:nvPicPr>
          <p:cNvPr id="4" name="Picture 3" descr="A map of the united states&#10;&#10;AI-generated content may be incorrect.">
            <a:extLst>
              <a:ext uri="{FF2B5EF4-FFF2-40B4-BE49-F238E27FC236}">
                <a16:creationId xmlns:a16="http://schemas.microsoft.com/office/drawing/2014/main" id="{CC4DBBF1-58E7-F71D-5DEA-9D0E48AE80D9}"/>
              </a:ext>
            </a:extLst>
          </p:cNvPr>
          <p:cNvPicPr>
            <a:picLocks noChangeAspect="1"/>
          </p:cNvPicPr>
          <p:nvPr/>
        </p:nvPicPr>
        <p:blipFill>
          <a:blip r:embed="rId3"/>
          <a:stretch>
            <a:fillRect/>
          </a:stretch>
        </p:blipFill>
        <p:spPr>
          <a:xfrm>
            <a:off x="6096000" y="2269120"/>
            <a:ext cx="4787619" cy="307775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18"/>
          <p:cNvSpPr txBox="1">
            <a:spLocks noGrp="1"/>
          </p:cNvSpPr>
          <p:nvPr>
            <p:ph type="title"/>
          </p:nvPr>
        </p:nvSpPr>
        <p:spPr>
          <a:xfrm>
            <a:off x="3112200" y="2206554"/>
            <a:ext cx="5967600" cy="934200"/>
          </a:xfrm>
          <a:prstGeom prst="rect">
            <a:avLst/>
          </a:prstGeom>
          <a:noFill/>
          <a:ln>
            <a:noFill/>
          </a:ln>
        </p:spPr>
        <p:txBody>
          <a:bodyPr spcFirstLastPara="1" wrap="square" lIns="121900" tIns="121900" rIns="121900" bIns="121900" anchor="t" anchorCtr="0">
            <a:noAutofit/>
          </a:bodyPr>
          <a:lstStyle/>
          <a:p>
            <a:pPr marL="0" lvl="0" indent="0" algn="ctr" rtl="0">
              <a:lnSpc>
                <a:spcPct val="100000"/>
              </a:lnSpc>
              <a:spcBef>
                <a:spcPts val="0"/>
              </a:spcBef>
              <a:spcAft>
                <a:spcPts val="0"/>
              </a:spcAft>
              <a:buSzPts val="4000"/>
              <a:buNone/>
            </a:pPr>
            <a:r>
              <a:rPr lang="en" dirty="0">
                <a:latin typeface="Yu Gothic Medium" panose="020B0500000000000000" pitchFamily="34" charset="-128"/>
                <a:ea typeface="Yu Gothic Medium" panose="020B0500000000000000" pitchFamily="34" charset="-128"/>
              </a:rPr>
              <a:t>THANK YOU</a:t>
            </a:r>
            <a:endParaRPr dirty="0">
              <a:latin typeface="Yu Gothic Medium" panose="020B0500000000000000" pitchFamily="34" charset="-128"/>
              <a:ea typeface="Yu Gothic Medium" panose="020B0500000000000000" pitchFamily="34" charset="-128"/>
            </a:endParaRPr>
          </a:p>
        </p:txBody>
      </p:sp>
      <p:sp>
        <p:nvSpPr>
          <p:cNvPr id="373" name="Google Shape;373;p18"/>
          <p:cNvSpPr txBox="1">
            <a:spLocks noGrp="1"/>
          </p:cNvSpPr>
          <p:nvPr>
            <p:ph type="body" idx="1"/>
          </p:nvPr>
        </p:nvSpPr>
        <p:spPr>
          <a:xfrm>
            <a:off x="3112200" y="3052742"/>
            <a:ext cx="5967600" cy="934200"/>
          </a:xfrm>
          <a:prstGeom prst="rect">
            <a:avLst/>
          </a:prstGeom>
          <a:noFill/>
          <a:ln>
            <a:noFill/>
          </a:ln>
        </p:spPr>
        <p:txBody>
          <a:bodyPr spcFirstLastPara="1" wrap="square" lIns="121900" tIns="121900" rIns="121900" bIns="121900" anchor="t" anchorCtr="0">
            <a:noAutofit/>
          </a:bodyPr>
          <a:lstStyle/>
          <a:p>
            <a:pPr marL="0" lvl="0" indent="0" algn="ctr" rtl="0">
              <a:lnSpc>
                <a:spcPct val="150000"/>
              </a:lnSpc>
              <a:spcBef>
                <a:spcPts val="0"/>
              </a:spcBef>
              <a:spcAft>
                <a:spcPts val="0"/>
              </a:spcAft>
              <a:buSzPts val="605"/>
              <a:buNone/>
            </a:pPr>
            <a:r>
              <a:rPr lang="en" sz="1500" dirty="0">
                <a:latin typeface="Yu Gothic Medium" panose="020B0500000000000000" pitchFamily="34" charset="-128"/>
                <a:ea typeface="Yu Gothic Medium" panose="020B0500000000000000" pitchFamily="34" charset="-128"/>
              </a:rPr>
              <a:t>Presentation Template: </a:t>
            </a:r>
            <a:r>
              <a:rPr lang="en" sz="1500" u="sng" dirty="0">
                <a:solidFill>
                  <a:schemeClr val="hlink"/>
                </a:solidFill>
                <a:latin typeface="Yu Gothic Medium" panose="020B0500000000000000" pitchFamily="34" charset="-128"/>
                <a:ea typeface="Yu Gothic Medium" panose="020B0500000000000000" pitchFamily="34" charset="-128"/>
                <a:hlinkClick r:id="rId3"/>
              </a:rPr>
              <a:t>SlidesMania</a:t>
            </a:r>
            <a:endParaRPr lang="en" sz="1500" u="sng" dirty="0">
              <a:solidFill>
                <a:schemeClr val="hlink"/>
              </a:solidFill>
              <a:latin typeface="Yu Gothic Medium" panose="020B0500000000000000" pitchFamily="34" charset="-128"/>
              <a:ea typeface="Yu Gothic Medium" panose="020B0500000000000000" pitchFamily="34" charset="-128"/>
            </a:endParaRPr>
          </a:p>
          <a:p>
            <a:pPr marL="0" lvl="0" indent="0" algn="ctr">
              <a:buSzPts val="605"/>
              <a:buNone/>
            </a:pPr>
            <a:r>
              <a:rPr lang="en" sz="1500" dirty="0">
                <a:latin typeface="Yu Gothic Medium" panose="020B0500000000000000" pitchFamily="34" charset="-128"/>
                <a:ea typeface="Yu Gothic Medium" panose="020B0500000000000000" pitchFamily="34" charset="-128"/>
                <a:hlinkClick r:id="rId4"/>
              </a:rPr>
              <a:t>LinkedIn</a:t>
            </a:r>
            <a:r>
              <a:rPr lang="en" sz="1500" dirty="0">
                <a:latin typeface="Yu Gothic Medium" panose="020B0500000000000000" pitchFamily="34" charset="-128"/>
                <a:ea typeface="Yu Gothic Medium" panose="020B0500000000000000" pitchFamily="34" charset="-128"/>
              </a:rPr>
              <a:t> | </a:t>
            </a:r>
            <a:r>
              <a:rPr lang="en" sz="1500" dirty="0">
                <a:latin typeface="Yu Gothic Medium" panose="020B0500000000000000" pitchFamily="34" charset="-128"/>
                <a:ea typeface="Yu Gothic Medium" panose="020B0500000000000000" pitchFamily="34" charset="-128"/>
                <a:hlinkClick r:id="rId5"/>
              </a:rPr>
              <a:t>Email</a:t>
            </a:r>
            <a:r>
              <a:rPr lang="en" sz="1500" dirty="0">
                <a:latin typeface="Yu Gothic Medium" panose="020B0500000000000000" pitchFamily="34" charset="-128"/>
                <a:ea typeface="Yu Gothic Medium" panose="020B0500000000000000" pitchFamily="34" charset="-128"/>
              </a:rPr>
              <a:t> </a:t>
            </a:r>
            <a:endParaRPr sz="1500" dirty="0">
              <a:latin typeface="Yu Gothic Medium" panose="020B0500000000000000" pitchFamily="34" charset="-128"/>
              <a:ea typeface="Yu Gothic Medium" panose="020B0500000000000000" pitchFamily="34" charset="-128"/>
            </a:endParaRPr>
          </a:p>
        </p:txBody>
      </p:sp>
      <p:pic>
        <p:nvPicPr>
          <p:cNvPr id="3" name="Picture 2" descr="A close up of a sign&#10;&#10;AI-generated content may be incorrect.">
            <a:extLst>
              <a:ext uri="{FF2B5EF4-FFF2-40B4-BE49-F238E27FC236}">
                <a16:creationId xmlns:a16="http://schemas.microsoft.com/office/drawing/2014/main" id="{7577434F-6F62-AAC5-D4F2-311DB51AB374}"/>
              </a:ext>
            </a:extLst>
          </p:cNvPr>
          <p:cNvPicPr>
            <a:picLocks noChangeAspect="1"/>
          </p:cNvPicPr>
          <p:nvPr/>
        </p:nvPicPr>
        <p:blipFill>
          <a:blip r:embed="rId6"/>
          <a:stretch>
            <a:fillRect/>
          </a:stretch>
        </p:blipFill>
        <p:spPr>
          <a:xfrm>
            <a:off x="3593241" y="3986941"/>
            <a:ext cx="5005518" cy="187036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g3614b19776d_0_31"/>
          <p:cNvSpPr txBox="1">
            <a:spLocks noGrp="1"/>
          </p:cNvSpPr>
          <p:nvPr>
            <p:ph type="title"/>
          </p:nvPr>
        </p:nvSpPr>
        <p:spPr>
          <a:xfrm>
            <a:off x="2469600" y="1902663"/>
            <a:ext cx="7252800" cy="621900"/>
          </a:xfrm>
          <a:prstGeom prst="rect">
            <a:avLst/>
          </a:prstGeom>
          <a:noFill/>
          <a:ln>
            <a:noFill/>
          </a:ln>
        </p:spPr>
        <p:txBody>
          <a:bodyPr spcFirstLastPara="1" wrap="square" lIns="121900" tIns="121900" rIns="121900" bIns="121900" anchor="ctr" anchorCtr="0">
            <a:normAutofit fontScale="90000"/>
          </a:bodyPr>
          <a:lstStyle/>
          <a:p>
            <a:pPr marL="0" lvl="0" indent="0" algn="ctr" rtl="0">
              <a:lnSpc>
                <a:spcPct val="100000"/>
              </a:lnSpc>
              <a:spcBef>
                <a:spcPts val="0"/>
              </a:spcBef>
              <a:spcAft>
                <a:spcPts val="0"/>
              </a:spcAft>
              <a:buSzPct val="111111"/>
              <a:buNone/>
            </a:pPr>
            <a:r>
              <a:rPr lang="en" dirty="0">
                <a:latin typeface="Yu Gothic Medium" panose="020B0500000000000000" pitchFamily="34" charset="-128"/>
                <a:ea typeface="Yu Gothic Medium" panose="020B0500000000000000" pitchFamily="34" charset="-128"/>
              </a:rPr>
              <a:t>References</a:t>
            </a:r>
            <a:endParaRPr dirty="0">
              <a:latin typeface="Yu Gothic Medium" panose="020B0500000000000000" pitchFamily="34" charset="-128"/>
              <a:ea typeface="Yu Gothic Medium" panose="020B0500000000000000" pitchFamily="34" charset="-128"/>
            </a:endParaRPr>
          </a:p>
        </p:txBody>
      </p:sp>
      <p:sp>
        <p:nvSpPr>
          <p:cNvPr id="181" name="Google Shape;181;g3614b19776d_0_31"/>
          <p:cNvSpPr txBox="1">
            <a:spLocks noGrp="1"/>
          </p:cNvSpPr>
          <p:nvPr>
            <p:ph type="body" idx="1"/>
          </p:nvPr>
        </p:nvSpPr>
        <p:spPr>
          <a:xfrm>
            <a:off x="2469600" y="2524563"/>
            <a:ext cx="7252800" cy="3487930"/>
          </a:xfrm>
          <a:prstGeom prst="rect">
            <a:avLst/>
          </a:prstGeom>
          <a:noFill/>
          <a:ln>
            <a:noFill/>
          </a:ln>
        </p:spPr>
        <p:txBody>
          <a:bodyPr spcFirstLastPara="1" wrap="square" lIns="121900" tIns="121900" rIns="121900" bIns="121900" anchor="t" anchorCtr="0">
            <a:noAutofit/>
          </a:bodyPr>
          <a:lstStyle/>
          <a:p>
            <a:pPr marL="0" lvl="0" indent="0" algn="l" rtl="0">
              <a:spcBef>
                <a:spcPts val="0"/>
              </a:spcBef>
              <a:spcAft>
                <a:spcPts val="0"/>
              </a:spcAft>
              <a:buNone/>
            </a:pPr>
            <a:r>
              <a:rPr lang="en-US" sz="1050" b="0" i="0" dirty="0">
                <a:effectLst/>
                <a:latin typeface="Yu Gothic Medium" panose="020B0500000000000000" pitchFamily="34" charset="-128"/>
                <a:ea typeface="Yu Gothic Medium" panose="020B0500000000000000" pitchFamily="34" charset="-128"/>
              </a:rPr>
              <a:t>Centers for Disease Control and Prevention. (2024). PLACES: Place data (GIS friendly format), 2024 release. </a:t>
            </a:r>
            <a:r>
              <a:rPr lang="en-US" sz="1050" b="0" i="0" dirty="0">
                <a:effectLst/>
                <a:latin typeface="Yu Gothic Medium" panose="020B0500000000000000" pitchFamily="34" charset="-128"/>
                <a:ea typeface="Yu Gothic Medium" panose="020B0500000000000000" pitchFamily="34" charset="-128"/>
                <a:hlinkClick r:id="rId3"/>
              </a:rPr>
              <a:t>https://data.cdc.gov/500-Cities-Places/PLACES-Place-Data-GIS-Friendly-Format-2024-release/vgc8-iyc4/about_data</a:t>
            </a:r>
            <a:endParaRPr lang="en-US" sz="1050" b="0" i="0" dirty="0">
              <a:effectLst/>
              <a:latin typeface="Yu Gothic Medium" panose="020B0500000000000000" pitchFamily="34" charset="-128"/>
              <a:ea typeface="Yu Gothic Medium" panose="020B0500000000000000" pitchFamily="34" charset="-128"/>
            </a:endParaRPr>
          </a:p>
          <a:p>
            <a:pPr marL="0" lvl="0" indent="0" algn="l" rtl="0">
              <a:spcBef>
                <a:spcPts val="0"/>
              </a:spcBef>
              <a:spcAft>
                <a:spcPts val="0"/>
              </a:spcAft>
              <a:buNone/>
            </a:pPr>
            <a:endParaRPr lang="en" sz="1050" dirty="0">
              <a:solidFill>
                <a:srgbClr val="000000"/>
              </a:solidFill>
              <a:latin typeface="Yu Gothic Medium" panose="020B0500000000000000" pitchFamily="34" charset="-128"/>
              <a:ea typeface="Yu Gothic Medium" panose="020B0500000000000000" pitchFamily="34" charset="-128"/>
              <a:cs typeface="Lekton"/>
              <a:sym typeface="Lekton"/>
            </a:endParaRPr>
          </a:p>
          <a:p>
            <a:pPr marL="0" lvl="0" indent="0" algn="l" rtl="0">
              <a:spcBef>
                <a:spcPts val="0"/>
              </a:spcBef>
              <a:spcAft>
                <a:spcPts val="0"/>
              </a:spcAft>
              <a:buNone/>
            </a:pPr>
            <a:r>
              <a:rPr lang="en" sz="1050" dirty="0">
                <a:solidFill>
                  <a:srgbClr val="000000"/>
                </a:solidFill>
                <a:latin typeface="Yu Gothic Medium" panose="020B0500000000000000" pitchFamily="34" charset="-128"/>
                <a:ea typeface="Yu Gothic Medium" panose="020B0500000000000000" pitchFamily="34" charset="-128"/>
                <a:cs typeface="Lekton"/>
                <a:sym typeface="Lekton"/>
              </a:rPr>
              <a:t>Felter, C. E., Zalewski, K. R., Jermann, R., Palmer, P. L., Baier, A. E., &amp; Falvey, J. R. (2022). Rural Health: the Dirt Road Less Traveled. </a:t>
            </a:r>
            <a:r>
              <a:rPr lang="en" sz="1050" i="1" dirty="0">
                <a:solidFill>
                  <a:srgbClr val="000000"/>
                </a:solidFill>
                <a:latin typeface="Yu Gothic Medium" panose="020B0500000000000000" pitchFamily="34" charset="-128"/>
                <a:ea typeface="Yu Gothic Medium" panose="020B0500000000000000" pitchFamily="34" charset="-128"/>
                <a:cs typeface="Lekton"/>
                <a:sym typeface="Lekton"/>
              </a:rPr>
              <a:t>Physical Therapy</a:t>
            </a:r>
            <a:r>
              <a:rPr lang="en" sz="1050" dirty="0">
                <a:solidFill>
                  <a:srgbClr val="000000"/>
                </a:solidFill>
                <a:latin typeface="Yu Gothic Medium" panose="020B0500000000000000" pitchFamily="34" charset="-128"/>
                <a:ea typeface="Yu Gothic Medium" panose="020B0500000000000000" pitchFamily="34" charset="-128"/>
                <a:cs typeface="Lekton"/>
                <a:sym typeface="Lekton"/>
              </a:rPr>
              <a:t>, </a:t>
            </a:r>
            <a:r>
              <a:rPr lang="en" sz="1050" i="1" dirty="0">
                <a:solidFill>
                  <a:srgbClr val="000000"/>
                </a:solidFill>
                <a:latin typeface="Yu Gothic Medium" panose="020B0500000000000000" pitchFamily="34" charset="-128"/>
                <a:ea typeface="Yu Gothic Medium" panose="020B0500000000000000" pitchFamily="34" charset="-128"/>
                <a:cs typeface="Lekton"/>
                <a:sym typeface="Lekton"/>
              </a:rPr>
              <a:t>102</a:t>
            </a:r>
            <a:r>
              <a:rPr lang="en" sz="1050" dirty="0">
                <a:solidFill>
                  <a:srgbClr val="000000"/>
                </a:solidFill>
                <a:latin typeface="Yu Gothic Medium" panose="020B0500000000000000" pitchFamily="34" charset="-128"/>
                <a:ea typeface="Yu Gothic Medium" panose="020B0500000000000000" pitchFamily="34" charset="-128"/>
                <a:cs typeface="Lekton"/>
                <a:sym typeface="Lekton"/>
              </a:rPr>
              <a:t>(11). </a:t>
            </a:r>
            <a:r>
              <a:rPr lang="en" sz="1050" u="sng" dirty="0">
                <a:solidFill>
                  <a:schemeClr val="hlink"/>
                </a:solidFill>
                <a:latin typeface="Yu Gothic Medium" panose="020B0500000000000000" pitchFamily="34" charset="-128"/>
                <a:ea typeface="Yu Gothic Medium" panose="020B0500000000000000" pitchFamily="34" charset="-128"/>
                <a:cs typeface="Lekton"/>
                <a:sym typeface="Lekton"/>
                <a:hlinkClick r:id="rId4"/>
              </a:rPr>
              <a:t>https://doi.org/10.1093/ptj/pzac112</a:t>
            </a:r>
            <a:endParaRPr sz="1050" dirty="0">
              <a:solidFill>
                <a:srgbClr val="000000"/>
              </a:solidFill>
              <a:latin typeface="Yu Gothic Medium" panose="020B0500000000000000" pitchFamily="34" charset="-128"/>
              <a:ea typeface="Yu Gothic Medium" panose="020B0500000000000000" pitchFamily="34" charset="-128"/>
              <a:cs typeface="Lekton"/>
              <a:sym typeface="Lekton"/>
            </a:endParaRPr>
          </a:p>
          <a:p>
            <a:pPr marL="0" lvl="0" indent="0" algn="l" rtl="0">
              <a:spcBef>
                <a:spcPts val="0"/>
              </a:spcBef>
              <a:spcAft>
                <a:spcPts val="0"/>
              </a:spcAft>
              <a:buNone/>
            </a:pPr>
            <a:endParaRPr sz="1050" dirty="0">
              <a:solidFill>
                <a:srgbClr val="000000"/>
              </a:solidFill>
              <a:latin typeface="Yu Gothic Medium" panose="020B0500000000000000" pitchFamily="34" charset="-128"/>
              <a:ea typeface="Yu Gothic Medium" panose="020B0500000000000000" pitchFamily="34" charset="-128"/>
              <a:cs typeface="Lekton"/>
              <a:sym typeface="Lekton"/>
            </a:endParaRPr>
          </a:p>
          <a:p>
            <a:pPr marL="0" lvl="0" indent="0" algn="l" rtl="0">
              <a:spcBef>
                <a:spcPts val="0"/>
              </a:spcBef>
              <a:spcAft>
                <a:spcPts val="0"/>
              </a:spcAft>
              <a:buNone/>
            </a:pPr>
            <a:r>
              <a:rPr lang="en" sz="1050" dirty="0">
                <a:solidFill>
                  <a:srgbClr val="000000"/>
                </a:solidFill>
                <a:latin typeface="Yu Gothic Medium" panose="020B0500000000000000" pitchFamily="34" charset="-128"/>
                <a:ea typeface="Yu Gothic Medium" panose="020B0500000000000000" pitchFamily="34" charset="-128"/>
                <a:cs typeface="Lekton"/>
                <a:sym typeface="Lekton"/>
              </a:rPr>
              <a:t>Lu, H., Wang, Y., Liu, Y., Holt, J. B., Okoro, C. A., Zhang, X., Zhang, Q., &amp; Greenlund, K. J. (2023). County-Level Geographic Disparities in Disabilities Among US Adults, 2018. </a:t>
            </a:r>
            <a:r>
              <a:rPr lang="en" sz="1050" i="1" dirty="0">
                <a:solidFill>
                  <a:srgbClr val="000000"/>
                </a:solidFill>
                <a:latin typeface="Yu Gothic Medium" panose="020B0500000000000000" pitchFamily="34" charset="-128"/>
                <a:ea typeface="Yu Gothic Medium" panose="020B0500000000000000" pitchFamily="34" charset="-128"/>
                <a:cs typeface="Lekton"/>
                <a:sym typeface="Lekton"/>
              </a:rPr>
              <a:t>Preventing Chronic Disease</a:t>
            </a:r>
            <a:r>
              <a:rPr lang="en" sz="1050" dirty="0">
                <a:solidFill>
                  <a:srgbClr val="000000"/>
                </a:solidFill>
                <a:latin typeface="Yu Gothic Medium" panose="020B0500000000000000" pitchFamily="34" charset="-128"/>
                <a:ea typeface="Yu Gothic Medium" panose="020B0500000000000000" pitchFamily="34" charset="-128"/>
                <a:cs typeface="Lekton"/>
                <a:sym typeface="Lekton"/>
              </a:rPr>
              <a:t>, </a:t>
            </a:r>
            <a:r>
              <a:rPr lang="en" sz="1050" i="1" dirty="0">
                <a:solidFill>
                  <a:srgbClr val="000000"/>
                </a:solidFill>
                <a:latin typeface="Yu Gothic Medium" panose="020B0500000000000000" pitchFamily="34" charset="-128"/>
                <a:ea typeface="Yu Gothic Medium" panose="020B0500000000000000" pitchFamily="34" charset="-128"/>
                <a:cs typeface="Lekton"/>
                <a:sym typeface="Lekton"/>
              </a:rPr>
              <a:t>20</a:t>
            </a:r>
            <a:r>
              <a:rPr lang="en" sz="1050" dirty="0">
                <a:solidFill>
                  <a:srgbClr val="000000"/>
                </a:solidFill>
                <a:latin typeface="Yu Gothic Medium" panose="020B0500000000000000" pitchFamily="34" charset="-128"/>
                <a:ea typeface="Yu Gothic Medium" panose="020B0500000000000000" pitchFamily="34" charset="-128"/>
                <a:cs typeface="Lekton"/>
                <a:sym typeface="Lekton"/>
              </a:rPr>
              <a:t>. </a:t>
            </a:r>
            <a:r>
              <a:rPr lang="en" sz="1050" u="sng" dirty="0">
                <a:solidFill>
                  <a:schemeClr val="hlink"/>
                </a:solidFill>
                <a:latin typeface="Yu Gothic Medium" panose="020B0500000000000000" pitchFamily="34" charset="-128"/>
                <a:ea typeface="Yu Gothic Medium" panose="020B0500000000000000" pitchFamily="34" charset="-128"/>
                <a:cs typeface="Lekton"/>
                <a:sym typeface="Lekton"/>
                <a:hlinkClick r:id="rId5"/>
              </a:rPr>
              <a:t>https://doi.org/10.5888/pcd20.230004</a:t>
            </a:r>
            <a:endParaRPr sz="1050" dirty="0">
              <a:solidFill>
                <a:srgbClr val="000000"/>
              </a:solidFill>
              <a:latin typeface="Yu Gothic Medium" panose="020B0500000000000000" pitchFamily="34" charset="-128"/>
              <a:ea typeface="Yu Gothic Medium" panose="020B0500000000000000" pitchFamily="34" charset="-128"/>
              <a:cs typeface="Lekton"/>
              <a:sym typeface="Lekton"/>
            </a:endParaRPr>
          </a:p>
          <a:p>
            <a:pPr marL="0" lvl="0" indent="0" algn="l" rtl="0">
              <a:spcBef>
                <a:spcPts val="0"/>
              </a:spcBef>
              <a:spcAft>
                <a:spcPts val="0"/>
              </a:spcAft>
              <a:buNone/>
            </a:pPr>
            <a:endParaRPr sz="1050" dirty="0">
              <a:solidFill>
                <a:srgbClr val="000000"/>
              </a:solidFill>
              <a:latin typeface="Yu Gothic Medium" panose="020B0500000000000000" pitchFamily="34" charset="-128"/>
              <a:ea typeface="Yu Gothic Medium" panose="020B0500000000000000" pitchFamily="34" charset="-128"/>
              <a:cs typeface="Lekton"/>
              <a:sym typeface="Lekton"/>
            </a:endParaRPr>
          </a:p>
          <a:p>
            <a:pPr marL="0" lvl="0" indent="0" algn="l" rtl="0">
              <a:spcBef>
                <a:spcPts val="0"/>
              </a:spcBef>
              <a:spcAft>
                <a:spcPts val="0"/>
              </a:spcAft>
              <a:buNone/>
            </a:pPr>
            <a:r>
              <a:rPr lang="en" sz="1050" dirty="0">
                <a:solidFill>
                  <a:srgbClr val="000000"/>
                </a:solidFill>
                <a:latin typeface="Yu Gothic Medium" panose="020B0500000000000000" pitchFamily="34" charset="-128"/>
                <a:ea typeface="Yu Gothic Medium" panose="020B0500000000000000" pitchFamily="34" charset="-128"/>
                <a:cs typeface="Lekton"/>
                <a:sym typeface="Lekton"/>
              </a:rPr>
              <a:t>Sage, R., Ward, B., Myers, A., &amp; Ravesloot, C. (2019). Transitory and Enduring Disability Among Urban and Rural People. </a:t>
            </a:r>
            <a:r>
              <a:rPr lang="en" sz="1050" i="1" dirty="0">
                <a:solidFill>
                  <a:srgbClr val="000000"/>
                </a:solidFill>
                <a:latin typeface="Yu Gothic Medium" panose="020B0500000000000000" pitchFamily="34" charset="-128"/>
                <a:ea typeface="Yu Gothic Medium" panose="020B0500000000000000" pitchFamily="34" charset="-128"/>
                <a:cs typeface="Lekton"/>
                <a:sym typeface="Lekton"/>
              </a:rPr>
              <a:t>Journal of Rural Health</a:t>
            </a:r>
            <a:r>
              <a:rPr lang="en" sz="1050" dirty="0">
                <a:solidFill>
                  <a:srgbClr val="000000"/>
                </a:solidFill>
                <a:latin typeface="Yu Gothic Medium" panose="020B0500000000000000" pitchFamily="34" charset="-128"/>
                <a:ea typeface="Yu Gothic Medium" panose="020B0500000000000000" pitchFamily="34" charset="-128"/>
                <a:cs typeface="Lekton"/>
                <a:sym typeface="Lekton"/>
              </a:rPr>
              <a:t>, </a:t>
            </a:r>
            <a:r>
              <a:rPr lang="en" sz="1050" i="1" dirty="0">
                <a:solidFill>
                  <a:srgbClr val="000000"/>
                </a:solidFill>
                <a:latin typeface="Yu Gothic Medium" panose="020B0500000000000000" pitchFamily="34" charset="-128"/>
                <a:ea typeface="Yu Gothic Medium" panose="020B0500000000000000" pitchFamily="34" charset="-128"/>
                <a:cs typeface="Lekton"/>
                <a:sym typeface="Lekton"/>
              </a:rPr>
              <a:t>35</a:t>
            </a:r>
            <a:r>
              <a:rPr lang="en" sz="1050" dirty="0">
                <a:solidFill>
                  <a:srgbClr val="000000"/>
                </a:solidFill>
                <a:latin typeface="Yu Gothic Medium" panose="020B0500000000000000" pitchFamily="34" charset="-128"/>
                <a:ea typeface="Yu Gothic Medium" panose="020B0500000000000000" pitchFamily="34" charset="-128"/>
                <a:cs typeface="Lekton"/>
                <a:sym typeface="Lekton"/>
              </a:rPr>
              <a:t>(4), 460–470. </a:t>
            </a:r>
            <a:r>
              <a:rPr lang="en" sz="1050" u="sng" dirty="0">
                <a:solidFill>
                  <a:schemeClr val="hlink"/>
                </a:solidFill>
                <a:latin typeface="Yu Gothic Medium" panose="020B0500000000000000" pitchFamily="34" charset="-128"/>
                <a:ea typeface="Yu Gothic Medium" panose="020B0500000000000000" pitchFamily="34" charset="-128"/>
                <a:cs typeface="Lekton"/>
                <a:sym typeface="Lekton"/>
                <a:hlinkClick r:id="rId6"/>
              </a:rPr>
              <a:t>https://doi.org/10.1111/JRH.12338</a:t>
            </a:r>
            <a:endParaRPr lang="en" sz="1050" u="sng" dirty="0">
              <a:solidFill>
                <a:schemeClr val="hlink"/>
              </a:solidFill>
              <a:latin typeface="Yu Gothic Medium" panose="020B0500000000000000" pitchFamily="34" charset="-128"/>
              <a:ea typeface="Yu Gothic Medium" panose="020B0500000000000000" pitchFamily="34" charset="-128"/>
              <a:cs typeface="Lekton"/>
              <a:sym typeface="Lekton"/>
            </a:endParaRPr>
          </a:p>
          <a:p>
            <a:pPr marL="0" lvl="0" indent="0" algn="l" rtl="0">
              <a:spcBef>
                <a:spcPts val="0"/>
              </a:spcBef>
              <a:spcAft>
                <a:spcPts val="0"/>
              </a:spcAft>
              <a:buNone/>
            </a:pPr>
            <a:endParaRPr lang="en" sz="1050" u="sng" dirty="0">
              <a:solidFill>
                <a:schemeClr val="hlink"/>
              </a:solidFill>
              <a:latin typeface="Yu Gothic Medium" panose="020B0500000000000000" pitchFamily="34" charset="-128"/>
              <a:ea typeface="Yu Gothic Medium" panose="020B0500000000000000" pitchFamily="34" charset="-128"/>
              <a:cs typeface="Lekton"/>
              <a:sym typeface="Lekton"/>
            </a:endParaRPr>
          </a:p>
          <a:p>
            <a:pPr marL="0" lvl="0" indent="0" algn="l" rtl="0">
              <a:spcBef>
                <a:spcPts val="0"/>
              </a:spcBef>
              <a:spcAft>
                <a:spcPts val="0"/>
              </a:spcAft>
              <a:buNone/>
            </a:pPr>
            <a:r>
              <a:rPr lang="en-US" sz="1050" b="0" i="0" dirty="0">
                <a:effectLst/>
                <a:latin typeface="Yu Gothic Medium" panose="020B0500000000000000" pitchFamily="34" charset="-128"/>
                <a:ea typeface="Yu Gothic Medium" panose="020B0500000000000000" pitchFamily="34" charset="-128"/>
              </a:rPr>
              <a:t>U.S. Census Bureau. (2023, June 29). Disability rates higher in rural areas than urban areas. </a:t>
            </a:r>
            <a:r>
              <a:rPr lang="en-US" sz="1050" b="0" i="0" dirty="0">
                <a:effectLst/>
                <a:latin typeface="Yu Gothic Medium" panose="020B0500000000000000" pitchFamily="34" charset="-128"/>
                <a:ea typeface="Yu Gothic Medium" panose="020B0500000000000000" pitchFamily="34" charset="-128"/>
                <a:hlinkClick r:id="rId7"/>
              </a:rPr>
              <a:t>https://www.census.gov/library/stories/2023/06/disability-rates-higher-in-rural-areas-than-urban-areas.html</a:t>
            </a:r>
            <a:endParaRPr lang="en-US" sz="1050" b="0" i="0" dirty="0">
              <a:effectLst/>
              <a:latin typeface="Yu Gothic Medium" panose="020B0500000000000000" pitchFamily="34" charset="-128"/>
              <a:ea typeface="Yu Gothic Medium" panose="020B0500000000000000" pitchFamily="34" charset="-128"/>
            </a:endParaRPr>
          </a:p>
          <a:p>
            <a:pPr marL="0" lvl="0" indent="0" algn="l" rtl="0">
              <a:spcBef>
                <a:spcPts val="0"/>
              </a:spcBef>
              <a:spcAft>
                <a:spcPts val="0"/>
              </a:spcAft>
              <a:buNone/>
            </a:pPr>
            <a:endParaRPr sz="1050" dirty="0">
              <a:solidFill>
                <a:srgbClr val="000000"/>
              </a:solidFill>
              <a:latin typeface="Yu Gothic Medium" panose="020B0500000000000000" pitchFamily="34" charset="-128"/>
              <a:ea typeface="Yu Gothic Medium" panose="020B0500000000000000" pitchFamily="34" charset="-128"/>
              <a:cs typeface="Lekton"/>
              <a:sym typeface="Lekton"/>
            </a:endParaRPr>
          </a:p>
          <a:p>
            <a:pPr marL="0" lvl="0" indent="0" algn="l" rtl="0">
              <a:spcBef>
                <a:spcPts val="0"/>
              </a:spcBef>
              <a:spcAft>
                <a:spcPts val="0"/>
              </a:spcAft>
              <a:buNone/>
            </a:pPr>
            <a:r>
              <a:rPr lang="en-US" sz="1050" b="0" i="0" dirty="0">
                <a:effectLst/>
                <a:latin typeface="Yu Gothic Medium" panose="020B0500000000000000" pitchFamily="34" charset="-128"/>
                <a:ea typeface="Yu Gothic Medium" panose="020B0500000000000000" pitchFamily="34" charset="-128"/>
              </a:rPr>
              <a:t>U.S. Department of Agriculture, Economic Research Service. (2023). Rural-urban continuum codes. </a:t>
            </a:r>
            <a:r>
              <a:rPr lang="en-US" sz="1050" b="0" i="0" dirty="0">
                <a:effectLst/>
                <a:latin typeface="Yu Gothic Medium" panose="020B0500000000000000" pitchFamily="34" charset="-128"/>
                <a:ea typeface="Yu Gothic Medium" panose="020B0500000000000000" pitchFamily="34" charset="-128"/>
                <a:hlinkClick r:id="rId8"/>
              </a:rPr>
              <a:t>https://www.ers.usda.gov/data-products/rural-urban-continuum-codes</a:t>
            </a:r>
            <a:endParaRPr sz="1050" dirty="0">
              <a:solidFill>
                <a:srgbClr val="000000"/>
              </a:solidFill>
              <a:latin typeface="Yu Gothic Medium" panose="020B0500000000000000" pitchFamily="34" charset="-128"/>
              <a:ea typeface="Yu Gothic Medium" panose="020B0500000000000000" pitchFamily="34" charset="-128"/>
              <a:cs typeface="Lekton"/>
              <a:sym typeface="Lekton"/>
            </a:endParaRPr>
          </a:p>
        </p:txBody>
      </p:sp>
      <p:sp>
        <p:nvSpPr>
          <p:cNvPr id="182" name="Google Shape;182;g3614b19776d_0_31"/>
          <p:cNvSpPr/>
          <p:nvPr/>
        </p:nvSpPr>
        <p:spPr>
          <a:xfrm rot="1244693">
            <a:off x="10001082" y="937686"/>
            <a:ext cx="313502" cy="743502"/>
          </a:xfrm>
          <a:custGeom>
            <a:avLst/>
            <a:gdLst/>
            <a:ahLst/>
            <a:cxnLst/>
            <a:rect l="l" t="t" r="r" b="b"/>
            <a:pathLst>
              <a:path w="185849" h="440760" extrusionOk="0">
                <a:moveTo>
                  <a:pt x="92958" y="0"/>
                </a:moveTo>
                <a:cubicBezTo>
                  <a:pt x="41322" y="0"/>
                  <a:pt x="0" y="43760"/>
                  <a:pt x="0" y="97110"/>
                </a:cubicBezTo>
                <a:cubicBezTo>
                  <a:pt x="0" y="106547"/>
                  <a:pt x="2277" y="115481"/>
                  <a:pt x="4822" y="124315"/>
                </a:cubicBezTo>
                <a:lnTo>
                  <a:pt x="31411" y="124315"/>
                </a:lnTo>
                <a:cubicBezTo>
                  <a:pt x="31344" y="123893"/>
                  <a:pt x="31544" y="123491"/>
                  <a:pt x="31411" y="123062"/>
                </a:cubicBezTo>
                <a:cubicBezTo>
                  <a:pt x="28463" y="114898"/>
                  <a:pt x="26789" y="106105"/>
                  <a:pt x="26789" y="97110"/>
                </a:cubicBezTo>
                <a:cubicBezTo>
                  <a:pt x="26789" y="57443"/>
                  <a:pt x="56726" y="25738"/>
                  <a:pt x="92958" y="25744"/>
                </a:cubicBezTo>
                <a:cubicBezTo>
                  <a:pt x="129123" y="25744"/>
                  <a:pt x="159060" y="57443"/>
                  <a:pt x="159060" y="97110"/>
                </a:cubicBezTo>
                <a:cubicBezTo>
                  <a:pt x="159060" y="97439"/>
                  <a:pt x="158926" y="112809"/>
                  <a:pt x="158859" y="124315"/>
                </a:cubicBezTo>
                <a:cubicBezTo>
                  <a:pt x="158859" y="128568"/>
                  <a:pt x="158859" y="131990"/>
                  <a:pt x="158859" y="134361"/>
                </a:cubicBezTo>
                <a:cubicBezTo>
                  <a:pt x="158592" y="192078"/>
                  <a:pt x="157587" y="379092"/>
                  <a:pt x="157587" y="378811"/>
                </a:cubicBezTo>
                <a:cubicBezTo>
                  <a:pt x="154506" y="399700"/>
                  <a:pt x="136893" y="415023"/>
                  <a:pt x="115528" y="415023"/>
                </a:cubicBezTo>
                <a:cubicBezTo>
                  <a:pt x="91485" y="415023"/>
                  <a:pt x="71996" y="396298"/>
                  <a:pt x="71996" y="373165"/>
                </a:cubicBezTo>
                <a:lnTo>
                  <a:pt x="74339" y="134361"/>
                </a:lnTo>
                <a:lnTo>
                  <a:pt x="74541" y="124315"/>
                </a:lnTo>
                <a:lnTo>
                  <a:pt x="74742" y="100459"/>
                </a:lnTo>
                <a:cubicBezTo>
                  <a:pt x="74809" y="93353"/>
                  <a:pt x="68915" y="87761"/>
                  <a:pt x="61548" y="87694"/>
                </a:cubicBezTo>
                <a:cubicBezTo>
                  <a:pt x="54181" y="87620"/>
                  <a:pt x="48020" y="93146"/>
                  <a:pt x="47953" y="100251"/>
                </a:cubicBezTo>
                <a:lnTo>
                  <a:pt x="47752" y="124315"/>
                </a:lnTo>
                <a:lnTo>
                  <a:pt x="47550" y="134361"/>
                </a:lnTo>
                <a:lnTo>
                  <a:pt x="45207" y="372951"/>
                </a:lnTo>
                <a:cubicBezTo>
                  <a:pt x="45207" y="410422"/>
                  <a:pt x="76684" y="440767"/>
                  <a:pt x="115528" y="440761"/>
                </a:cubicBezTo>
                <a:cubicBezTo>
                  <a:pt x="150487" y="440761"/>
                  <a:pt x="179286" y="415914"/>
                  <a:pt x="184175" y="382581"/>
                </a:cubicBezTo>
                <a:cubicBezTo>
                  <a:pt x="184443" y="381101"/>
                  <a:pt x="185381" y="195232"/>
                  <a:pt x="185648" y="134361"/>
                </a:cubicBezTo>
                <a:cubicBezTo>
                  <a:pt x="185648" y="131896"/>
                  <a:pt x="185648" y="128501"/>
                  <a:pt x="185648" y="124315"/>
                </a:cubicBezTo>
                <a:cubicBezTo>
                  <a:pt x="185715" y="112996"/>
                  <a:pt x="185849" y="98115"/>
                  <a:pt x="185849" y="97110"/>
                </a:cubicBezTo>
                <a:cubicBezTo>
                  <a:pt x="185849" y="43760"/>
                  <a:pt x="144528" y="0"/>
                  <a:pt x="92958" y="0"/>
                </a:cubicBezTo>
                <a:close/>
              </a:path>
            </a:pathLst>
          </a:custGeom>
          <a:solidFill>
            <a:schemeClr val="dk1"/>
          </a:solidFill>
          <a:ln>
            <a:noFill/>
          </a:ln>
          <a:effectLst>
            <a:outerShdw blurRad="57150" dist="38100" dir="13500000" algn="bl" rotWithShape="0">
              <a:srgbClr val="000000">
                <a:alpha val="34900"/>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10"/>
          <p:cNvSpPr txBox="1">
            <a:spLocks noGrp="1"/>
          </p:cNvSpPr>
          <p:nvPr>
            <p:ph type="title"/>
          </p:nvPr>
        </p:nvSpPr>
        <p:spPr>
          <a:xfrm>
            <a:off x="1449450" y="1609150"/>
            <a:ext cx="9293100" cy="630000"/>
          </a:xfrm>
          <a:prstGeom prst="rect">
            <a:avLst/>
          </a:prstGeom>
          <a:noFill/>
          <a:ln>
            <a:noFill/>
          </a:ln>
        </p:spPr>
        <p:txBody>
          <a:bodyPr spcFirstLastPara="1" wrap="square" lIns="121900" tIns="121900" rIns="121900" bIns="121900" anchor="ctr" anchorCtr="0">
            <a:normAutofit fontScale="90000"/>
          </a:bodyPr>
          <a:lstStyle/>
          <a:p>
            <a:pPr marL="0" lvl="0" indent="0" algn="ctr" rtl="0">
              <a:lnSpc>
                <a:spcPct val="100000"/>
              </a:lnSpc>
              <a:spcBef>
                <a:spcPts val="0"/>
              </a:spcBef>
              <a:spcAft>
                <a:spcPts val="0"/>
              </a:spcAft>
              <a:buSzPct val="111111"/>
              <a:buNone/>
            </a:pPr>
            <a:r>
              <a:rPr lang="en" dirty="0">
                <a:latin typeface="Yu Gothic Medium" panose="020B0500000000000000" pitchFamily="34" charset="-128"/>
                <a:ea typeface="Yu Gothic Medium" panose="020B0500000000000000" pitchFamily="34" charset="-128"/>
              </a:rPr>
              <a:t>Introduction</a:t>
            </a:r>
            <a:endParaRPr dirty="0">
              <a:latin typeface="Yu Gothic Medium" panose="020B0500000000000000" pitchFamily="34" charset="-128"/>
              <a:ea typeface="Yu Gothic Medium" panose="020B0500000000000000" pitchFamily="34" charset="-128"/>
            </a:endParaRPr>
          </a:p>
        </p:txBody>
      </p:sp>
      <p:sp>
        <p:nvSpPr>
          <p:cNvPr id="128" name="Google Shape;128;p10"/>
          <p:cNvSpPr/>
          <p:nvPr/>
        </p:nvSpPr>
        <p:spPr>
          <a:xfrm rot="-1244693" flipH="1">
            <a:off x="1401032" y="1050236"/>
            <a:ext cx="313502" cy="743502"/>
          </a:xfrm>
          <a:custGeom>
            <a:avLst/>
            <a:gdLst/>
            <a:ahLst/>
            <a:cxnLst/>
            <a:rect l="l" t="t" r="r" b="b"/>
            <a:pathLst>
              <a:path w="185849" h="440760" extrusionOk="0">
                <a:moveTo>
                  <a:pt x="92958" y="0"/>
                </a:moveTo>
                <a:cubicBezTo>
                  <a:pt x="41322" y="0"/>
                  <a:pt x="0" y="43760"/>
                  <a:pt x="0" y="97110"/>
                </a:cubicBezTo>
                <a:cubicBezTo>
                  <a:pt x="0" y="106547"/>
                  <a:pt x="2277" y="115481"/>
                  <a:pt x="4822" y="124315"/>
                </a:cubicBezTo>
                <a:lnTo>
                  <a:pt x="31411" y="124315"/>
                </a:lnTo>
                <a:cubicBezTo>
                  <a:pt x="31344" y="123893"/>
                  <a:pt x="31544" y="123491"/>
                  <a:pt x="31411" y="123062"/>
                </a:cubicBezTo>
                <a:cubicBezTo>
                  <a:pt x="28463" y="114898"/>
                  <a:pt x="26789" y="106105"/>
                  <a:pt x="26789" y="97110"/>
                </a:cubicBezTo>
                <a:cubicBezTo>
                  <a:pt x="26789" y="57443"/>
                  <a:pt x="56726" y="25738"/>
                  <a:pt x="92958" y="25744"/>
                </a:cubicBezTo>
                <a:cubicBezTo>
                  <a:pt x="129123" y="25744"/>
                  <a:pt x="159060" y="57443"/>
                  <a:pt x="159060" y="97110"/>
                </a:cubicBezTo>
                <a:cubicBezTo>
                  <a:pt x="159060" y="97439"/>
                  <a:pt x="158926" y="112809"/>
                  <a:pt x="158859" y="124315"/>
                </a:cubicBezTo>
                <a:cubicBezTo>
                  <a:pt x="158859" y="128568"/>
                  <a:pt x="158859" y="131990"/>
                  <a:pt x="158859" y="134361"/>
                </a:cubicBezTo>
                <a:cubicBezTo>
                  <a:pt x="158592" y="192078"/>
                  <a:pt x="157587" y="379092"/>
                  <a:pt x="157587" y="378811"/>
                </a:cubicBezTo>
                <a:cubicBezTo>
                  <a:pt x="154506" y="399700"/>
                  <a:pt x="136893" y="415023"/>
                  <a:pt x="115528" y="415023"/>
                </a:cubicBezTo>
                <a:cubicBezTo>
                  <a:pt x="91485" y="415023"/>
                  <a:pt x="71996" y="396298"/>
                  <a:pt x="71996" y="373165"/>
                </a:cubicBezTo>
                <a:lnTo>
                  <a:pt x="74339" y="134361"/>
                </a:lnTo>
                <a:lnTo>
                  <a:pt x="74541" y="124315"/>
                </a:lnTo>
                <a:lnTo>
                  <a:pt x="74742" y="100459"/>
                </a:lnTo>
                <a:cubicBezTo>
                  <a:pt x="74809" y="93353"/>
                  <a:pt x="68915" y="87761"/>
                  <a:pt x="61548" y="87694"/>
                </a:cubicBezTo>
                <a:cubicBezTo>
                  <a:pt x="54181" y="87620"/>
                  <a:pt x="48020" y="93146"/>
                  <a:pt x="47953" y="100251"/>
                </a:cubicBezTo>
                <a:lnTo>
                  <a:pt x="47752" y="124315"/>
                </a:lnTo>
                <a:lnTo>
                  <a:pt x="47550" y="134361"/>
                </a:lnTo>
                <a:lnTo>
                  <a:pt x="45207" y="372951"/>
                </a:lnTo>
                <a:cubicBezTo>
                  <a:pt x="45207" y="410422"/>
                  <a:pt x="76684" y="440767"/>
                  <a:pt x="115528" y="440761"/>
                </a:cubicBezTo>
                <a:cubicBezTo>
                  <a:pt x="150487" y="440761"/>
                  <a:pt x="179286" y="415914"/>
                  <a:pt x="184175" y="382581"/>
                </a:cubicBezTo>
                <a:cubicBezTo>
                  <a:pt x="184443" y="381101"/>
                  <a:pt x="185381" y="195232"/>
                  <a:pt x="185648" y="134361"/>
                </a:cubicBezTo>
                <a:cubicBezTo>
                  <a:pt x="185648" y="131896"/>
                  <a:pt x="185648" y="128501"/>
                  <a:pt x="185648" y="124315"/>
                </a:cubicBezTo>
                <a:cubicBezTo>
                  <a:pt x="185715" y="112996"/>
                  <a:pt x="185849" y="98115"/>
                  <a:pt x="185849" y="97110"/>
                </a:cubicBezTo>
                <a:cubicBezTo>
                  <a:pt x="185849" y="43760"/>
                  <a:pt x="144528" y="0"/>
                  <a:pt x="92958" y="0"/>
                </a:cubicBezTo>
                <a:close/>
              </a:path>
            </a:pathLst>
          </a:custGeom>
          <a:solidFill>
            <a:schemeClr val="dk1"/>
          </a:solidFill>
          <a:ln>
            <a:noFill/>
          </a:ln>
          <a:effectLst>
            <a:outerShdw blurRad="57150" dist="38100" dir="13500000" algn="bl" rotWithShape="0">
              <a:srgbClr val="000000">
                <a:alpha val="34901"/>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aphicFrame>
        <p:nvGraphicFramePr>
          <p:cNvPr id="4" name="Diagram 3">
            <a:extLst>
              <a:ext uri="{FF2B5EF4-FFF2-40B4-BE49-F238E27FC236}">
                <a16:creationId xmlns:a16="http://schemas.microsoft.com/office/drawing/2014/main" id="{E5A4E6AD-D669-0D80-251C-F311F670B550}"/>
              </a:ext>
            </a:extLst>
          </p:cNvPr>
          <p:cNvGraphicFramePr/>
          <p:nvPr>
            <p:extLst>
              <p:ext uri="{D42A27DB-BD31-4B8C-83A1-F6EECF244321}">
                <p14:modId xmlns:p14="http://schemas.microsoft.com/office/powerpoint/2010/main" val="969574330"/>
              </p:ext>
            </p:extLst>
          </p:nvPr>
        </p:nvGraphicFramePr>
        <p:xfrm>
          <a:off x="1449450" y="2415494"/>
          <a:ext cx="9579660" cy="370945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g3614b19776d_0_17"/>
          <p:cNvSpPr txBox="1">
            <a:spLocks noGrp="1"/>
          </p:cNvSpPr>
          <p:nvPr>
            <p:ph type="title"/>
          </p:nvPr>
        </p:nvSpPr>
        <p:spPr>
          <a:xfrm>
            <a:off x="1323863" y="1558125"/>
            <a:ext cx="9544200" cy="600600"/>
          </a:xfrm>
          <a:prstGeom prst="rect">
            <a:avLst/>
          </a:prstGeom>
          <a:noFill/>
          <a:ln>
            <a:noFill/>
          </a:ln>
        </p:spPr>
        <p:txBody>
          <a:bodyPr spcFirstLastPara="1" wrap="square" lIns="121900" tIns="121900" rIns="121900" bIns="121900" anchor="ctr" anchorCtr="0">
            <a:normAutofit fontScale="90000"/>
          </a:bodyPr>
          <a:lstStyle/>
          <a:p>
            <a:pPr marL="0" lvl="0" indent="0" algn="ctr" rtl="0">
              <a:lnSpc>
                <a:spcPct val="100000"/>
              </a:lnSpc>
              <a:spcBef>
                <a:spcPts val="0"/>
              </a:spcBef>
              <a:spcAft>
                <a:spcPts val="0"/>
              </a:spcAft>
              <a:buSzPct val="111111"/>
              <a:buNone/>
            </a:pPr>
            <a:r>
              <a:rPr lang="en" dirty="0">
                <a:latin typeface="Yu Gothic Medium" panose="020B0500000000000000" pitchFamily="34" charset="-128"/>
                <a:ea typeface="Yu Gothic Medium" panose="020B0500000000000000" pitchFamily="34" charset="-128"/>
              </a:rPr>
              <a:t>Hypothesis</a:t>
            </a:r>
            <a:endParaRPr dirty="0">
              <a:latin typeface="Yu Gothic Medium" panose="020B0500000000000000" pitchFamily="34" charset="-128"/>
              <a:ea typeface="Yu Gothic Medium" panose="020B0500000000000000" pitchFamily="34" charset="-128"/>
            </a:endParaRPr>
          </a:p>
        </p:txBody>
      </p:sp>
      <p:sp>
        <p:nvSpPr>
          <p:cNvPr id="141" name="Google Shape;141;g3614b19776d_0_17"/>
          <p:cNvSpPr/>
          <p:nvPr/>
        </p:nvSpPr>
        <p:spPr>
          <a:xfrm rot="-1244693" flipH="1">
            <a:off x="1401032" y="1050236"/>
            <a:ext cx="313502" cy="743502"/>
          </a:xfrm>
          <a:custGeom>
            <a:avLst/>
            <a:gdLst/>
            <a:ahLst/>
            <a:cxnLst/>
            <a:rect l="l" t="t" r="r" b="b"/>
            <a:pathLst>
              <a:path w="185849" h="440760" extrusionOk="0">
                <a:moveTo>
                  <a:pt x="92958" y="0"/>
                </a:moveTo>
                <a:cubicBezTo>
                  <a:pt x="41322" y="0"/>
                  <a:pt x="0" y="43760"/>
                  <a:pt x="0" y="97110"/>
                </a:cubicBezTo>
                <a:cubicBezTo>
                  <a:pt x="0" y="106547"/>
                  <a:pt x="2277" y="115481"/>
                  <a:pt x="4822" y="124315"/>
                </a:cubicBezTo>
                <a:lnTo>
                  <a:pt x="31411" y="124315"/>
                </a:lnTo>
                <a:cubicBezTo>
                  <a:pt x="31344" y="123893"/>
                  <a:pt x="31544" y="123491"/>
                  <a:pt x="31411" y="123062"/>
                </a:cubicBezTo>
                <a:cubicBezTo>
                  <a:pt x="28463" y="114898"/>
                  <a:pt x="26789" y="106105"/>
                  <a:pt x="26789" y="97110"/>
                </a:cubicBezTo>
                <a:cubicBezTo>
                  <a:pt x="26789" y="57443"/>
                  <a:pt x="56726" y="25738"/>
                  <a:pt x="92958" y="25744"/>
                </a:cubicBezTo>
                <a:cubicBezTo>
                  <a:pt x="129123" y="25744"/>
                  <a:pt x="159060" y="57443"/>
                  <a:pt x="159060" y="97110"/>
                </a:cubicBezTo>
                <a:cubicBezTo>
                  <a:pt x="159060" y="97439"/>
                  <a:pt x="158926" y="112809"/>
                  <a:pt x="158859" y="124315"/>
                </a:cubicBezTo>
                <a:cubicBezTo>
                  <a:pt x="158859" y="128568"/>
                  <a:pt x="158859" y="131990"/>
                  <a:pt x="158859" y="134361"/>
                </a:cubicBezTo>
                <a:cubicBezTo>
                  <a:pt x="158592" y="192078"/>
                  <a:pt x="157587" y="379092"/>
                  <a:pt x="157587" y="378811"/>
                </a:cubicBezTo>
                <a:cubicBezTo>
                  <a:pt x="154506" y="399700"/>
                  <a:pt x="136893" y="415023"/>
                  <a:pt x="115528" y="415023"/>
                </a:cubicBezTo>
                <a:cubicBezTo>
                  <a:pt x="91485" y="415023"/>
                  <a:pt x="71996" y="396298"/>
                  <a:pt x="71996" y="373165"/>
                </a:cubicBezTo>
                <a:lnTo>
                  <a:pt x="74339" y="134361"/>
                </a:lnTo>
                <a:lnTo>
                  <a:pt x="74541" y="124315"/>
                </a:lnTo>
                <a:lnTo>
                  <a:pt x="74742" y="100459"/>
                </a:lnTo>
                <a:cubicBezTo>
                  <a:pt x="74809" y="93353"/>
                  <a:pt x="68915" y="87761"/>
                  <a:pt x="61548" y="87694"/>
                </a:cubicBezTo>
                <a:cubicBezTo>
                  <a:pt x="54181" y="87620"/>
                  <a:pt x="48020" y="93146"/>
                  <a:pt x="47953" y="100251"/>
                </a:cubicBezTo>
                <a:lnTo>
                  <a:pt x="47752" y="124315"/>
                </a:lnTo>
                <a:lnTo>
                  <a:pt x="47550" y="134361"/>
                </a:lnTo>
                <a:lnTo>
                  <a:pt x="45207" y="372951"/>
                </a:lnTo>
                <a:cubicBezTo>
                  <a:pt x="45207" y="410422"/>
                  <a:pt x="76684" y="440767"/>
                  <a:pt x="115528" y="440761"/>
                </a:cubicBezTo>
                <a:cubicBezTo>
                  <a:pt x="150487" y="440761"/>
                  <a:pt x="179286" y="415914"/>
                  <a:pt x="184175" y="382581"/>
                </a:cubicBezTo>
                <a:cubicBezTo>
                  <a:pt x="184443" y="381101"/>
                  <a:pt x="185381" y="195232"/>
                  <a:pt x="185648" y="134361"/>
                </a:cubicBezTo>
                <a:cubicBezTo>
                  <a:pt x="185648" y="131896"/>
                  <a:pt x="185648" y="128501"/>
                  <a:pt x="185648" y="124315"/>
                </a:cubicBezTo>
                <a:cubicBezTo>
                  <a:pt x="185715" y="112996"/>
                  <a:pt x="185849" y="98115"/>
                  <a:pt x="185849" y="97110"/>
                </a:cubicBezTo>
                <a:cubicBezTo>
                  <a:pt x="185849" y="43760"/>
                  <a:pt x="144528" y="0"/>
                  <a:pt x="92958" y="0"/>
                </a:cubicBezTo>
                <a:close/>
              </a:path>
            </a:pathLst>
          </a:custGeom>
          <a:solidFill>
            <a:schemeClr val="dk1"/>
          </a:solidFill>
          <a:ln>
            <a:noFill/>
          </a:ln>
          <a:effectLst>
            <a:outerShdw blurRad="57150" dist="38100" dir="13500000" algn="bl" rotWithShape="0">
              <a:srgbClr val="000000">
                <a:alpha val="34900"/>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5" name="Text Placeholder 14">
            <a:extLst>
              <a:ext uri="{FF2B5EF4-FFF2-40B4-BE49-F238E27FC236}">
                <a16:creationId xmlns:a16="http://schemas.microsoft.com/office/drawing/2014/main" id="{C69F018F-EC4B-C201-433A-B3635A4741DE}"/>
              </a:ext>
            </a:extLst>
          </p:cNvPr>
          <p:cNvSpPr>
            <a:spLocks noGrp="1"/>
          </p:cNvSpPr>
          <p:nvPr>
            <p:ph type="body" idx="9"/>
          </p:nvPr>
        </p:nvSpPr>
        <p:spPr>
          <a:xfrm>
            <a:off x="1323863" y="3038415"/>
            <a:ext cx="9544200" cy="1192658"/>
          </a:xfrm>
        </p:spPr>
        <p:txBody>
          <a:bodyPr>
            <a:normAutofit fontScale="92500"/>
          </a:bodyPr>
          <a:lstStyle/>
          <a:p>
            <a:pPr>
              <a:lnSpc>
                <a:spcPct val="150000"/>
              </a:lnSpc>
            </a:pPr>
            <a:r>
              <a:rPr lang="en-US" sz="1600" b="1" dirty="0">
                <a:latin typeface="Yu Gothic Medium" panose="020B0500000000000000" pitchFamily="34" charset="-128"/>
                <a:ea typeface="Yu Gothic Medium" panose="020B0500000000000000" pitchFamily="34" charset="-128"/>
              </a:rPr>
              <a:t>Hypothesis: </a:t>
            </a:r>
            <a:r>
              <a:rPr lang="en-US" sz="1600" dirty="0">
                <a:latin typeface="Yu Gothic Medium" panose="020B0500000000000000" pitchFamily="34" charset="-128"/>
                <a:ea typeface="Yu Gothic Medium" panose="020B0500000000000000" pitchFamily="34" charset="-128"/>
              </a:rPr>
              <a:t>Counties with lower populations are more likely to have higher disability rates.</a:t>
            </a:r>
          </a:p>
          <a:p>
            <a:pPr>
              <a:lnSpc>
                <a:spcPct val="150000"/>
              </a:lnSpc>
            </a:pPr>
            <a:r>
              <a:rPr lang="en-US" sz="1600" b="1" dirty="0">
                <a:latin typeface="Yu Gothic Medium" panose="020B0500000000000000" pitchFamily="34" charset="-128"/>
                <a:ea typeface="Yu Gothic Medium" panose="020B0500000000000000" pitchFamily="34" charset="-128"/>
              </a:rPr>
              <a:t>Null hypothesis (</a:t>
            </a:r>
            <a:r>
              <a:rPr lang="en-US" sz="1200" b="1" dirty="0">
                <a:latin typeface="Yu Gothic Medium" panose="020B0500000000000000" pitchFamily="34" charset="-128"/>
                <a:ea typeface="Yu Gothic Medium" panose="020B0500000000000000" pitchFamily="34" charset="-128"/>
              </a:rPr>
              <a:t>H</a:t>
            </a:r>
            <a:r>
              <a:rPr lang="en-US" sz="1200" b="1" baseline="-25000" dirty="0">
                <a:latin typeface="Yu Gothic Medium" panose="020B0500000000000000" pitchFamily="34" charset="-128"/>
                <a:ea typeface="Yu Gothic Medium" panose="020B0500000000000000" pitchFamily="34" charset="-128"/>
              </a:rPr>
              <a:t>0</a:t>
            </a:r>
            <a:r>
              <a:rPr lang="en-US" sz="1600" b="1" dirty="0">
                <a:latin typeface="Yu Gothic Medium" panose="020B0500000000000000" pitchFamily="34" charset="-128"/>
                <a:ea typeface="Yu Gothic Medium" panose="020B0500000000000000" pitchFamily="34" charset="-128"/>
              </a:rPr>
              <a:t>): </a:t>
            </a:r>
            <a:r>
              <a:rPr lang="en-US" sz="1600" dirty="0">
                <a:latin typeface="Yu Gothic Medium" panose="020B0500000000000000" pitchFamily="34" charset="-128"/>
                <a:ea typeface="Yu Gothic Medium" panose="020B0500000000000000" pitchFamily="34" charset="-128"/>
              </a:rPr>
              <a:t>There is no difference in the mean disability rates among the county types. </a:t>
            </a:r>
            <a:endParaRPr lang="en-US" sz="900" dirty="0">
              <a:latin typeface="Yu Gothic Medium" panose="020B0500000000000000" pitchFamily="34" charset="-128"/>
              <a:ea typeface="Yu Gothic Medium" panose="020B0500000000000000" pitchFamily="34" charset="-128"/>
            </a:endParaRPr>
          </a:p>
          <a:p>
            <a:pPr>
              <a:lnSpc>
                <a:spcPct val="150000"/>
              </a:lnSpc>
            </a:pPr>
            <a:endParaRPr lang="en-US" sz="900" dirty="0">
              <a:latin typeface="Yu Gothic Medium" panose="020B0500000000000000" pitchFamily="34" charset="-128"/>
              <a:ea typeface="Yu Gothic Medium" panose="020B0500000000000000" pitchFamily="34" charset="-128"/>
            </a:endParaRPr>
          </a:p>
        </p:txBody>
      </p:sp>
      <p:sp>
        <p:nvSpPr>
          <p:cNvPr id="16" name="Text Placeholder 14">
            <a:extLst>
              <a:ext uri="{FF2B5EF4-FFF2-40B4-BE49-F238E27FC236}">
                <a16:creationId xmlns:a16="http://schemas.microsoft.com/office/drawing/2014/main" id="{A172BF8E-E26E-4175-112E-0CD41F6EE0B6}"/>
              </a:ext>
            </a:extLst>
          </p:cNvPr>
          <p:cNvSpPr txBox="1">
            <a:spLocks/>
          </p:cNvSpPr>
          <p:nvPr/>
        </p:nvSpPr>
        <p:spPr>
          <a:xfrm>
            <a:off x="1323863" y="2364469"/>
            <a:ext cx="9544200" cy="673946"/>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23850" algn="l" rtl="0">
              <a:lnSpc>
                <a:spcPct val="95000"/>
              </a:lnSpc>
              <a:spcBef>
                <a:spcPts val="0"/>
              </a:spcBef>
              <a:spcAft>
                <a:spcPts val="0"/>
              </a:spcAft>
              <a:buClr>
                <a:schemeClr val="dk2"/>
              </a:buClr>
              <a:buSzPts val="1500"/>
              <a:buFont typeface="Courier Prime"/>
              <a:buChar char="●"/>
              <a:defRPr sz="1500" b="0" i="0" u="none" strike="noStrike" cap="none">
                <a:solidFill>
                  <a:schemeClr val="dk2"/>
                </a:solidFill>
                <a:latin typeface="Courier Prime"/>
                <a:ea typeface="Courier Prime"/>
                <a:cs typeface="Courier Prime"/>
                <a:sym typeface="Courier Prime"/>
              </a:defRPr>
            </a:lvl1pPr>
            <a:lvl2pPr marL="914400" marR="0" lvl="1" indent="-323850" algn="l" rtl="0">
              <a:lnSpc>
                <a:spcPct val="115000"/>
              </a:lnSpc>
              <a:spcBef>
                <a:spcPts val="0"/>
              </a:spcBef>
              <a:spcAft>
                <a:spcPts val="0"/>
              </a:spcAft>
              <a:buClr>
                <a:schemeClr val="dk2"/>
              </a:buClr>
              <a:buSzPts val="1500"/>
              <a:buFont typeface="Courier Prime"/>
              <a:buChar char="○"/>
              <a:defRPr sz="1500" b="0" i="0" u="none" strike="noStrike" cap="none">
                <a:solidFill>
                  <a:schemeClr val="dk2"/>
                </a:solidFill>
                <a:latin typeface="Courier Prime"/>
                <a:ea typeface="Courier Prime"/>
                <a:cs typeface="Courier Prime"/>
                <a:sym typeface="Courier Prime"/>
              </a:defRPr>
            </a:lvl2pPr>
            <a:lvl3pPr marL="1371600" marR="0" lvl="2" indent="-323850" algn="l" rtl="0">
              <a:lnSpc>
                <a:spcPct val="115000"/>
              </a:lnSpc>
              <a:spcBef>
                <a:spcPts val="0"/>
              </a:spcBef>
              <a:spcAft>
                <a:spcPts val="0"/>
              </a:spcAft>
              <a:buClr>
                <a:schemeClr val="dk2"/>
              </a:buClr>
              <a:buSzPts val="1500"/>
              <a:buFont typeface="Courier Prime"/>
              <a:buChar char="■"/>
              <a:defRPr sz="1500" b="0" i="0" u="none" strike="noStrike" cap="none">
                <a:solidFill>
                  <a:schemeClr val="dk2"/>
                </a:solidFill>
                <a:latin typeface="Courier Prime"/>
                <a:ea typeface="Courier Prime"/>
                <a:cs typeface="Courier Prime"/>
                <a:sym typeface="Courier Prime"/>
              </a:defRPr>
            </a:lvl3pPr>
            <a:lvl4pPr marL="1828800" marR="0" lvl="3" indent="-323850" algn="l" rtl="0">
              <a:lnSpc>
                <a:spcPct val="115000"/>
              </a:lnSpc>
              <a:spcBef>
                <a:spcPts val="0"/>
              </a:spcBef>
              <a:spcAft>
                <a:spcPts val="0"/>
              </a:spcAft>
              <a:buClr>
                <a:schemeClr val="dk2"/>
              </a:buClr>
              <a:buSzPts val="1500"/>
              <a:buFont typeface="Courier Prime"/>
              <a:buChar char="●"/>
              <a:defRPr sz="1500" b="0" i="0" u="none" strike="noStrike" cap="none">
                <a:solidFill>
                  <a:schemeClr val="dk2"/>
                </a:solidFill>
                <a:latin typeface="Courier Prime"/>
                <a:ea typeface="Courier Prime"/>
                <a:cs typeface="Courier Prime"/>
                <a:sym typeface="Courier Prime"/>
              </a:defRPr>
            </a:lvl4pPr>
            <a:lvl5pPr marL="2286000" marR="0" lvl="4" indent="-323850" algn="l" rtl="0">
              <a:lnSpc>
                <a:spcPct val="115000"/>
              </a:lnSpc>
              <a:spcBef>
                <a:spcPts val="0"/>
              </a:spcBef>
              <a:spcAft>
                <a:spcPts val="0"/>
              </a:spcAft>
              <a:buClr>
                <a:schemeClr val="dk2"/>
              </a:buClr>
              <a:buSzPts val="1500"/>
              <a:buFont typeface="Courier Prime"/>
              <a:buChar char="○"/>
              <a:defRPr sz="1500" b="0" i="0" u="none" strike="noStrike" cap="none">
                <a:solidFill>
                  <a:schemeClr val="dk2"/>
                </a:solidFill>
                <a:latin typeface="Courier Prime"/>
                <a:ea typeface="Courier Prime"/>
                <a:cs typeface="Courier Prime"/>
                <a:sym typeface="Courier Prime"/>
              </a:defRPr>
            </a:lvl5pPr>
            <a:lvl6pPr marL="2743200" marR="0" lvl="5" indent="-323850" algn="l" rtl="0">
              <a:lnSpc>
                <a:spcPct val="115000"/>
              </a:lnSpc>
              <a:spcBef>
                <a:spcPts val="0"/>
              </a:spcBef>
              <a:spcAft>
                <a:spcPts val="0"/>
              </a:spcAft>
              <a:buClr>
                <a:schemeClr val="dk2"/>
              </a:buClr>
              <a:buSzPts val="1500"/>
              <a:buFont typeface="Courier Prime"/>
              <a:buChar char="■"/>
              <a:defRPr sz="1500" b="0" i="0" u="none" strike="noStrike" cap="none">
                <a:solidFill>
                  <a:schemeClr val="dk2"/>
                </a:solidFill>
                <a:latin typeface="Courier Prime"/>
                <a:ea typeface="Courier Prime"/>
                <a:cs typeface="Courier Prime"/>
                <a:sym typeface="Courier Prime"/>
              </a:defRPr>
            </a:lvl6pPr>
            <a:lvl7pPr marL="3200400" marR="0" lvl="6" indent="-323850" algn="l" rtl="0">
              <a:lnSpc>
                <a:spcPct val="115000"/>
              </a:lnSpc>
              <a:spcBef>
                <a:spcPts val="0"/>
              </a:spcBef>
              <a:spcAft>
                <a:spcPts val="0"/>
              </a:spcAft>
              <a:buClr>
                <a:schemeClr val="dk2"/>
              </a:buClr>
              <a:buSzPts val="1500"/>
              <a:buFont typeface="Courier Prime"/>
              <a:buChar char="●"/>
              <a:defRPr sz="1500" b="0" i="0" u="none" strike="noStrike" cap="none">
                <a:solidFill>
                  <a:schemeClr val="dk2"/>
                </a:solidFill>
                <a:latin typeface="Courier Prime"/>
                <a:ea typeface="Courier Prime"/>
                <a:cs typeface="Courier Prime"/>
                <a:sym typeface="Courier Prime"/>
              </a:defRPr>
            </a:lvl7pPr>
            <a:lvl8pPr marL="3657600" marR="0" lvl="7" indent="-323850" algn="l" rtl="0">
              <a:lnSpc>
                <a:spcPct val="115000"/>
              </a:lnSpc>
              <a:spcBef>
                <a:spcPts val="0"/>
              </a:spcBef>
              <a:spcAft>
                <a:spcPts val="0"/>
              </a:spcAft>
              <a:buClr>
                <a:schemeClr val="dk2"/>
              </a:buClr>
              <a:buSzPts val="1500"/>
              <a:buFont typeface="Courier Prime"/>
              <a:buChar char="○"/>
              <a:defRPr sz="1500" b="0" i="0" u="none" strike="noStrike" cap="none">
                <a:solidFill>
                  <a:schemeClr val="dk2"/>
                </a:solidFill>
                <a:latin typeface="Courier Prime"/>
                <a:ea typeface="Courier Prime"/>
                <a:cs typeface="Courier Prime"/>
                <a:sym typeface="Courier Prime"/>
              </a:defRPr>
            </a:lvl8pPr>
            <a:lvl9pPr marL="4114800" marR="0" lvl="8" indent="-323850" algn="l" rtl="0">
              <a:lnSpc>
                <a:spcPct val="115000"/>
              </a:lnSpc>
              <a:spcBef>
                <a:spcPts val="0"/>
              </a:spcBef>
              <a:spcAft>
                <a:spcPts val="0"/>
              </a:spcAft>
              <a:buClr>
                <a:schemeClr val="dk2"/>
              </a:buClr>
              <a:buSzPts val="1500"/>
              <a:buFont typeface="Courier Prime"/>
              <a:buChar char="■"/>
              <a:defRPr sz="1500" b="0" i="0" u="none" strike="noStrike" cap="none">
                <a:solidFill>
                  <a:schemeClr val="dk2"/>
                </a:solidFill>
                <a:latin typeface="Courier Prime"/>
                <a:ea typeface="Courier Prime"/>
                <a:cs typeface="Courier Prime"/>
                <a:sym typeface="Courier Prime"/>
              </a:defRPr>
            </a:lvl9pPr>
          </a:lstStyle>
          <a:p>
            <a:pPr marL="133350" indent="0" algn="ctr">
              <a:lnSpc>
                <a:spcPct val="150000"/>
              </a:lnSpc>
              <a:buNone/>
            </a:pPr>
            <a:r>
              <a:rPr lang="en-US" sz="1600" b="1" dirty="0">
                <a:latin typeface="Yu Gothic Medium" panose="020B0500000000000000" pitchFamily="34" charset="-128"/>
                <a:ea typeface="Yu Gothic Medium" panose="020B0500000000000000" pitchFamily="34" charset="-128"/>
              </a:rPr>
              <a:t>Are counties classified as more rural more likely to have higher disability prevalence rates than urban counties?</a:t>
            </a:r>
            <a:endParaRPr lang="en-US" sz="1000" b="1" dirty="0">
              <a:latin typeface="Yu Gothic Medium" panose="020B0500000000000000" pitchFamily="34" charset="-128"/>
              <a:ea typeface="Yu Gothic Medium" panose="020B0500000000000000" pitchFamily="34" charset="-128"/>
            </a:endParaRPr>
          </a:p>
        </p:txBody>
      </p:sp>
      <p:pic>
        <p:nvPicPr>
          <p:cNvPr id="3" name="Picture 2" descr="A group of people standing in a line&#10;&#10;AI-generated content may be incorrect.">
            <a:extLst>
              <a:ext uri="{FF2B5EF4-FFF2-40B4-BE49-F238E27FC236}">
                <a16:creationId xmlns:a16="http://schemas.microsoft.com/office/drawing/2014/main" id="{12A70C27-7356-550F-5793-EC09E6E8F07C}"/>
              </a:ext>
            </a:extLst>
          </p:cNvPr>
          <p:cNvPicPr>
            <a:picLocks noChangeAspect="1"/>
          </p:cNvPicPr>
          <p:nvPr/>
        </p:nvPicPr>
        <p:blipFill>
          <a:blip r:embed="rId3"/>
          <a:stretch>
            <a:fillRect/>
          </a:stretch>
        </p:blipFill>
        <p:spPr>
          <a:xfrm>
            <a:off x="3567414" y="4025329"/>
            <a:ext cx="5057171" cy="216499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anim calcmode="lin" valueType="num">
                                      <p:cBhvr>
                                        <p:cTn id="8" dur="1000" fill="hold"/>
                                        <p:tgtEl>
                                          <p:spTgt spid="16"/>
                                        </p:tgtEl>
                                        <p:attrNameLst>
                                          <p:attrName>ppt_x</p:attrName>
                                        </p:attrNameLst>
                                      </p:cBhvr>
                                      <p:tavLst>
                                        <p:tav tm="0">
                                          <p:val>
                                            <p:strVal val="#ppt_x"/>
                                          </p:val>
                                        </p:tav>
                                        <p:tav tm="100000">
                                          <p:val>
                                            <p:strVal val="#ppt_x"/>
                                          </p:val>
                                        </p:tav>
                                      </p:tavLst>
                                    </p:anim>
                                    <p:anim calcmode="lin" valueType="num">
                                      <p:cBhvr>
                                        <p:cTn id="9"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5">
                                            <p:txEl>
                                              <p:pRg st="0" end="0"/>
                                            </p:txEl>
                                          </p:spTgt>
                                        </p:tgtEl>
                                        <p:attrNameLst>
                                          <p:attrName>style.visibility</p:attrName>
                                        </p:attrNameLst>
                                      </p:cBhvr>
                                      <p:to>
                                        <p:strVal val="visible"/>
                                      </p:to>
                                    </p:set>
                                    <p:animEffect transition="in" filter="fade">
                                      <p:cBhvr>
                                        <p:cTn id="14" dur="1000"/>
                                        <p:tgtEl>
                                          <p:spTgt spid="15">
                                            <p:txEl>
                                              <p:pRg st="0" end="0"/>
                                            </p:txEl>
                                          </p:spTgt>
                                        </p:tgtEl>
                                      </p:cBhvr>
                                    </p:animEffect>
                                    <p:anim calcmode="lin" valueType="num">
                                      <p:cBhvr>
                                        <p:cTn id="15" dur="1000" fill="hold"/>
                                        <p:tgtEl>
                                          <p:spTgt spid="15">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1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5">
                                            <p:txEl>
                                              <p:pRg st="1" end="1"/>
                                            </p:txEl>
                                          </p:spTgt>
                                        </p:tgtEl>
                                        <p:attrNameLst>
                                          <p:attrName>style.visibility</p:attrName>
                                        </p:attrNameLst>
                                      </p:cBhvr>
                                      <p:to>
                                        <p:strVal val="visible"/>
                                      </p:to>
                                    </p:set>
                                    <p:animEffect transition="in" filter="fade">
                                      <p:cBhvr>
                                        <p:cTn id="21" dur="1000"/>
                                        <p:tgtEl>
                                          <p:spTgt spid="15">
                                            <p:txEl>
                                              <p:pRg st="1" end="1"/>
                                            </p:txEl>
                                          </p:spTgt>
                                        </p:tgtEl>
                                      </p:cBhvr>
                                    </p:animEffect>
                                    <p:anim calcmode="lin" valueType="num">
                                      <p:cBhvr>
                                        <p:cTn id="22" dur="1000" fill="hold"/>
                                        <p:tgtEl>
                                          <p:spTgt spid="15">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15">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p:bldP spid="1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3" name="Google Shape;173;g3614b19776d_0_60"/>
          <p:cNvSpPr txBox="1">
            <a:spLocks noGrp="1"/>
          </p:cNvSpPr>
          <p:nvPr>
            <p:ph type="title"/>
          </p:nvPr>
        </p:nvSpPr>
        <p:spPr>
          <a:xfrm>
            <a:off x="2469599" y="1401659"/>
            <a:ext cx="7252800" cy="621900"/>
          </a:xfrm>
          <a:prstGeom prst="rect">
            <a:avLst/>
          </a:prstGeom>
          <a:noFill/>
          <a:ln>
            <a:noFill/>
          </a:ln>
        </p:spPr>
        <p:txBody>
          <a:bodyPr spcFirstLastPara="1" wrap="square" lIns="121900" tIns="121900" rIns="121900" bIns="121900" anchor="ctr" anchorCtr="0">
            <a:normAutofit fontScale="90000"/>
          </a:bodyPr>
          <a:lstStyle/>
          <a:p>
            <a:pPr marL="0" lvl="0" indent="0" rtl="0">
              <a:lnSpc>
                <a:spcPct val="80000"/>
              </a:lnSpc>
              <a:spcBef>
                <a:spcPts val="0"/>
              </a:spcBef>
              <a:spcAft>
                <a:spcPts val="0"/>
              </a:spcAft>
              <a:buSzPts val="3200"/>
              <a:buNone/>
            </a:pPr>
            <a:r>
              <a:rPr lang="en" dirty="0">
                <a:latin typeface="Yu Gothic Medium" panose="020B0500000000000000" pitchFamily="34" charset="-128"/>
                <a:ea typeface="Yu Gothic Medium" panose="020B0500000000000000" pitchFamily="34" charset="-128"/>
              </a:rPr>
              <a:t>Methods</a:t>
            </a:r>
            <a:endParaRPr dirty="0">
              <a:latin typeface="Yu Gothic Medium" panose="020B0500000000000000" pitchFamily="34" charset="-128"/>
              <a:ea typeface="Yu Gothic Medium" panose="020B0500000000000000" pitchFamily="34" charset="-128"/>
            </a:endParaRPr>
          </a:p>
        </p:txBody>
      </p:sp>
      <p:sp>
        <p:nvSpPr>
          <p:cNvPr id="175" name="Google Shape;175;g3614b19776d_0_60"/>
          <p:cNvSpPr/>
          <p:nvPr/>
        </p:nvSpPr>
        <p:spPr>
          <a:xfrm rot="1244693">
            <a:off x="10001082" y="937686"/>
            <a:ext cx="313502" cy="743502"/>
          </a:xfrm>
          <a:custGeom>
            <a:avLst/>
            <a:gdLst/>
            <a:ahLst/>
            <a:cxnLst/>
            <a:rect l="l" t="t" r="r" b="b"/>
            <a:pathLst>
              <a:path w="185849" h="440760" extrusionOk="0">
                <a:moveTo>
                  <a:pt x="92958" y="0"/>
                </a:moveTo>
                <a:cubicBezTo>
                  <a:pt x="41322" y="0"/>
                  <a:pt x="0" y="43760"/>
                  <a:pt x="0" y="97110"/>
                </a:cubicBezTo>
                <a:cubicBezTo>
                  <a:pt x="0" y="106547"/>
                  <a:pt x="2277" y="115481"/>
                  <a:pt x="4822" y="124315"/>
                </a:cubicBezTo>
                <a:lnTo>
                  <a:pt x="31411" y="124315"/>
                </a:lnTo>
                <a:cubicBezTo>
                  <a:pt x="31344" y="123893"/>
                  <a:pt x="31544" y="123491"/>
                  <a:pt x="31411" y="123062"/>
                </a:cubicBezTo>
                <a:cubicBezTo>
                  <a:pt x="28463" y="114898"/>
                  <a:pt x="26789" y="106105"/>
                  <a:pt x="26789" y="97110"/>
                </a:cubicBezTo>
                <a:cubicBezTo>
                  <a:pt x="26789" y="57443"/>
                  <a:pt x="56726" y="25738"/>
                  <a:pt x="92958" y="25744"/>
                </a:cubicBezTo>
                <a:cubicBezTo>
                  <a:pt x="129123" y="25744"/>
                  <a:pt x="159060" y="57443"/>
                  <a:pt x="159060" y="97110"/>
                </a:cubicBezTo>
                <a:cubicBezTo>
                  <a:pt x="159060" y="97439"/>
                  <a:pt x="158926" y="112809"/>
                  <a:pt x="158859" y="124315"/>
                </a:cubicBezTo>
                <a:cubicBezTo>
                  <a:pt x="158859" y="128568"/>
                  <a:pt x="158859" y="131990"/>
                  <a:pt x="158859" y="134361"/>
                </a:cubicBezTo>
                <a:cubicBezTo>
                  <a:pt x="158592" y="192078"/>
                  <a:pt x="157587" y="379092"/>
                  <a:pt x="157587" y="378811"/>
                </a:cubicBezTo>
                <a:cubicBezTo>
                  <a:pt x="154506" y="399700"/>
                  <a:pt x="136893" y="415023"/>
                  <a:pt x="115528" y="415023"/>
                </a:cubicBezTo>
                <a:cubicBezTo>
                  <a:pt x="91485" y="415023"/>
                  <a:pt x="71996" y="396298"/>
                  <a:pt x="71996" y="373165"/>
                </a:cubicBezTo>
                <a:lnTo>
                  <a:pt x="74339" y="134361"/>
                </a:lnTo>
                <a:lnTo>
                  <a:pt x="74541" y="124315"/>
                </a:lnTo>
                <a:lnTo>
                  <a:pt x="74742" y="100459"/>
                </a:lnTo>
                <a:cubicBezTo>
                  <a:pt x="74809" y="93353"/>
                  <a:pt x="68915" y="87761"/>
                  <a:pt x="61548" y="87694"/>
                </a:cubicBezTo>
                <a:cubicBezTo>
                  <a:pt x="54181" y="87620"/>
                  <a:pt x="48020" y="93146"/>
                  <a:pt x="47953" y="100251"/>
                </a:cubicBezTo>
                <a:lnTo>
                  <a:pt x="47752" y="124315"/>
                </a:lnTo>
                <a:lnTo>
                  <a:pt x="47550" y="134361"/>
                </a:lnTo>
                <a:lnTo>
                  <a:pt x="45207" y="372951"/>
                </a:lnTo>
                <a:cubicBezTo>
                  <a:pt x="45207" y="410422"/>
                  <a:pt x="76684" y="440767"/>
                  <a:pt x="115528" y="440761"/>
                </a:cubicBezTo>
                <a:cubicBezTo>
                  <a:pt x="150487" y="440761"/>
                  <a:pt x="179286" y="415914"/>
                  <a:pt x="184175" y="382581"/>
                </a:cubicBezTo>
                <a:cubicBezTo>
                  <a:pt x="184443" y="381101"/>
                  <a:pt x="185381" y="195232"/>
                  <a:pt x="185648" y="134361"/>
                </a:cubicBezTo>
                <a:cubicBezTo>
                  <a:pt x="185648" y="131896"/>
                  <a:pt x="185648" y="128501"/>
                  <a:pt x="185648" y="124315"/>
                </a:cubicBezTo>
                <a:cubicBezTo>
                  <a:pt x="185715" y="112996"/>
                  <a:pt x="185849" y="98115"/>
                  <a:pt x="185849" y="97110"/>
                </a:cubicBezTo>
                <a:cubicBezTo>
                  <a:pt x="185849" y="43760"/>
                  <a:pt x="144528" y="0"/>
                  <a:pt x="92958" y="0"/>
                </a:cubicBezTo>
                <a:close/>
              </a:path>
            </a:pathLst>
          </a:custGeom>
          <a:solidFill>
            <a:schemeClr val="dk1"/>
          </a:solidFill>
          <a:ln>
            <a:noFill/>
          </a:ln>
          <a:effectLst>
            <a:outerShdw blurRad="57150" dist="38100" dir="13500000" algn="bl" rotWithShape="0">
              <a:srgbClr val="000000">
                <a:alpha val="34900"/>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aphicFrame>
        <p:nvGraphicFramePr>
          <p:cNvPr id="8" name="Diagram 7">
            <a:extLst>
              <a:ext uri="{FF2B5EF4-FFF2-40B4-BE49-F238E27FC236}">
                <a16:creationId xmlns:a16="http://schemas.microsoft.com/office/drawing/2014/main" id="{AC04BF92-54CA-D574-F83E-492060DB8E36}"/>
              </a:ext>
            </a:extLst>
          </p:cNvPr>
          <p:cNvGraphicFramePr/>
          <p:nvPr>
            <p:extLst>
              <p:ext uri="{D42A27DB-BD31-4B8C-83A1-F6EECF244321}">
                <p14:modId xmlns:p14="http://schemas.microsoft.com/office/powerpoint/2010/main" val="2673000143"/>
              </p:ext>
            </p:extLst>
          </p:nvPr>
        </p:nvGraphicFramePr>
        <p:xfrm>
          <a:off x="1114300" y="1712609"/>
          <a:ext cx="9963397" cy="451362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TextBox 8">
            <a:extLst>
              <a:ext uri="{FF2B5EF4-FFF2-40B4-BE49-F238E27FC236}">
                <a16:creationId xmlns:a16="http://schemas.microsoft.com/office/drawing/2014/main" id="{8AAA3E96-41EA-8335-82B1-B5266AAF869E}"/>
              </a:ext>
            </a:extLst>
          </p:cNvPr>
          <p:cNvSpPr txBox="1"/>
          <p:nvPr/>
        </p:nvSpPr>
        <p:spPr>
          <a:xfrm>
            <a:off x="7252387" y="1892600"/>
            <a:ext cx="2098441" cy="1323439"/>
          </a:xfrm>
          <a:prstGeom prst="rect">
            <a:avLst/>
          </a:prstGeom>
          <a:noFill/>
        </p:spPr>
        <p:txBody>
          <a:bodyPr wrap="square" rtlCol="0">
            <a:spAutoFit/>
          </a:bodyPr>
          <a:lstStyle/>
          <a:p>
            <a:r>
              <a:rPr lang="en" sz="1600" b="1" dirty="0">
                <a:latin typeface="Yu Gothic Medium" panose="020B0500000000000000" pitchFamily="34" charset="-128"/>
                <a:ea typeface="Yu Gothic Medium" panose="020B0500000000000000" pitchFamily="34" charset="-128"/>
                <a:cs typeface="Lekton" panose="020B0604020202020204" charset="0"/>
                <a:hlinkClick r:id="rId8"/>
              </a:rPr>
              <a:t>PLACES</a:t>
            </a:r>
            <a:r>
              <a:rPr lang="en" sz="1600" dirty="0">
                <a:latin typeface="Yu Gothic Medium" panose="020B0500000000000000" pitchFamily="34" charset="-128"/>
                <a:ea typeface="Yu Gothic Medium" panose="020B0500000000000000" pitchFamily="34" charset="-128"/>
                <a:cs typeface="Lekton" panose="020B0604020202020204" charset="0"/>
                <a:hlinkClick r:id="rId8"/>
              </a:rPr>
              <a:t> </a:t>
            </a:r>
            <a:r>
              <a:rPr lang="en-US" sz="1600" dirty="0">
                <a:latin typeface="Yu Gothic Medium" panose="020B0500000000000000" pitchFamily="34" charset="-128"/>
                <a:ea typeface="Yu Gothic Medium" panose="020B0500000000000000" pitchFamily="34" charset="-128"/>
                <a:cs typeface="Lekton" panose="020B0604020202020204" charset="0"/>
                <a:hlinkClick r:id="rId8"/>
              </a:rPr>
              <a:t>County Data, 2024 release</a:t>
            </a:r>
            <a:endParaRPr lang="en-US" sz="1600" dirty="0">
              <a:latin typeface="Yu Gothic Medium" panose="020B0500000000000000" pitchFamily="34" charset="-128"/>
              <a:ea typeface="Yu Gothic Medium" panose="020B0500000000000000" pitchFamily="34" charset="-128"/>
              <a:cs typeface="Lekton" panose="020B0604020202020204" charset="0"/>
            </a:endParaRPr>
          </a:p>
          <a:p>
            <a:endParaRPr lang="en-US" sz="1600" dirty="0">
              <a:latin typeface="Yu Gothic Medium" panose="020B0500000000000000" pitchFamily="34" charset="-128"/>
              <a:ea typeface="Yu Gothic Medium" panose="020B0500000000000000" pitchFamily="34" charset="-128"/>
              <a:cs typeface="Lekton" panose="020B0604020202020204" charset="0"/>
            </a:endParaRPr>
          </a:p>
          <a:p>
            <a:r>
              <a:rPr lang="en-US" sz="1600" dirty="0">
                <a:latin typeface="Yu Gothic Medium" panose="020B0500000000000000" pitchFamily="34" charset="-128"/>
                <a:ea typeface="Yu Gothic Medium" panose="020B0500000000000000" pitchFamily="34" charset="-128"/>
                <a:cs typeface="Lekton" panose="020B0604020202020204" charset="0"/>
                <a:hlinkClick r:id="rId9"/>
              </a:rPr>
              <a:t>2023 </a:t>
            </a:r>
            <a:r>
              <a:rPr lang="en-US" sz="1600" b="1" dirty="0">
                <a:latin typeface="Yu Gothic Medium" panose="020B0500000000000000" pitchFamily="34" charset="-128"/>
                <a:ea typeface="Yu Gothic Medium" panose="020B0500000000000000" pitchFamily="34" charset="-128"/>
                <a:cs typeface="Lekton" panose="020B0604020202020204" charset="0"/>
                <a:hlinkClick r:id="rId9"/>
              </a:rPr>
              <a:t>Rural-Urban Continuum Codes</a:t>
            </a:r>
            <a:endParaRPr lang="en-US" sz="1600" b="1" dirty="0">
              <a:latin typeface="Yu Gothic Medium" panose="020B0500000000000000" pitchFamily="34" charset="-128"/>
              <a:ea typeface="Yu Gothic Medium" panose="020B0500000000000000" pitchFamily="34" charset="-128"/>
              <a:cs typeface="Lekton" panose="020B0604020202020204" charset="0"/>
            </a:endParaRPr>
          </a:p>
        </p:txBody>
      </p:sp>
      <p:sp>
        <p:nvSpPr>
          <p:cNvPr id="10" name="TextBox 9">
            <a:extLst>
              <a:ext uri="{FF2B5EF4-FFF2-40B4-BE49-F238E27FC236}">
                <a16:creationId xmlns:a16="http://schemas.microsoft.com/office/drawing/2014/main" id="{952A9788-CC9C-0F60-A82A-19C809D809F8}"/>
              </a:ext>
            </a:extLst>
          </p:cNvPr>
          <p:cNvSpPr txBox="1"/>
          <p:nvPr/>
        </p:nvSpPr>
        <p:spPr>
          <a:xfrm>
            <a:off x="2028701" y="3677035"/>
            <a:ext cx="2098441" cy="1569660"/>
          </a:xfrm>
          <a:prstGeom prst="rect">
            <a:avLst/>
          </a:prstGeom>
          <a:noFill/>
        </p:spPr>
        <p:txBody>
          <a:bodyPr wrap="square" rtlCol="0">
            <a:spAutoFit/>
          </a:bodyPr>
          <a:lstStyle/>
          <a:p>
            <a:r>
              <a:rPr lang="en-US" sz="1600" b="1" dirty="0">
                <a:latin typeface="Yu Gothic Medium" panose="020B0500000000000000" pitchFamily="34" charset="-128"/>
                <a:ea typeface="Yu Gothic Medium" panose="020B0500000000000000" pitchFamily="34" charset="-128"/>
                <a:cs typeface="Lekton" panose="020B0604020202020204" charset="0"/>
              </a:rPr>
              <a:t>Pandas: </a:t>
            </a:r>
            <a:r>
              <a:rPr lang="en-US" sz="1600" dirty="0">
                <a:latin typeface="Yu Gothic Medium" panose="020B0500000000000000" pitchFamily="34" charset="-128"/>
                <a:ea typeface="Yu Gothic Medium" panose="020B0500000000000000" pitchFamily="34" charset="-128"/>
                <a:cs typeface="Lekton" panose="020B0604020202020204" charset="0"/>
              </a:rPr>
              <a:t>EDA &amp; data cleaning</a:t>
            </a:r>
          </a:p>
          <a:p>
            <a:endParaRPr lang="en-US" dirty="0">
              <a:latin typeface="Yu Gothic Medium" panose="020B0500000000000000" pitchFamily="34" charset="-128"/>
              <a:ea typeface="Yu Gothic Medium" panose="020B0500000000000000" pitchFamily="34" charset="-128"/>
              <a:cs typeface="Lekton" panose="020B0604020202020204" charset="0"/>
            </a:endParaRPr>
          </a:p>
          <a:p>
            <a:r>
              <a:rPr lang="en-US" sz="1600" b="1" dirty="0">
                <a:latin typeface="Yu Gothic Medium" panose="020B0500000000000000" pitchFamily="34" charset="-128"/>
                <a:ea typeface="Yu Gothic Medium" panose="020B0500000000000000" pitchFamily="34" charset="-128"/>
                <a:cs typeface="Lekton" panose="020B0604020202020204" charset="0"/>
              </a:rPr>
              <a:t>Seaborn &amp; Matplotlib: </a:t>
            </a:r>
            <a:r>
              <a:rPr lang="en-US" sz="1600" dirty="0">
                <a:latin typeface="Yu Gothic Medium" panose="020B0500000000000000" pitchFamily="34" charset="-128"/>
                <a:ea typeface="Yu Gothic Medium" panose="020B0500000000000000" pitchFamily="34" charset="-128"/>
                <a:cs typeface="Lekton" panose="020B0604020202020204" charset="0"/>
              </a:rPr>
              <a:t>Data visualization</a:t>
            </a:r>
          </a:p>
        </p:txBody>
      </p:sp>
      <p:sp>
        <p:nvSpPr>
          <p:cNvPr id="12" name="TextBox 11">
            <a:extLst>
              <a:ext uri="{FF2B5EF4-FFF2-40B4-BE49-F238E27FC236}">
                <a16:creationId xmlns:a16="http://schemas.microsoft.com/office/drawing/2014/main" id="{21165C5F-9DDD-DC6D-B2AF-D317CAF4144D}"/>
              </a:ext>
            </a:extLst>
          </p:cNvPr>
          <p:cNvSpPr txBox="1"/>
          <p:nvPr/>
        </p:nvSpPr>
        <p:spPr>
          <a:xfrm>
            <a:off x="8830346" y="4719470"/>
            <a:ext cx="2098441" cy="338554"/>
          </a:xfrm>
          <a:prstGeom prst="rect">
            <a:avLst/>
          </a:prstGeom>
          <a:noFill/>
        </p:spPr>
        <p:txBody>
          <a:bodyPr wrap="square" rtlCol="0">
            <a:spAutoFit/>
          </a:bodyPr>
          <a:lstStyle/>
          <a:p>
            <a:r>
              <a:rPr lang="en-US" sz="1600" b="1" dirty="0">
                <a:latin typeface="Yu Gothic Medium" panose="020B0500000000000000" pitchFamily="34" charset="-128"/>
                <a:ea typeface="Yu Gothic Medium" panose="020B0500000000000000" pitchFamily="34" charset="-128"/>
                <a:cs typeface="Lekton" panose="020B0604020202020204" charset="0"/>
              </a:rPr>
              <a:t>ANOVA</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p:cTn id="14" dur="500" fill="hold"/>
                                        <p:tgtEl>
                                          <p:spTgt spid="9"/>
                                        </p:tgtEl>
                                        <p:attrNameLst>
                                          <p:attrName>ppt_w</p:attrName>
                                        </p:attrNameLst>
                                      </p:cBhvr>
                                      <p:tavLst>
                                        <p:tav tm="0">
                                          <p:val>
                                            <p:fltVal val="0"/>
                                          </p:val>
                                        </p:tav>
                                        <p:tav tm="100000">
                                          <p:val>
                                            <p:strVal val="#ppt_w"/>
                                          </p:val>
                                        </p:tav>
                                      </p:tavLst>
                                    </p:anim>
                                    <p:anim calcmode="lin" valueType="num">
                                      <p:cBhvr>
                                        <p:cTn id="15" dur="500" fill="hold"/>
                                        <p:tgtEl>
                                          <p:spTgt spid="9"/>
                                        </p:tgtEl>
                                        <p:attrNameLst>
                                          <p:attrName>ppt_h</p:attrName>
                                        </p:attrNameLst>
                                      </p:cBhvr>
                                      <p:tavLst>
                                        <p:tav tm="0">
                                          <p:val>
                                            <p:fltVal val="0"/>
                                          </p:val>
                                        </p:tav>
                                        <p:tav tm="100000">
                                          <p:val>
                                            <p:strVal val="#ppt_h"/>
                                          </p:val>
                                        </p:tav>
                                      </p:tavLst>
                                    </p:anim>
                                    <p:animEffect transition="in" filter="fade">
                                      <p:cBhvr>
                                        <p:cTn id="16" dur="500"/>
                                        <p:tgtEl>
                                          <p:spTgt spid="9"/>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anim calcmode="lin" valueType="num">
                                      <p:cBhvr>
                                        <p:cTn id="21" dur="500" fill="hold"/>
                                        <p:tgtEl>
                                          <p:spTgt spid="10"/>
                                        </p:tgtEl>
                                        <p:attrNameLst>
                                          <p:attrName>ppt_w</p:attrName>
                                        </p:attrNameLst>
                                      </p:cBhvr>
                                      <p:tavLst>
                                        <p:tav tm="0">
                                          <p:val>
                                            <p:fltVal val="0"/>
                                          </p:val>
                                        </p:tav>
                                        <p:tav tm="100000">
                                          <p:val>
                                            <p:strVal val="#ppt_w"/>
                                          </p:val>
                                        </p:tav>
                                      </p:tavLst>
                                    </p:anim>
                                    <p:anim calcmode="lin" valueType="num">
                                      <p:cBhvr>
                                        <p:cTn id="22" dur="500" fill="hold"/>
                                        <p:tgtEl>
                                          <p:spTgt spid="10"/>
                                        </p:tgtEl>
                                        <p:attrNameLst>
                                          <p:attrName>ppt_h</p:attrName>
                                        </p:attrNameLst>
                                      </p:cBhvr>
                                      <p:tavLst>
                                        <p:tav tm="0">
                                          <p:val>
                                            <p:fltVal val="0"/>
                                          </p:val>
                                        </p:tav>
                                        <p:tav tm="100000">
                                          <p:val>
                                            <p:strVal val="#ppt_h"/>
                                          </p:val>
                                        </p:tav>
                                      </p:tavLst>
                                    </p:anim>
                                    <p:animEffect transition="in" filter="fade">
                                      <p:cBhvr>
                                        <p:cTn id="23" dur="500"/>
                                        <p:tgtEl>
                                          <p:spTgt spid="10"/>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12"/>
                                        </p:tgtEl>
                                        <p:attrNameLst>
                                          <p:attrName>style.visibility</p:attrName>
                                        </p:attrNameLst>
                                      </p:cBhvr>
                                      <p:to>
                                        <p:strVal val="visible"/>
                                      </p:to>
                                    </p:set>
                                    <p:anim calcmode="lin" valueType="num">
                                      <p:cBhvr>
                                        <p:cTn id="28" dur="500" fill="hold"/>
                                        <p:tgtEl>
                                          <p:spTgt spid="12"/>
                                        </p:tgtEl>
                                        <p:attrNameLst>
                                          <p:attrName>ppt_w</p:attrName>
                                        </p:attrNameLst>
                                      </p:cBhvr>
                                      <p:tavLst>
                                        <p:tav tm="0">
                                          <p:val>
                                            <p:fltVal val="0"/>
                                          </p:val>
                                        </p:tav>
                                        <p:tav tm="100000">
                                          <p:val>
                                            <p:strVal val="#ppt_w"/>
                                          </p:val>
                                        </p:tav>
                                      </p:tavLst>
                                    </p:anim>
                                    <p:anim calcmode="lin" valueType="num">
                                      <p:cBhvr>
                                        <p:cTn id="29" dur="500" fill="hold"/>
                                        <p:tgtEl>
                                          <p:spTgt spid="12"/>
                                        </p:tgtEl>
                                        <p:attrNameLst>
                                          <p:attrName>ppt_h</p:attrName>
                                        </p:attrNameLst>
                                      </p:cBhvr>
                                      <p:tavLst>
                                        <p:tav tm="0">
                                          <p:val>
                                            <p:fltVal val="0"/>
                                          </p:val>
                                        </p:tav>
                                        <p:tav tm="100000">
                                          <p:val>
                                            <p:strVal val="#ppt_h"/>
                                          </p:val>
                                        </p:tav>
                                      </p:tavLst>
                                    </p:anim>
                                    <p:animEffect transition="in" filter="fade">
                                      <p:cBhvr>
                                        <p:cTn id="3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8" grpId="0">
        <p:bldAsOne/>
      </p:bldGraphic>
      <p:bldP spid="9" grpId="0"/>
      <p:bldP spid="10" grpId="0"/>
      <p:bldP spid="1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E1220D3C-FD55-78E8-27D9-E5CBA35FE14E}"/>
              </a:ext>
            </a:extLst>
          </p:cNvPr>
          <p:cNvSpPr>
            <a:spLocks noGrp="1"/>
          </p:cNvSpPr>
          <p:nvPr>
            <p:ph type="title"/>
          </p:nvPr>
        </p:nvSpPr>
        <p:spPr>
          <a:xfrm>
            <a:off x="2469600" y="1390389"/>
            <a:ext cx="7252800" cy="1134173"/>
          </a:xfrm>
        </p:spPr>
        <p:txBody>
          <a:bodyPr>
            <a:normAutofit fontScale="90000"/>
          </a:bodyPr>
          <a:lstStyle/>
          <a:p>
            <a:r>
              <a:rPr lang="en-US" dirty="0">
                <a:latin typeface="Yu Gothic Medium" panose="020B0500000000000000" pitchFamily="34" charset="-128"/>
                <a:ea typeface="Yu Gothic Medium" panose="020B0500000000000000" pitchFamily="34" charset="-128"/>
              </a:rPr>
              <a:t>Data &amp; Variables: </a:t>
            </a:r>
            <a:r>
              <a:rPr lang="en-US" dirty="0">
                <a:latin typeface="Yu Gothic Medium" panose="020B0500000000000000" pitchFamily="34" charset="-128"/>
                <a:ea typeface="Yu Gothic Medium" panose="020B0500000000000000" pitchFamily="34" charset="-128"/>
                <a:hlinkClick r:id="rId3"/>
              </a:rPr>
              <a:t>Rural-Urban Continuum Codes</a:t>
            </a:r>
            <a:endParaRPr lang="en-US" dirty="0">
              <a:latin typeface="Yu Gothic Medium" panose="020B0500000000000000" pitchFamily="34" charset="-128"/>
              <a:ea typeface="Yu Gothic Medium" panose="020B0500000000000000" pitchFamily="34" charset="-128"/>
            </a:endParaRPr>
          </a:p>
        </p:txBody>
      </p:sp>
      <p:graphicFrame>
        <p:nvGraphicFramePr>
          <p:cNvPr id="17" name="Table 16">
            <a:extLst>
              <a:ext uri="{FF2B5EF4-FFF2-40B4-BE49-F238E27FC236}">
                <a16:creationId xmlns:a16="http://schemas.microsoft.com/office/drawing/2014/main" id="{213A3FC7-09B0-A174-5EC1-EC26B20C1737}"/>
              </a:ext>
            </a:extLst>
          </p:cNvPr>
          <p:cNvGraphicFramePr>
            <a:graphicFrameLocks noGrp="1"/>
          </p:cNvGraphicFramePr>
          <p:nvPr>
            <p:extLst>
              <p:ext uri="{D42A27DB-BD31-4B8C-83A1-F6EECF244321}">
                <p14:modId xmlns:p14="http://schemas.microsoft.com/office/powerpoint/2010/main" val="945598863"/>
              </p:ext>
            </p:extLst>
          </p:nvPr>
        </p:nvGraphicFramePr>
        <p:xfrm>
          <a:off x="2032000" y="2479239"/>
          <a:ext cx="7690400" cy="3708400"/>
        </p:xfrm>
        <a:graphic>
          <a:graphicData uri="http://schemas.openxmlformats.org/drawingml/2006/table">
            <a:tbl>
              <a:tblPr firstRow="1" bandRow="1">
                <a:tableStyleId>{5A111915-BE36-4E01-A7E5-04B1672EAD32}</a:tableStyleId>
              </a:tblPr>
              <a:tblGrid>
                <a:gridCol w="1412658">
                  <a:extLst>
                    <a:ext uri="{9D8B030D-6E8A-4147-A177-3AD203B41FA5}">
                      <a16:colId xmlns:a16="http://schemas.microsoft.com/office/drawing/2014/main" val="2091004450"/>
                    </a:ext>
                  </a:extLst>
                </a:gridCol>
                <a:gridCol w="6277742">
                  <a:extLst>
                    <a:ext uri="{9D8B030D-6E8A-4147-A177-3AD203B41FA5}">
                      <a16:colId xmlns:a16="http://schemas.microsoft.com/office/drawing/2014/main" val="3115090816"/>
                    </a:ext>
                  </a:extLst>
                </a:gridCol>
              </a:tblGrid>
              <a:tr h="370840">
                <a:tc>
                  <a:txBody>
                    <a:bodyPr/>
                    <a:lstStyle/>
                    <a:p>
                      <a:r>
                        <a:rPr lang="en-US" dirty="0"/>
                        <a:t>RUCC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Description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96752519"/>
                  </a:ext>
                </a:extLst>
              </a:tr>
              <a:tr h="370840">
                <a:tc>
                  <a:txBody>
                    <a:bodyPr/>
                    <a:lstStyle/>
                    <a:p>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Metro - Counties in metro areas of 1 million+ population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08825520"/>
                  </a:ext>
                </a:extLst>
              </a:tr>
              <a:tr h="370840">
                <a:tc>
                  <a:txBody>
                    <a:bodyPr/>
                    <a:lstStyle/>
                    <a:p>
                      <a:r>
                        <a:rPr lang="en-US"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Metro - Counties in metro areas of 250,000 to 1 million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52889469"/>
                  </a:ext>
                </a:extLst>
              </a:tr>
              <a:tr h="370840">
                <a:tc>
                  <a:txBody>
                    <a:bodyPr/>
                    <a:lstStyle/>
                    <a:p>
                      <a:r>
                        <a:rPr lang="en-US"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Metro - Counties in metro areas of fewer than 250,000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47277808"/>
                  </a:ext>
                </a:extLst>
              </a:tr>
              <a:tr h="370840">
                <a:tc>
                  <a:txBody>
                    <a:bodyPr/>
                    <a:lstStyle/>
                    <a:p>
                      <a:r>
                        <a:rPr lang="en-US"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Nonmetro - Urban population of 20,000+, adjacent to metro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87628066"/>
                  </a:ext>
                </a:extLst>
              </a:tr>
              <a:tr h="370840">
                <a:tc>
                  <a:txBody>
                    <a:bodyPr/>
                    <a:lstStyle/>
                    <a:p>
                      <a:r>
                        <a:rPr lang="en-US"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Nonmetro - Urban population of 20,000+, not adjacent to metro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40066074"/>
                  </a:ext>
                </a:extLst>
              </a:tr>
              <a:tr h="370840">
                <a:tc>
                  <a:txBody>
                    <a:bodyPr/>
                    <a:lstStyle/>
                    <a:p>
                      <a:r>
                        <a:rPr lang="en-US" dirty="0"/>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Nonmetro - Urban population of 2,500 to 19,999, adjacent to metro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74971638"/>
                  </a:ext>
                </a:extLst>
              </a:tr>
              <a:tr h="370840">
                <a:tc>
                  <a:txBody>
                    <a:bodyPr/>
                    <a:lstStyle/>
                    <a:p>
                      <a:r>
                        <a:rPr lang="en-US" dirty="0"/>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Nonmetro - Urban population of 2,500 to 19,999, not adjacent to metro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286930"/>
                  </a:ext>
                </a:extLst>
              </a:tr>
              <a:tr h="370840">
                <a:tc>
                  <a:txBody>
                    <a:bodyPr/>
                    <a:lstStyle/>
                    <a:p>
                      <a:r>
                        <a:rPr lang="en-US" dirty="0"/>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Nonmetro - Completely rural or &lt;2,500 urban, adjacent to metro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0707497"/>
                  </a:ext>
                </a:extLst>
              </a:tr>
              <a:tr h="370840">
                <a:tc>
                  <a:txBody>
                    <a:bodyPr/>
                    <a:lstStyle/>
                    <a:p>
                      <a:r>
                        <a:rPr lang="en-US" dirty="0"/>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Nonmetro - Completely rural or &lt;2,500 urban, not adjacent to metro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89072974"/>
                  </a:ext>
                </a:extLst>
              </a:tr>
            </a:tbl>
          </a:graphicData>
        </a:graphic>
      </p:graphicFrame>
      <p:sp>
        <p:nvSpPr>
          <p:cNvPr id="18" name="Oval 17">
            <a:extLst>
              <a:ext uri="{FF2B5EF4-FFF2-40B4-BE49-F238E27FC236}">
                <a16:creationId xmlns:a16="http://schemas.microsoft.com/office/drawing/2014/main" id="{5ADD116B-44D6-D127-401C-733A51AC9D85}"/>
              </a:ext>
            </a:extLst>
          </p:cNvPr>
          <p:cNvSpPr/>
          <p:nvPr/>
        </p:nvSpPr>
        <p:spPr>
          <a:xfrm>
            <a:off x="876821" y="5322427"/>
            <a:ext cx="9157918" cy="1003217"/>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Graphic 19" descr="Pencil with solid fill">
            <a:extLst>
              <a:ext uri="{FF2B5EF4-FFF2-40B4-BE49-F238E27FC236}">
                <a16:creationId xmlns:a16="http://schemas.microsoft.com/office/drawing/2014/main" id="{D8401DE3-B88D-BA40-A215-7DC48CCC793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872598" y="4775548"/>
            <a:ext cx="914400" cy="914400"/>
          </a:xfrm>
          <a:prstGeom prst="rect">
            <a:avLst/>
          </a:prstGeom>
        </p:spPr>
      </p:pic>
    </p:spTree>
    <p:extLst>
      <p:ext uri="{BB962C8B-B14F-4D97-AF65-F5344CB8AC3E}">
        <p14:creationId xmlns:p14="http://schemas.microsoft.com/office/powerpoint/2010/main" val="315627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randombar(horizontal)">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1000"/>
                                        <p:tgtEl>
                                          <p:spTgt spid="20"/>
                                        </p:tgtEl>
                                      </p:cBhvr>
                                    </p:animEffect>
                                    <p:anim calcmode="lin" valueType="num">
                                      <p:cBhvr>
                                        <p:cTn id="13" dur="1000" fill="hold"/>
                                        <p:tgtEl>
                                          <p:spTgt spid="20"/>
                                        </p:tgtEl>
                                        <p:attrNameLst>
                                          <p:attrName>ppt_x</p:attrName>
                                        </p:attrNameLst>
                                      </p:cBhvr>
                                      <p:tavLst>
                                        <p:tav tm="0">
                                          <p:val>
                                            <p:strVal val="#ppt_x"/>
                                          </p:val>
                                        </p:tav>
                                        <p:tav tm="100000">
                                          <p:val>
                                            <p:strVal val="#ppt_x"/>
                                          </p:val>
                                        </p:tav>
                                      </p:tavLst>
                                    </p:anim>
                                    <p:anim calcmode="lin" valueType="num">
                                      <p:cBhvr>
                                        <p:cTn id="14"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grpId="0" nodeType="click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wipe(down)">
                                      <p:cBhvr>
                                        <p:cTn id="19"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C21539-57B4-096C-3B9B-D53E63EB50F2}"/>
            </a:ext>
          </a:extLst>
        </p:cNvPr>
        <p:cNvGrpSpPr/>
        <p:nvPr/>
      </p:nvGrpSpPr>
      <p:grpSpPr>
        <a:xfrm>
          <a:off x="0" y="0"/>
          <a:ext cx="0" cy="0"/>
          <a:chOff x="0" y="0"/>
          <a:chExt cx="0" cy="0"/>
        </a:xfrm>
      </p:grpSpPr>
      <p:sp>
        <p:nvSpPr>
          <p:cNvPr id="12" name="Title 11">
            <a:extLst>
              <a:ext uri="{FF2B5EF4-FFF2-40B4-BE49-F238E27FC236}">
                <a16:creationId xmlns:a16="http://schemas.microsoft.com/office/drawing/2014/main" id="{2ADC8B96-ED9A-31FA-E602-FC9805977D83}"/>
              </a:ext>
            </a:extLst>
          </p:cNvPr>
          <p:cNvSpPr>
            <a:spLocks noGrp="1"/>
          </p:cNvSpPr>
          <p:nvPr>
            <p:ph type="title"/>
          </p:nvPr>
        </p:nvSpPr>
        <p:spPr>
          <a:xfrm>
            <a:off x="2235600" y="1792053"/>
            <a:ext cx="7720800" cy="901043"/>
          </a:xfrm>
        </p:spPr>
        <p:txBody>
          <a:bodyPr>
            <a:normAutofit/>
          </a:bodyPr>
          <a:lstStyle/>
          <a:p>
            <a:pPr algn="ctr"/>
            <a:r>
              <a:rPr lang="en-US" dirty="0">
                <a:latin typeface="Yu Gothic Medium" panose="020B0500000000000000" pitchFamily="34" charset="-128"/>
                <a:ea typeface="Yu Gothic Medium" panose="020B0500000000000000" pitchFamily="34" charset="-128"/>
              </a:rPr>
              <a:t>Data &amp; Variables: Variables</a:t>
            </a:r>
          </a:p>
        </p:txBody>
      </p:sp>
      <p:sp>
        <p:nvSpPr>
          <p:cNvPr id="2" name="Text Placeholder 1">
            <a:extLst>
              <a:ext uri="{FF2B5EF4-FFF2-40B4-BE49-F238E27FC236}">
                <a16:creationId xmlns:a16="http://schemas.microsoft.com/office/drawing/2014/main" id="{12FE7E2D-4DDD-4FEA-F1EA-5513EF1B4955}"/>
              </a:ext>
            </a:extLst>
          </p:cNvPr>
          <p:cNvSpPr>
            <a:spLocks noGrp="1"/>
          </p:cNvSpPr>
          <p:nvPr>
            <p:ph type="body" idx="1"/>
          </p:nvPr>
        </p:nvSpPr>
        <p:spPr>
          <a:xfrm>
            <a:off x="1359178" y="2956787"/>
            <a:ext cx="6194417" cy="3043179"/>
          </a:xfrm>
        </p:spPr>
        <p:txBody>
          <a:bodyPr>
            <a:normAutofit/>
          </a:bodyPr>
          <a:lstStyle/>
          <a:p>
            <a:r>
              <a:rPr lang="en-US" sz="2000" dirty="0">
                <a:latin typeface="Yu Gothic Medium" panose="020B0500000000000000" pitchFamily="34" charset="-128"/>
                <a:ea typeface="Yu Gothic Medium" panose="020B0500000000000000" pitchFamily="34" charset="-128"/>
              </a:rPr>
              <a:t>Independent Variable (x): County Type </a:t>
            </a:r>
          </a:p>
          <a:p>
            <a:pPr lvl="1"/>
            <a:r>
              <a:rPr lang="en-US" sz="1800" dirty="0">
                <a:latin typeface="Yu Gothic Medium" panose="020B0500000000000000" pitchFamily="34" charset="-128"/>
                <a:ea typeface="Yu Gothic Medium" panose="020B0500000000000000" pitchFamily="34" charset="-128"/>
              </a:rPr>
              <a:t>Categorical &gt; represents rural or urban counties.</a:t>
            </a:r>
          </a:p>
          <a:p>
            <a:pPr marL="101600" indent="0">
              <a:buNone/>
            </a:pPr>
            <a:endParaRPr lang="en-US" sz="100" dirty="0">
              <a:latin typeface="Yu Gothic Medium" panose="020B0500000000000000" pitchFamily="34" charset="-128"/>
              <a:ea typeface="Yu Gothic Medium" panose="020B0500000000000000" pitchFamily="34" charset="-128"/>
            </a:endParaRPr>
          </a:p>
          <a:p>
            <a:r>
              <a:rPr lang="en-US" sz="2000" dirty="0">
                <a:latin typeface="Yu Gothic Medium" panose="020B0500000000000000" pitchFamily="34" charset="-128"/>
                <a:ea typeface="Yu Gothic Medium" panose="020B0500000000000000" pitchFamily="34" charset="-128"/>
              </a:rPr>
              <a:t>Dependent Variable (y): Disability Prevalence</a:t>
            </a:r>
          </a:p>
          <a:p>
            <a:pPr lvl="1"/>
            <a:r>
              <a:rPr lang="en-US" sz="1800" dirty="0">
                <a:latin typeface="Yu Gothic Medium" panose="020B0500000000000000" pitchFamily="34" charset="-128"/>
                <a:ea typeface="Yu Gothic Medium" panose="020B0500000000000000" pitchFamily="34" charset="-128"/>
              </a:rPr>
              <a:t>Continuous &gt; represents prevalence of individuals with disabilities (as a percentage or rate).</a:t>
            </a:r>
          </a:p>
          <a:p>
            <a:endParaRPr lang="en-US" sz="2000" dirty="0">
              <a:latin typeface="Yu Gothic Medium" panose="020B0500000000000000" pitchFamily="34" charset="-128"/>
              <a:ea typeface="Yu Gothic Medium" panose="020B0500000000000000" pitchFamily="34" charset="-128"/>
            </a:endParaRPr>
          </a:p>
        </p:txBody>
      </p:sp>
      <p:pic>
        <p:nvPicPr>
          <p:cNvPr id="4" name="Picture 3" descr="A group of colorful squares with symbols&#10;&#10;AI-generated content may be incorrect.">
            <a:extLst>
              <a:ext uri="{FF2B5EF4-FFF2-40B4-BE49-F238E27FC236}">
                <a16:creationId xmlns:a16="http://schemas.microsoft.com/office/drawing/2014/main" id="{BE10A7E3-926E-E584-E4CC-C29FC5D6DFF0}"/>
              </a:ext>
            </a:extLst>
          </p:cNvPr>
          <p:cNvPicPr>
            <a:picLocks noChangeAspect="1"/>
          </p:cNvPicPr>
          <p:nvPr/>
        </p:nvPicPr>
        <p:blipFill>
          <a:blip r:embed="rId3"/>
          <a:stretch>
            <a:fillRect/>
          </a:stretch>
        </p:blipFill>
        <p:spPr>
          <a:xfrm>
            <a:off x="7735614" y="3085555"/>
            <a:ext cx="3072556" cy="2306069"/>
          </a:xfrm>
          <a:prstGeom prst="rect">
            <a:avLst/>
          </a:prstGeom>
        </p:spPr>
      </p:pic>
    </p:spTree>
    <p:extLst>
      <p:ext uri="{BB962C8B-B14F-4D97-AF65-F5344CB8AC3E}">
        <p14:creationId xmlns:p14="http://schemas.microsoft.com/office/powerpoint/2010/main" val="28178380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1000"/>
                                        <p:tgtEl>
                                          <p:spTgt spid="2">
                                            <p:txEl>
                                              <p:pRg st="1" end="1"/>
                                            </p:txEl>
                                          </p:spTgt>
                                        </p:tgtEl>
                                      </p:cBhvr>
                                    </p:animEffect>
                                    <p:anim calcmode="lin" valueType="num">
                                      <p:cBhvr>
                                        <p:cTn id="13"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Effect transition="in" filter="fade">
                                      <p:cBhvr>
                                        <p:cTn id="19" dur="1000"/>
                                        <p:tgtEl>
                                          <p:spTgt spid="2">
                                            <p:txEl>
                                              <p:pRg st="3" end="3"/>
                                            </p:txEl>
                                          </p:spTgt>
                                        </p:tgtEl>
                                      </p:cBhvr>
                                    </p:animEffect>
                                    <p:anim calcmode="lin" valueType="num">
                                      <p:cBhvr>
                                        <p:cTn id="20"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2">
                                            <p:txEl>
                                              <p:pRg st="3" end="3"/>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2">
                                            <p:txEl>
                                              <p:pRg st="4" end="4"/>
                                            </p:txEl>
                                          </p:spTgt>
                                        </p:tgtEl>
                                        <p:attrNameLst>
                                          <p:attrName>style.visibility</p:attrName>
                                        </p:attrNameLst>
                                      </p:cBhvr>
                                      <p:to>
                                        <p:strVal val="visible"/>
                                      </p:to>
                                    </p:set>
                                    <p:animEffect transition="in" filter="fade">
                                      <p:cBhvr>
                                        <p:cTn id="24" dur="1000"/>
                                        <p:tgtEl>
                                          <p:spTgt spid="2">
                                            <p:txEl>
                                              <p:pRg st="4" end="4"/>
                                            </p:txEl>
                                          </p:spTgt>
                                        </p:tgtEl>
                                      </p:cBhvr>
                                    </p:animEffect>
                                    <p:anim calcmode="lin" valueType="num">
                                      <p:cBhvr>
                                        <p:cTn id="25"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g3614b19776d_0_46"/>
          <p:cNvSpPr txBox="1">
            <a:spLocks noGrp="1"/>
          </p:cNvSpPr>
          <p:nvPr>
            <p:ph type="title"/>
          </p:nvPr>
        </p:nvSpPr>
        <p:spPr>
          <a:xfrm>
            <a:off x="2469600" y="1902663"/>
            <a:ext cx="7252800" cy="621900"/>
          </a:xfrm>
          <a:prstGeom prst="rect">
            <a:avLst/>
          </a:prstGeom>
          <a:noFill/>
          <a:ln>
            <a:noFill/>
          </a:ln>
        </p:spPr>
        <p:txBody>
          <a:bodyPr spcFirstLastPara="1" wrap="square" lIns="121900" tIns="121900" rIns="121900" bIns="121900" anchor="ctr" anchorCtr="0">
            <a:noAutofit/>
          </a:bodyPr>
          <a:lstStyle/>
          <a:p>
            <a:pPr marL="0" lvl="0" indent="0" algn="ctr" rtl="0">
              <a:lnSpc>
                <a:spcPct val="100000"/>
              </a:lnSpc>
              <a:spcBef>
                <a:spcPts val="0"/>
              </a:spcBef>
              <a:spcAft>
                <a:spcPts val="0"/>
              </a:spcAft>
              <a:buSzPts val="4000"/>
              <a:buNone/>
            </a:pPr>
            <a:r>
              <a:rPr lang="en" dirty="0">
                <a:latin typeface="Yu Gothic Medium" panose="020B0500000000000000" pitchFamily="34" charset="-128"/>
                <a:ea typeface="Yu Gothic Medium" panose="020B0500000000000000" pitchFamily="34" charset="-128"/>
              </a:rPr>
              <a:t>Results: ANOVA</a:t>
            </a:r>
            <a:endParaRPr dirty="0">
              <a:latin typeface="Yu Gothic Medium" panose="020B0500000000000000" pitchFamily="34" charset="-128"/>
              <a:ea typeface="Yu Gothic Medium" panose="020B0500000000000000" pitchFamily="34" charset="-128"/>
            </a:endParaRPr>
          </a:p>
        </p:txBody>
      </p:sp>
      <p:pic>
        <p:nvPicPr>
          <p:cNvPr id="2" name="Picture 1">
            <a:extLst>
              <a:ext uri="{FF2B5EF4-FFF2-40B4-BE49-F238E27FC236}">
                <a16:creationId xmlns:a16="http://schemas.microsoft.com/office/drawing/2014/main" id="{75529FA6-7150-CD92-4415-AA76D1D32F19}"/>
              </a:ext>
            </a:extLst>
          </p:cNvPr>
          <p:cNvPicPr>
            <a:picLocks noChangeAspect="1"/>
          </p:cNvPicPr>
          <p:nvPr/>
        </p:nvPicPr>
        <p:blipFill>
          <a:blip r:embed="rId3"/>
          <a:stretch>
            <a:fillRect/>
          </a:stretch>
        </p:blipFill>
        <p:spPr>
          <a:xfrm>
            <a:off x="724654" y="5702471"/>
            <a:ext cx="1420491" cy="1286367"/>
          </a:xfrm>
          <a:prstGeom prst="rect">
            <a:avLst/>
          </a:prstGeom>
        </p:spPr>
      </p:pic>
      <p:graphicFrame>
        <p:nvGraphicFramePr>
          <p:cNvPr id="3" name="Table 2">
            <a:extLst>
              <a:ext uri="{FF2B5EF4-FFF2-40B4-BE49-F238E27FC236}">
                <a16:creationId xmlns:a16="http://schemas.microsoft.com/office/drawing/2014/main" id="{7DC73A00-B040-204D-078A-5D5A4BE7E426}"/>
              </a:ext>
            </a:extLst>
          </p:cNvPr>
          <p:cNvGraphicFramePr>
            <a:graphicFrameLocks noGrp="1"/>
          </p:cNvGraphicFramePr>
          <p:nvPr>
            <p:extLst>
              <p:ext uri="{D42A27DB-BD31-4B8C-83A1-F6EECF244321}">
                <p14:modId xmlns:p14="http://schemas.microsoft.com/office/powerpoint/2010/main" val="2713957636"/>
              </p:ext>
            </p:extLst>
          </p:nvPr>
        </p:nvGraphicFramePr>
        <p:xfrm>
          <a:off x="2678931" y="2745776"/>
          <a:ext cx="7043469" cy="3175324"/>
        </p:xfrm>
        <a:graphic>
          <a:graphicData uri="http://schemas.openxmlformats.org/drawingml/2006/table">
            <a:tbl>
              <a:tblPr firstRow="1" bandRow="1">
                <a:tableStyleId>{69012ECD-51FC-41F1-AA8D-1B2483CD663E}</a:tableStyleId>
              </a:tblPr>
              <a:tblGrid>
                <a:gridCol w="1673451">
                  <a:extLst>
                    <a:ext uri="{9D8B030D-6E8A-4147-A177-3AD203B41FA5}">
                      <a16:colId xmlns:a16="http://schemas.microsoft.com/office/drawing/2014/main" val="2185432806"/>
                    </a:ext>
                  </a:extLst>
                </a:gridCol>
                <a:gridCol w="1143936">
                  <a:extLst>
                    <a:ext uri="{9D8B030D-6E8A-4147-A177-3AD203B41FA5}">
                      <a16:colId xmlns:a16="http://schemas.microsoft.com/office/drawing/2014/main" val="1174399166"/>
                    </a:ext>
                  </a:extLst>
                </a:gridCol>
                <a:gridCol w="1408694">
                  <a:extLst>
                    <a:ext uri="{9D8B030D-6E8A-4147-A177-3AD203B41FA5}">
                      <a16:colId xmlns:a16="http://schemas.microsoft.com/office/drawing/2014/main" val="2343099248"/>
                    </a:ext>
                  </a:extLst>
                </a:gridCol>
                <a:gridCol w="1408694">
                  <a:extLst>
                    <a:ext uri="{9D8B030D-6E8A-4147-A177-3AD203B41FA5}">
                      <a16:colId xmlns:a16="http://schemas.microsoft.com/office/drawing/2014/main" val="2418464472"/>
                    </a:ext>
                  </a:extLst>
                </a:gridCol>
                <a:gridCol w="1408694">
                  <a:extLst>
                    <a:ext uri="{9D8B030D-6E8A-4147-A177-3AD203B41FA5}">
                      <a16:colId xmlns:a16="http://schemas.microsoft.com/office/drawing/2014/main" val="3758345015"/>
                    </a:ext>
                  </a:extLst>
                </a:gridCol>
              </a:tblGrid>
              <a:tr h="646320">
                <a:tc>
                  <a:txBody>
                    <a:bodyPr/>
                    <a:lstStyle/>
                    <a:p>
                      <a:r>
                        <a:rPr lang="en-US" dirty="0">
                          <a:latin typeface="Yu Gothic Medium" panose="020B0500000000000000" pitchFamily="34" charset="-128"/>
                          <a:ea typeface="Yu Gothic Medium" panose="020B0500000000000000" pitchFamily="34" charset="-128"/>
                        </a:rPr>
                        <a:t>Source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err="1">
                          <a:latin typeface="Yu Gothic Medium" panose="020B0500000000000000" pitchFamily="34" charset="-128"/>
                          <a:ea typeface="Yu Gothic Medium" panose="020B0500000000000000" pitchFamily="34" charset="-128"/>
                        </a:rPr>
                        <a:t>df</a:t>
                      </a:r>
                      <a:endParaRPr lang="en-US" dirty="0">
                        <a:latin typeface="Yu Gothic Medium" panose="020B0500000000000000" pitchFamily="34" charset="-128"/>
                        <a:ea typeface="Yu Gothic Medium" panose="020B0500000000000000"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latin typeface="Yu Gothic Medium" panose="020B0500000000000000" pitchFamily="34" charset="-128"/>
                          <a:ea typeface="Yu Gothic Medium" panose="020B0500000000000000" pitchFamily="34" charset="-128"/>
                        </a:rPr>
                        <a:t>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latin typeface="Yu Gothic Medium" panose="020B0500000000000000" pitchFamily="34" charset="-128"/>
                          <a:ea typeface="Yu Gothic Medium" panose="020B0500000000000000" pitchFamily="34" charset="-128"/>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latin typeface="Yu Gothic Medium" panose="020B0500000000000000" pitchFamily="34" charset="-128"/>
                          <a:ea typeface="Yu Gothic Medium" panose="020B0500000000000000" pitchFamily="34" charset="-128"/>
                        </a:rPr>
                        <a:t>p-value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8089995"/>
                  </a:ext>
                </a:extLst>
              </a:tr>
              <a:tr h="1304125">
                <a:tc>
                  <a:txBody>
                    <a:bodyPr/>
                    <a:lstStyle/>
                    <a:p>
                      <a:r>
                        <a:rPr lang="en-US" dirty="0">
                          <a:latin typeface="Yu Gothic Medium" panose="020B0500000000000000" pitchFamily="34" charset="-128"/>
                          <a:ea typeface="Yu Gothic Medium" panose="020B0500000000000000" pitchFamily="34" charset="-128"/>
                        </a:rPr>
                        <a:t>RUCC (or County Types)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latin typeface="Yu Gothic Medium" panose="020B0500000000000000" pitchFamily="34" charset="-128"/>
                          <a:ea typeface="Yu Gothic Medium" panose="020B0500000000000000" pitchFamily="34" charset="-128"/>
                        </a:rPr>
                        <a:t>1.779257e+08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latin typeface="Yu Gothic Medium" panose="020B0500000000000000" pitchFamily="34" charset="-128"/>
                          <a:ea typeface="Yu Gothic Medium" panose="020B0500000000000000" pitchFamily="34" charset="-128"/>
                        </a:rPr>
                        <a:t>8.0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latin typeface="Yu Gothic Medium" panose="020B0500000000000000" pitchFamily="34" charset="-128"/>
                          <a:ea typeface="Yu Gothic Medium" panose="020B0500000000000000" pitchFamily="34" charset="-128"/>
                        </a:rPr>
                        <a:t>75.369488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latin typeface="Yu Gothic Medium" panose="020B0500000000000000" pitchFamily="34" charset="-128"/>
                          <a:ea typeface="Yu Gothic Medium" panose="020B0500000000000000" pitchFamily="34" charset="-128"/>
                        </a:rPr>
                        <a:t>1.566072e-124 </a:t>
                      </a:r>
                      <a:r>
                        <a:rPr lang="en-US" b="1" dirty="0">
                          <a:latin typeface="Yu Gothic Medium" panose="020B0500000000000000" pitchFamily="34" charset="-128"/>
                          <a:ea typeface="Yu Gothic Medium" panose="020B0500000000000000" pitchFamily="34" charset="-128"/>
                        </a:rPr>
                        <a:t>or</a:t>
                      </a:r>
                      <a:r>
                        <a:rPr lang="en-US" dirty="0">
                          <a:latin typeface="Yu Gothic Medium" panose="020B0500000000000000" pitchFamily="34" charset="-128"/>
                          <a:ea typeface="Yu Gothic Medium" panose="020B0500000000000000" pitchFamily="34" charset="-128"/>
                        </a:rPr>
                        <a:t> </a:t>
                      </a:r>
                      <a:r>
                        <a:rPr lang="en-US" sz="1400" b="0" i="0" u="none" strike="noStrike" cap="none" dirty="0">
                          <a:solidFill>
                            <a:schemeClr val="tx1"/>
                          </a:solidFill>
                          <a:effectLst/>
                          <a:latin typeface="Yu Gothic Medium" panose="020B0500000000000000" pitchFamily="34" charset="-128"/>
                          <a:ea typeface="Yu Gothic Medium" panose="020B0500000000000000" pitchFamily="34" charset="-128"/>
                          <a:cs typeface="+mn-cs"/>
                          <a:sym typeface="Arial"/>
                        </a:rPr>
                        <a:t>&lt; 0.001</a:t>
                      </a:r>
                      <a:endParaRPr lang="en-US" dirty="0">
                        <a:latin typeface="Yu Gothic Medium" panose="020B0500000000000000" pitchFamily="34" charset="-128"/>
                        <a:ea typeface="Yu Gothic Medium" panose="020B0500000000000000"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48663604"/>
                  </a:ext>
                </a:extLst>
              </a:tr>
              <a:tr h="1224879">
                <a:tc>
                  <a:txBody>
                    <a:bodyPr/>
                    <a:lstStyle/>
                    <a:p>
                      <a:r>
                        <a:rPr lang="en-US" dirty="0">
                          <a:latin typeface="Yu Gothic Medium" panose="020B0500000000000000" pitchFamily="34" charset="-128"/>
                          <a:ea typeface="Yu Gothic Medium" panose="020B0500000000000000" pitchFamily="34" charset="-128"/>
                        </a:rPr>
                        <a:t>Residual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latin typeface="Yu Gothic Medium" panose="020B0500000000000000" pitchFamily="34" charset="-128"/>
                          <a:ea typeface="Yu Gothic Medium" panose="020B0500000000000000" pitchFamily="34" charset="-128"/>
                        </a:rPr>
                        <a:t>2.464378e+10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latin typeface="Yu Gothic Medium" panose="020B0500000000000000" pitchFamily="34" charset="-128"/>
                          <a:ea typeface="Yu Gothic Medium" panose="020B0500000000000000" pitchFamily="34" charset="-128"/>
                        </a:rPr>
                        <a:t>83513.0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latin typeface="Yu Gothic Medium" panose="020B0500000000000000" pitchFamily="34" charset="-128"/>
                        <a:ea typeface="Yu Gothic Medium" panose="020B0500000000000000"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latin typeface="Yu Gothic Medium" panose="020B0500000000000000" pitchFamily="34" charset="-128"/>
                        <a:ea typeface="Yu Gothic Medium" panose="020B0500000000000000"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1512896"/>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5">
          <a:extLst>
            <a:ext uri="{FF2B5EF4-FFF2-40B4-BE49-F238E27FC236}">
              <a16:creationId xmlns:a16="http://schemas.microsoft.com/office/drawing/2014/main" id="{36926665-6814-7202-AE3B-F96ABDDC3433}"/>
            </a:ext>
          </a:extLst>
        </p:cNvPr>
        <p:cNvGrpSpPr/>
        <p:nvPr/>
      </p:nvGrpSpPr>
      <p:grpSpPr>
        <a:xfrm>
          <a:off x="0" y="0"/>
          <a:ext cx="0" cy="0"/>
          <a:chOff x="0" y="0"/>
          <a:chExt cx="0" cy="0"/>
        </a:xfrm>
      </p:grpSpPr>
      <p:pic>
        <p:nvPicPr>
          <p:cNvPr id="2" name="Picture 1">
            <a:extLst>
              <a:ext uri="{FF2B5EF4-FFF2-40B4-BE49-F238E27FC236}">
                <a16:creationId xmlns:a16="http://schemas.microsoft.com/office/drawing/2014/main" id="{CCBBEBD2-0416-3B7E-5292-99180ABB1479}"/>
              </a:ext>
            </a:extLst>
          </p:cNvPr>
          <p:cNvPicPr>
            <a:picLocks noChangeAspect="1"/>
          </p:cNvPicPr>
          <p:nvPr/>
        </p:nvPicPr>
        <p:blipFill>
          <a:blip r:embed="rId3"/>
          <a:stretch>
            <a:fillRect/>
          </a:stretch>
        </p:blipFill>
        <p:spPr>
          <a:xfrm>
            <a:off x="724654" y="5702471"/>
            <a:ext cx="1420491" cy="1286367"/>
          </a:xfrm>
          <a:prstGeom prst="rect">
            <a:avLst/>
          </a:prstGeom>
        </p:spPr>
      </p:pic>
      <p:pic>
        <p:nvPicPr>
          <p:cNvPr id="11" name="Picture 10">
            <a:extLst>
              <a:ext uri="{FF2B5EF4-FFF2-40B4-BE49-F238E27FC236}">
                <a16:creationId xmlns:a16="http://schemas.microsoft.com/office/drawing/2014/main" id="{9E8085D6-5C2A-572D-97DF-88053DC6FD38}"/>
              </a:ext>
            </a:extLst>
          </p:cNvPr>
          <p:cNvPicPr>
            <a:picLocks noChangeAspect="1"/>
          </p:cNvPicPr>
          <p:nvPr/>
        </p:nvPicPr>
        <p:blipFill>
          <a:blip r:embed="rId4"/>
          <a:stretch>
            <a:fillRect/>
          </a:stretch>
        </p:blipFill>
        <p:spPr>
          <a:xfrm>
            <a:off x="1840133" y="193421"/>
            <a:ext cx="8511733" cy="6329516"/>
          </a:xfrm>
          <a:prstGeom prst="rect">
            <a:avLst/>
          </a:prstGeom>
          <a:ln w="19050">
            <a:solidFill>
              <a:schemeClr val="tx2">
                <a:lumMod val="90000"/>
                <a:lumOff val="10000"/>
              </a:schemeClr>
            </a:solid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312069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g3614b19776d_0_54"/>
          <p:cNvSpPr txBox="1">
            <a:spLocks noGrp="1"/>
          </p:cNvSpPr>
          <p:nvPr>
            <p:ph type="title"/>
          </p:nvPr>
        </p:nvSpPr>
        <p:spPr>
          <a:xfrm>
            <a:off x="1373700" y="1652431"/>
            <a:ext cx="9444600" cy="621900"/>
          </a:xfrm>
          <a:prstGeom prst="rect">
            <a:avLst/>
          </a:prstGeom>
          <a:noFill/>
          <a:ln>
            <a:noFill/>
          </a:ln>
        </p:spPr>
        <p:txBody>
          <a:bodyPr spcFirstLastPara="1" wrap="square" lIns="121900" tIns="121900" rIns="121900" bIns="121900" anchor="ctr" anchorCtr="0">
            <a:noAutofit/>
          </a:bodyPr>
          <a:lstStyle/>
          <a:p>
            <a:pPr marL="0" lvl="0" indent="0" algn="ctr" rtl="0">
              <a:lnSpc>
                <a:spcPct val="100000"/>
              </a:lnSpc>
              <a:spcBef>
                <a:spcPts val="0"/>
              </a:spcBef>
              <a:spcAft>
                <a:spcPts val="0"/>
              </a:spcAft>
              <a:buSzPts val="4000"/>
              <a:buNone/>
            </a:pPr>
            <a:r>
              <a:rPr lang="en" dirty="0">
                <a:latin typeface="Yu Gothic Medium" panose="020B0500000000000000" pitchFamily="34" charset="-128"/>
                <a:ea typeface="Yu Gothic Medium" panose="020B0500000000000000" pitchFamily="34" charset="-128"/>
              </a:rPr>
              <a:t>Conclusion</a:t>
            </a:r>
            <a:endParaRPr dirty="0">
              <a:latin typeface="Yu Gothic Medium" panose="020B0500000000000000" pitchFamily="34" charset="-128"/>
              <a:ea typeface="Yu Gothic Medium" panose="020B0500000000000000" pitchFamily="34" charset="-128"/>
            </a:endParaRPr>
          </a:p>
        </p:txBody>
      </p:sp>
      <p:sp>
        <p:nvSpPr>
          <p:cNvPr id="189" name="Google Shape;189;g3614b19776d_0_54"/>
          <p:cNvSpPr/>
          <p:nvPr/>
        </p:nvSpPr>
        <p:spPr>
          <a:xfrm rot="1244693">
            <a:off x="10001082" y="937686"/>
            <a:ext cx="313502" cy="743502"/>
          </a:xfrm>
          <a:custGeom>
            <a:avLst/>
            <a:gdLst/>
            <a:ahLst/>
            <a:cxnLst/>
            <a:rect l="l" t="t" r="r" b="b"/>
            <a:pathLst>
              <a:path w="185849" h="440760" extrusionOk="0">
                <a:moveTo>
                  <a:pt x="92958" y="0"/>
                </a:moveTo>
                <a:cubicBezTo>
                  <a:pt x="41322" y="0"/>
                  <a:pt x="0" y="43760"/>
                  <a:pt x="0" y="97110"/>
                </a:cubicBezTo>
                <a:cubicBezTo>
                  <a:pt x="0" y="106547"/>
                  <a:pt x="2277" y="115481"/>
                  <a:pt x="4822" y="124315"/>
                </a:cubicBezTo>
                <a:lnTo>
                  <a:pt x="31411" y="124315"/>
                </a:lnTo>
                <a:cubicBezTo>
                  <a:pt x="31344" y="123893"/>
                  <a:pt x="31544" y="123491"/>
                  <a:pt x="31411" y="123062"/>
                </a:cubicBezTo>
                <a:cubicBezTo>
                  <a:pt x="28463" y="114898"/>
                  <a:pt x="26789" y="106105"/>
                  <a:pt x="26789" y="97110"/>
                </a:cubicBezTo>
                <a:cubicBezTo>
                  <a:pt x="26789" y="57443"/>
                  <a:pt x="56726" y="25738"/>
                  <a:pt x="92958" y="25744"/>
                </a:cubicBezTo>
                <a:cubicBezTo>
                  <a:pt x="129123" y="25744"/>
                  <a:pt x="159060" y="57443"/>
                  <a:pt x="159060" y="97110"/>
                </a:cubicBezTo>
                <a:cubicBezTo>
                  <a:pt x="159060" y="97439"/>
                  <a:pt x="158926" y="112809"/>
                  <a:pt x="158859" y="124315"/>
                </a:cubicBezTo>
                <a:cubicBezTo>
                  <a:pt x="158859" y="128568"/>
                  <a:pt x="158859" y="131990"/>
                  <a:pt x="158859" y="134361"/>
                </a:cubicBezTo>
                <a:cubicBezTo>
                  <a:pt x="158592" y="192078"/>
                  <a:pt x="157587" y="379092"/>
                  <a:pt x="157587" y="378811"/>
                </a:cubicBezTo>
                <a:cubicBezTo>
                  <a:pt x="154506" y="399700"/>
                  <a:pt x="136893" y="415023"/>
                  <a:pt x="115528" y="415023"/>
                </a:cubicBezTo>
                <a:cubicBezTo>
                  <a:pt x="91485" y="415023"/>
                  <a:pt x="71996" y="396298"/>
                  <a:pt x="71996" y="373165"/>
                </a:cubicBezTo>
                <a:lnTo>
                  <a:pt x="74339" y="134361"/>
                </a:lnTo>
                <a:lnTo>
                  <a:pt x="74541" y="124315"/>
                </a:lnTo>
                <a:lnTo>
                  <a:pt x="74742" y="100459"/>
                </a:lnTo>
                <a:cubicBezTo>
                  <a:pt x="74809" y="93353"/>
                  <a:pt x="68915" y="87761"/>
                  <a:pt x="61548" y="87694"/>
                </a:cubicBezTo>
                <a:cubicBezTo>
                  <a:pt x="54181" y="87620"/>
                  <a:pt x="48020" y="93146"/>
                  <a:pt x="47953" y="100251"/>
                </a:cubicBezTo>
                <a:lnTo>
                  <a:pt x="47752" y="124315"/>
                </a:lnTo>
                <a:lnTo>
                  <a:pt x="47550" y="134361"/>
                </a:lnTo>
                <a:lnTo>
                  <a:pt x="45207" y="372951"/>
                </a:lnTo>
                <a:cubicBezTo>
                  <a:pt x="45207" y="410422"/>
                  <a:pt x="76684" y="440767"/>
                  <a:pt x="115528" y="440761"/>
                </a:cubicBezTo>
                <a:cubicBezTo>
                  <a:pt x="150487" y="440761"/>
                  <a:pt x="179286" y="415914"/>
                  <a:pt x="184175" y="382581"/>
                </a:cubicBezTo>
                <a:cubicBezTo>
                  <a:pt x="184443" y="381101"/>
                  <a:pt x="185381" y="195232"/>
                  <a:pt x="185648" y="134361"/>
                </a:cubicBezTo>
                <a:cubicBezTo>
                  <a:pt x="185648" y="131896"/>
                  <a:pt x="185648" y="128501"/>
                  <a:pt x="185648" y="124315"/>
                </a:cubicBezTo>
                <a:cubicBezTo>
                  <a:pt x="185715" y="112996"/>
                  <a:pt x="185849" y="98115"/>
                  <a:pt x="185849" y="97110"/>
                </a:cubicBezTo>
                <a:cubicBezTo>
                  <a:pt x="185849" y="43760"/>
                  <a:pt x="144528" y="0"/>
                  <a:pt x="92958" y="0"/>
                </a:cubicBezTo>
                <a:close/>
              </a:path>
            </a:pathLst>
          </a:custGeom>
          <a:solidFill>
            <a:schemeClr val="dk1"/>
          </a:solidFill>
          <a:ln>
            <a:noFill/>
          </a:ln>
          <a:effectLst>
            <a:outerShdw blurRad="57150" dist="38100" dir="13500000" algn="bl" rotWithShape="0">
              <a:srgbClr val="000000">
                <a:alpha val="34900"/>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aphicFrame>
        <p:nvGraphicFramePr>
          <p:cNvPr id="2" name="Diagram 1">
            <a:extLst>
              <a:ext uri="{FF2B5EF4-FFF2-40B4-BE49-F238E27FC236}">
                <a16:creationId xmlns:a16="http://schemas.microsoft.com/office/drawing/2014/main" id="{375FFC7B-7D95-CD5D-C4D9-0DDB664AFE21}"/>
              </a:ext>
            </a:extLst>
          </p:cNvPr>
          <p:cNvGraphicFramePr/>
          <p:nvPr>
            <p:extLst>
              <p:ext uri="{D42A27DB-BD31-4B8C-83A1-F6EECF244321}">
                <p14:modId xmlns:p14="http://schemas.microsoft.com/office/powerpoint/2010/main" val="2063555813"/>
              </p:ext>
            </p:extLst>
          </p:nvPr>
        </p:nvGraphicFramePr>
        <p:xfrm>
          <a:off x="2483633" y="2274331"/>
          <a:ext cx="7224734" cy="377091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p:bldAsOne/>
      </p:bldGraphic>
    </p:bldLst>
  </p:timing>
</p:sld>
</file>

<file path=ppt/theme/theme1.xml><?xml version="1.0" encoding="utf-8"?>
<a:theme xmlns:a="http://schemas.openxmlformats.org/drawingml/2006/main" name="SlidesMania Template">
  <a:themeElements>
    <a:clrScheme name="Simple Light">
      <a:dk1>
        <a:srgbClr val="231919"/>
      </a:dk1>
      <a:lt1>
        <a:srgbClr val="FFFFFF"/>
      </a:lt1>
      <a:dk2>
        <a:srgbClr val="2E2E2E"/>
      </a:dk2>
      <a:lt2>
        <a:srgbClr val="231919"/>
      </a:lt2>
      <a:accent1>
        <a:srgbClr val="E2ABAB"/>
      </a:accent1>
      <a:accent2>
        <a:srgbClr val="E69138"/>
      </a:accent2>
      <a:accent3>
        <a:srgbClr val="CC4125"/>
      </a:accent3>
      <a:accent4>
        <a:srgbClr val="FFE599"/>
      </a:accent4>
      <a:accent5>
        <a:srgbClr val="8A6DDF"/>
      </a:accent5>
      <a:accent6>
        <a:srgbClr val="6D9EEB"/>
      </a:accent6>
      <a:hlink>
        <a:srgbClr val="4A86E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1474</TotalTime>
  <Words>2213</Words>
  <Application>Microsoft Office PowerPoint</Application>
  <PresentationFormat>Widescreen</PresentationFormat>
  <Paragraphs>160</Paragraphs>
  <Slides>11</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Courier Prime</vt:lpstr>
      <vt:lpstr>Yu Gothic Medium</vt:lpstr>
      <vt:lpstr>Arial</vt:lpstr>
      <vt:lpstr>Calibri</vt:lpstr>
      <vt:lpstr>Lekton</vt:lpstr>
      <vt:lpstr>Courier New</vt:lpstr>
      <vt:lpstr>SlidesMania Template</vt:lpstr>
      <vt:lpstr>From Urban to Rural: How Disability Rates Shift by Region</vt:lpstr>
      <vt:lpstr>Introduction</vt:lpstr>
      <vt:lpstr>Hypothesis</vt:lpstr>
      <vt:lpstr>Methods</vt:lpstr>
      <vt:lpstr>Data &amp; Variables: Rural-Urban Continuum Codes</vt:lpstr>
      <vt:lpstr>Data &amp; Variables: Variables</vt:lpstr>
      <vt:lpstr>Results: ANOVA</vt:lpstr>
      <vt:lpstr>PowerPoint Presentation</vt:lpstr>
      <vt:lpstr>Conclusion</vt:lpstr>
      <vt:lpstr>THANK YOU</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Muhammad, Najla</cp:lastModifiedBy>
  <cp:revision>22</cp:revision>
  <dcterms:modified xsi:type="dcterms:W3CDTF">2025-07-09T05:15:38Z</dcterms:modified>
</cp:coreProperties>
</file>