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256" r:id="rId2"/>
    <p:sldId id="266" r:id="rId3"/>
    <p:sldId id="257" r:id="rId4"/>
    <p:sldId id="258" r:id="rId5"/>
    <p:sldId id="259" r:id="rId6"/>
    <p:sldId id="276" r:id="rId7"/>
    <p:sldId id="277" r:id="rId8"/>
    <p:sldId id="260" r:id="rId9"/>
    <p:sldId id="261" r:id="rId10"/>
    <p:sldId id="262" r:id="rId11"/>
    <p:sldId id="278" r:id="rId12"/>
    <p:sldId id="263" r:id="rId13"/>
    <p:sldId id="264" r:id="rId14"/>
    <p:sldId id="282" r:id="rId15"/>
    <p:sldId id="265" r:id="rId16"/>
    <p:sldId id="267" r:id="rId17"/>
    <p:sldId id="283" r:id="rId18"/>
    <p:sldId id="284" r:id="rId19"/>
    <p:sldId id="285" r:id="rId20"/>
    <p:sldId id="268" r:id="rId21"/>
    <p:sldId id="279" r:id="rId22"/>
    <p:sldId id="280" r:id="rId23"/>
    <p:sldId id="281" r:id="rId24"/>
    <p:sldId id="269" r:id="rId25"/>
    <p:sldId id="270" r:id="rId26"/>
    <p:sldId id="286" r:id="rId27"/>
    <p:sldId id="271" r:id="rId28"/>
    <p:sldId id="272" r:id="rId29"/>
    <p:sldId id="275" r:id="rId30"/>
    <p:sldId id="273" r:id="rId31"/>
    <p:sldId id="274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2856" y="72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EE2A0B-86E8-46AD-8D7A-6254762C9557}" type="datetimeFigureOut">
              <a:rPr lang="en-US" smtClean="0"/>
              <a:pPr/>
              <a:t>8/15/2025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10DD26-6872-48E8-B2DB-0BE2E3E2CD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166725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B6C269-8C4E-4E0E-A28B-ACFB6E786E0F}" type="datetimeFigureOut">
              <a:rPr lang="en-US" smtClean="0"/>
              <a:pPr/>
              <a:t>8/15/2025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55096A-B891-4725-B4E4-581E6D34556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55096A-B891-4725-B4E4-581E6D34556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324219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3000">
                <a:latin typeface="Bookman Old Style" panose="020506040505050202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484D9CC-97E9-43D0-9C0A-B38B6ADA7531}" type="datetime1">
              <a:rPr lang="en-US" smtClean="0"/>
              <a:pPr/>
              <a:t>8/15/2025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39A784A-D693-4B8B-8783-5F012B24800D}" type="datetime1">
              <a:rPr lang="en-US" smtClean="0"/>
              <a:pPr/>
              <a:t>8/15/2025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FA275D0-4AC1-4B77-8D20-030A30032762}" type="datetime1">
              <a:rPr lang="en-US" smtClean="0"/>
              <a:pPr/>
              <a:t>8/15/2025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464FA7C-9124-49C9-8D4B-6BB473ACFAEB}" type="datetime1">
              <a:rPr lang="en-US" smtClean="0"/>
              <a:pPr/>
              <a:t>8/15/2025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  <a:ln w="22225">
            <a:noFill/>
          </a:ln>
        </p:spPr>
        <p:txBody>
          <a:bodyPr>
            <a:normAutofit/>
          </a:bodyPr>
          <a:lstStyle>
            <a:lvl1pPr algn="l">
              <a:defRPr sz="3000">
                <a:solidFill>
                  <a:schemeClr val="accent2"/>
                </a:solidFill>
                <a:latin typeface="Bookman Old Style" panose="020506040505050202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77232"/>
            <a:ext cx="8229600" cy="4948932"/>
          </a:xfrm>
          <a:ln>
            <a:noFill/>
          </a:ln>
        </p:spPr>
        <p:txBody>
          <a:bodyPr/>
          <a:lstStyle>
            <a:lvl1pPr algn="just">
              <a:defRPr>
                <a:latin typeface="Bookman Old Style" panose="02050604050505020204" pitchFamily="18" charset="0"/>
                <a:cs typeface="Times New Roman" panose="02020603050405020304" pitchFamily="18" charset="0"/>
              </a:defRPr>
            </a:lvl1pPr>
            <a:lvl2pPr algn="just">
              <a:defRPr>
                <a:latin typeface="Bookman Old Style" panose="02050604050505020204" pitchFamily="18" charset="0"/>
                <a:cs typeface="Times New Roman" panose="02020603050405020304" pitchFamily="18" charset="0"/>
              </a:defRPr>
            </a:lvl2pPr>
            <a:lvl3pPr algn="just">
              <a:defRPr>
                <a:latin typeface="Bookman Old Style" panose="02050604050505020204" pitchFamily="18" charset="0"/>
                <a:cs typeface="Times New Roman" panose="02020603050405020304" pitchFamily="18" charset="0"/>
              </a:defRPr>
            </a:lvl3pPr>
            <a:lvl4pPr algn="just">
              <a:defRPr>
                <a:latin typeface="Bookman Old Style" panose="02050604050505020204" pitchFamily="18" charset="0"/>
                <a:cs typeface="Times New Roman" panose="02020603050405020304" pitchFamily="18" charset="0"/>
              </a:defRPr>
            </a:lvl4pPr>
            <a:lvl5pPr algn="just">
              <a:defRPr>
                <a:latin typeface="Bookman Old Style" panose="020506040505050202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66800" y="6356350"/>
            <a:ext cx="3048000" cy="365125"/>
          </a:xfrm>
        </p:spPr>
        <p:txBody>
          <a:bodyPr/>
          <a:lstStyle>
            <a:lvl1pPr algn="l">
              <a:defRPr sz="1200">
                <a:solidFill>
                  <a:schemeClr val="accent2"/>
                </a:solidFill>
                <a:latin typeface="Bookman Old Style" panose="02050604050505020204" pitchFamily="18" charset="0"/>
                <a:cs typeface="Times New Roman" pitchFamily="18" charset="0"/>
              </a:defRPr>
            </a:lvl1pPr>
          </a:lstStyle>
          <a:p>
            <a:r>
              <a:rPr lang="en-US" dirty="0"/>
              <a:t>Department of Computer Applications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6369229"/>
            <a:ext cx="381000" cy="365125"/>
          </a:xfrm>
        </p:spPr>
        <p:txBody>
          <a:bodyPr/>
          <a:lstStyle>
            <a:lvl1pPr>
              <a:defRPr sz="1200">
                <a:solidFill>
                  <a:schemeClr val="accent2"/>
                </a:solidFill>
                <a:latin typeface="Bookman Old Style" panose="02050604050505020204" pitchFamily="18" charset="0"/>
                <a:cs typeface="Times New Roman" pitchFamily="18" charset="0"/>
              </a:defRPr>
            </a:lvl1pPr>
          </a:lstStyle>
          <a:p>
            <a:fld id="{C65E9355-139B-4FED-8401-A2AF31A8FC3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logo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33400" y="6236595"/>
            <a:ext cx="507398" cy="523980"/>
          </a:xfrm>
          <a:prstGeom prst="rect">
            <a:avLst/>
          </a:prstGeom>
        </p:spPr>
      </p:pic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7555605" y="6363237"/>
            <a:ext cx="685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latin typeface="Times New Roman" pitchFamily="18" charset="0"/>
                <a:cs typeface="Times New Roman" pitchFamily="18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Times New Roman" pitchFamily="18" charset="0"/>
              </a:rPr>
              <a:t>Slides: </a:t>
            </a:r>
          </a:p>
        </p:txBody>
      </p:sp>
      <p:sp>
        <p:nvSpPr>
          <p:cNvPr id="9" name="Footer Placeholder 4"/>
          <p:cNvSpPr txBox="1">
            <a:spLocks/>
          </p:cNvSpPr>
          <p:nvPr userDrawn="1"/>
        </p:nvSpPr>
        <p:spPr>
          <a:xfrm>
            <a:off x="8305799" y="6363983"/>
            <a:ext cx="5291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latin typeface="Times New Roman" pitchFamily="18" charset="0"/>
                <a:cs typeface="Times New Roman" pitchFamily="18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Times New Roman" pitchFamily="18" charset="0"/>
              </a:rPr>
              <a:t>/ 20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57200" y="6126163"/>
            <a:ext cx="8229600" cy="0"/>
          </a:xfrm>
          <a:prstGeom prst="line">
            <a:avLst/>
          </a:prstGeom>
          <a:ln w="22225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457200" y="1066800"/>
            <a:ext cx="8229600" cy="0"/>
          </a:xfrm>
          <a:prstGeom prst="line">
            <a:avLst/>
          </a:prstGeom>
          <a:ln w="22225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5029200"/>
          </a:xfrm>
        </p:spPr>
        <p:txBody>
          <a:bodyPr>
            <a:normAutofit/>
          </a:bodyPr>
          <a:lstStyle>
            <a:lvl1pPr>
              <a:defRPr sz="3000">
                <a:latin typeface="Bookman Old Style" panose="020506040505050202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xmlns="" val="4005853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DBD8763-1223-4E1C-9348-E4479451FFA2}" type="datetime1">
              <a:rPr lang="en-US" smtClean="0"/>
              <a:pPr/>
              <a:t>8/15/2025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53A3728-E260-4992-8842-3C089F6C3D88}" type="datetime1">
              <a:rPr lang="en-US" smtClean="0"/>
              <a:pPr/>
              <a:t>8/15/2025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63DE32F-317A-4950-B3B6-7B500923F79A}" type="datetime1">
              <a:rPr lang="en-US" smtClean="0"/>
              <a:pPr/>
              <a:t>8/15/2025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A1D3D62-0C66-4F15-9588-8CB96F41B0D1}" type="datetime1">
              <a:rPr lang="en-US" smtClean="0"/>
              <a:pPr/>
              <a:t>8/15/2025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976A512-578D-4C36-9299-7E9D9DEF4439}" type="datetime1">
              <a:rPr lang="en-US" smtClean="0"/>
              <a:pPr/>
              <a:t>8/15/2025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5A72B38-B580-4B82-B7C4-B42B85713C86}" type="datetime1">
              <a:rPr lang="en-US" smtClean="0"/>
              <a:pPr/>
              <a:t>8/15/2025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Department of Computer Applications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5E9355-139B-4FED-8401-A2AF31A8FC3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11175"/>
            <a:ext cx="7772400" cy="1470025"/>
          </a:xfrm>
        </p:spPr>
        <p:txBody>
          <a:bodyPr>
            <a:noAutofit/>
          </a:bodyPr>
          <a:lstStyle/>
          <a:p>
            <a:r>
              <a:rPr lang="en-IN" dirty="0"/>
              <a:t>BOOK MY STYLE</a:t>
            </a:r>
            <a:endParaRPr lang="en-US" b="1" dirty="0">
              <a:solidFill>
                <a:schemeClr val="accent2"/>
              </a:solidFill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209800"/>
          </a:xfrm>
        </p:spPr>
        <p:txBody>
          <a:bodyPr>
            <a:normAutofit lnSpcReduction="10000"/>
          </a:bodyPr>
          <a:lstStyle/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en-US" sz="1700" b="1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itchFamily="18" charset="0"/>
              </a:rPr>
              <a:t>NAJMATH M V</a:t>
            </a:r>
          </a:p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en-US" sz="1700" b="1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itchFamily="18" charset="0"/>
              </a:rPr>
              <a:t>MES24MCA-2039</a:t>
            </a:r>
          </a:p>
          <a:p>
            <a:pPr lvl="0">
              <a:spcBef>
                <a:spcPts val="0"/>
              </a:spcBef>
            </a:pPr>
            <a:endParaRPr lang="en-US" sz="1700" b="1" dirty="0">
              <a:solidFill>
                <a:schemeClr val="tx1"/>
              </a:solidFill>
              <a:latin typeface="Bookman Old Style" panose="02050604050505020204" pitchFamily="18" charset="0"/>
              <a:cs typeface="Times New Roman" pitchFamily="18" charset="0"/>
            </a:endParaRPr>
          </a:p>
          <a:p>
            <a:pPr lvl="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SzPct val="76000"/>
              <a:defRPr/>
            </a:pPr>
            <a:r>
              <a:rPr lang="en-US" sz="1500" b="1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itchFamily="18" charset="0"/>
              </a:rPr>
              <a:t>Department of Computer Applications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SzPct val="76000"/>
              <a:defRPr/>
            </a:pPr>
            <a:r>
              <a:rPr lang="en-US" sz="1500" b="1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itchFamily="18" charset="0"/>
              </a:rPr>
              <a:t>MES College of Engineering, </a:t>
            </a:r>
            <a:r>
              <a:rPr lang="en-US" sz="1500" b="1" dirty="0" err="1">
                <a:solidFill>
                  <a:schemeClr val="tx1"/>
                </a:solidFill>
                <a:latin typeface="Bookman Old Style" panose="02050604050505020204" pitchFamily="18" charset="0"/>
                <a:cs typeface="Times New Roman" pitchFamily="18" charset="0"/>
              </a:rPr>
              <a:t>Kuttippuram</a:t>
            </a:r>
            <a:endParaRPr lang="en-US" sz="1500" b="1" dirty="0">
              <a:solidFill>
                <a:schemeClr val="tx1"/>
              </a:solidFill>
              <a:latin typeface="Bookman Old Style" panose="02050604050505020204" pitchFamily="18" charset="0"/>
              <a:cs typeface="Times New Roman" pitchFamily="18" charset="0"/>
            </a:endParaRPr>
          </a:p>
          <a:p>
            <a:pPr lvl="0">
              <a:spcBef>
                <a:spcPts val="0"/>
              </a:spcBef>
              <a:buClr>
                <a:schemeClr val="accent1"/>
              </a:buClr>
              <a:buSzPct val="76000"/>
              <a:defRPr/>
            </a:pPr>
            <a:endParaRPr lang="en-US" sz="1900" b="1" dirty="0">
              <a:solidFill>
                <a:schemeClr val="tx1"/>
              </a:solidFill>
              <a:latin typeface="Bookman Old Style" panose="02050604050505020204" pitchFamily="18" charset="0"/>
              <a:cs typeface="Times New Roman" pitchFamily="18" charset="0"/>
            </a:endParaRPr>
          </a:p>
          <a:p>
            <a:pPr>
              <a:spcBef>
                <a:spcPts val="0"/>
              </a:spcBef>
              <a:buClr>
                <a:schemeClr val="accent1"/>
              </a:buClr>
              <a:buSzPct val="76000"/>
              <a:defRPr/>
            </a:pPr>
            <a:r>
              <a:rPr lang="en-US" sz="1200" b="1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itchFamily="18" charset="0"/>
              </a:rPr>
              <a:t>20-08-2025</a:t>
            </a:r>
            <a:endParaRPr lang="en-US" sz="1200" dirty="0">
              <a:solidFill>
                <a:schemeClr val="tx1"/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3236" y="2000040"/>
            <a:ext cx="1457529" cy="150516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MODULE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en-US" sz="2200" dirty="0" smtClean="0">
                <a:solidFill>
                  <a:srgbClr val="000000"/>
                </a:solidFill>
                <a:ea typeface="Times New Roman"/>
                <a:cs typeface="Times New Roman"/>
                <a:sym typeface="Times New Roman"/>
              </a:rPr>
              <a:t>Customer </a:t>
            </a:r>
            <a:r>
              <a:rPr lang="en-US" sz="2200" dirty="0" smtClean="0">
                <a:solidFill>
                  <a:srgbClr val="000000"/>
                </a:solidFill>
                <a:ea typeface="Times New Roman"/>
                <a:cs typeface="Times New Roman"/>
                <a:sym typeface="Times New Roman"/>
              </a:rPr>
              <a:t>Module</a:t>
            </a:r>
          </a:p>
          <a:p>
            <a:pPr lvl="0"/>
            <a:r>
              <a:rPr lang="en-US" sz="2200" dirty="0" smtClean="0">
                <a:solidFill>
                  <a:srgbClr val="000000"/>
                </a:solidFill>
                <a:ea typeface="Times New Roman"/>
                <a:cs typeface="Times New Roman"/>
                <a:sym typeface="Times New Roman"/>
              </a:rPr>
              <a:t>Register</a:t>
            </a:r>
            <a:r>
              <a:rPr lang="en-US" sz="2200" dirty="0" smtClean="0">
                <a:solidFill>
                  <a:srgbClr val="000000"/>
                </a:solidFill>
                <a:ea typeface="Times New Roman"/>
                <a:cs typeface="Times New Roman"/>
                <a:sym typeface="Times New Roman"/>
              </a:rPr>
              <a:t>, log in, and manage profile details.</a:t>
            </a:r>
          </a:p>
          <a:p>
            <a:pPr lvl="0"/>
            <a:r>
              <a:rPr lang="en-US" sz="2200" dirty="0" smtClean="0">
                <a:solidFill>
                  <a:srgbClr val="000000"/>
                </a:solidFill>
                <a:ea typeface="Times New Roman"/>
                <a:cs typeface="Times New Roman"/>
                <a:sym typeface="Times New Roman"/>
              </a:rPr>
              <a:t>Search </a:t>
            </a:r>
            <a:r>
              <a:rPr lang="en-US" sz="2200" dirty="0" smtClean="0">
                <a:solidFill>
                  <a:srgbClr val="000000"/>
                </a:solidFill>
                <a:ea typeface="Times New Roman"/>
                <a:cs typeface="Times New Roman"/>
                <a:sym typeface="Times New Roman"/>
              </a:rPr>
              <a:t>salons using filters like location, price, service type, and ratings.</a:t>
            </a:r>
          </a:p>
          <a:p>
            <a:pPr lvl="0"/>
            <a:r>
              <a:rPr lang="en-US" sz="2200" dirty="0" smtClean="0">
                <a:solidFill>
                  <a:srgbClr val="000000"/>
                </a:solidFill>
                <a:ea typeface="Times New Roman"/>
                <a:cs typeface="Times New Roman"/>
                <a:sym typeface="Times New Roman"/>
              </a:rPr>
              <a:t>View </a:t>
            </a:r>
            <a:r>
              <a:rPr lang="en-US" sz="2200" dirty="0" smtClean="0">
                <a:solidFill>
                  <a:srgbClr val="000000"/>
                </a:solidFill>
                <a:ea typeface="Times New Roman"/>
                <a:cs typeface="Times New Roman"/>
                <a:sym typeface="Times New Roman"/>
              </a:rPr>
              <a:t>salon details, available time slots, and service information.</a:t>
            </a:r>
          </a:p>
          <a:p>
            <a:pPr lvl="0"/>
            <a:r>
              <a:rPr lang="en-US" sz="2200" dirty="0" smtClean="0">
                <a:solidFill>
                  <a:srgbClr val="000000"/>
                </a:solidFill>
                <a:ea typeface="Times New Roman"/>
                <a:cs typeface="Times New Roman"/>
                <a:sym typeface="Times New Roman"/>
              </a:rPr>
              <a:t>Book</a:t>
            </a:r>
            <a:r>
              <a:rPr lang="en-US" sz="2200" dirty="0" smtClean="0">
                <a:solidFill>
                  <a:srgbClr val="000000"/>
                </a:solidFill>
                <a:ea typeface="Times New Roman"/>
                <a:cs typeface="Times New Roman"/>
                <a:sym typeface="Times New Roman"/>
              </a:rPr>
              <a:t>, reschedule, or cancel appointments.</a:t>
            </a:r>
          </a:p>
          <a:p>
            <a:pPr lvl="0"/>
            <a:r>
              <a:rPr lang="en-US" sz="2200" dirty="0" smtClean="0">
                <a:solidFill>
                  <a:srgbClr val="000000"/>
                </a:solidFill>
                <a:ea typeface="Times New Roman"/>
                <a:cs typeface="Times New Roman"/>
                <a:sym typeface="Times New Roman"/>
              </a:rPr>
              <a:t>View </a:t>
            </a:r>
            <a:r>
              <a:rPr lang="en-US" sz="2200" dirty="0" smtClean="0">
                <a:solidFill>
                  <a:srgbClr val="000000"/>
                </a:solidFill>
                <a:ea typeface="Times New Roman"/>
                <a:cs typeface="Times New Roman"/>
                <a:sym typeface="Times New Roman"/>
              </a:rPr>
              <a:t>booking history and receive notifications/reminders.</a:t>
            </a:r>
          </a:p>
          <a:p>
            <a:pPr lvl="0"/>
            <a:r>
              <a:rPr lang="en-US" sz="2200" dirty="0" smtClean="0">
                <a:solidFill>
                  <a:srgbClr val="000000"/>
                </a:solidFill>
                <a:ea typeface="Times New Roman"/>
                <a:cs typeface="Times New Roman"/>
                <a:sym typeface="Times New Roman"/>
              </a:rPr>
              <a:t>Give </a:t>
            </a:r>
            <a:r>
              <a:rPr lang="en-US" sz="2200" dirty="0" smtClean="0">
                <a:solidFill>
                  <a:srgbClr val="000000"/>
                </a:solidFill>
                <a:ea typeface="Times New Roman"/>
                <a:cs typeface="Times New Roman"/>
                <a:sym typeface="Times New Roman"/>
              </a:rPr>
              <a:t>feedback and ratings for services.</a:t>
            </a:r>
          </a:p>
          <a:p>
            <a:pPr lvl="0"/>
            <a:endParaRPr lang="en-US" sz="2200" dirty="0" smtClean="0">
              <a:solidFill>
                <a:srgbClr val="000000"/>
              </a:solidFill>
              <a:ea typeface="Times New Roman"/>
              <a:cs typeface="Times New Roman"/>
              <a:sym typeface="Times New Roman"/>
            </a:endParaRPr>
          </a:p>
          <a:p>
            <a:pPr lvl="0"/>
            <a:r>
              <a:rPr lang="en-US" sz="2200" dirty="0" smtClean="0">
                <a:solidFill>
                  <a:srgbClr val="000000"/>
                </a:solidFill>
                <a:ea typeface="Times New Roman"/>
                <a:cs typeface="Times New Roman"/>
                <a:sym typeface="Times New Roman"/>
              </a:rPr>
              <a:t>Salon Owner Module</a:t>
            </a:r>
          </a:p>
          <a:p>
            <a:pPr lvl="0"/>
            <a:r>
              <a:rPr lang="en-US" sz="2200" dirty="0" smtClean="0">
                <a:solidFill>
                  <a:srgbClr val="000000"/>
                </a:solidFill>
                <a:ea typeface="Times New Roman"/>
                <a:cs typeface="Times New Roman"/>
                <a:sym typeface="Times New Roman"/>
              </a:rPr>
              <a:t>Register </a:t>
            </a:r>
            <a:r>
              <a:rPr lang="en-US" sz="2200" dirty="0" smtClean="0">
                <a:solidFill>
                  <a:srgbClr val="000000"/>
                </a:solidFill>
                <a:ea typeface="Times New Roman"/>
                <a:cs typeface="Times New Roman"/>
                <a:sym typeface="Times New Roman"/>
              </a:rPr>
              <a:t>salon with details and required documents.</a:t>
            </a:r>
          </a:p>
          <a:p>
            <a:pPr lvl="0"/>
            <a:r>
              <a:rPr lang="en-US" sz="2200" dirty="0" smtClean="0">
                <a:solidFill>
                  <a:srgbClr val="000000"/>
                </a:solidFill>
                <a:ea typeface="Times New Roman"/>
                <a:cs typeface="Times New Roman"/>
                <a:sym typeface="Times New Roman"/>
              </a:rPr>
              <a:t>Add</a:t>
            </a:r>
            <a:r>
              <a:rPr lang="en-US" sz="2200" dirty="0" smtClean="0">
                <a:solidFill>
                  <a:srgbClr val="000000"/>
                </a:solidFill>
                <a:ea typeface="Times New Roman"/>
                <a:cs typeface="Times New Roman"/>
                <a:sym typeface="Times New Roman"/>
              </a:rPr>
              <a:t>, edit, or remove services with pricing, duration, and images</a:t>
            </a:r>
            <a:r>
              <a:rPr lang="en-US" sz="2200" dirty="0" smtClean="0">
                <a:solidFill>
                  <a:srgbClr val="000000"/>
                </a:solidFill>
                <a:ea typeface="Times New Roman"/>
                <a:cs typeface="Times New Roman"/>
                <a:sym typeface="Times New Roman"/>
              </a:rPr>
              <a:t>.</a:t>
            </a:r>
          </a:p>
          <a:p>
            <a:pPr lvl="0"/>
            <a:r>
              <a:rPr lang="en-US" sz="2200" dirty="0" smtClean="0">
                <a:solidFill>
                  <a:srgbClr val="000000"/>
                </a:solidFill>
                <a:ea typeface="Times New Roman"/>
                <a:cs typeface="Times New Roman"/>
                <a:sym typeface="Times New Roman"/>
              </a:rPr>
              <a:t>Manage staff profiles, work schedules, and </a:t>
            </a:r>
            <a:r>
              <a:rPr lang="en-US" sz="2200" dirty="0" smtClean="0">
                <a:solidFill>
                  <a:srgbClr val="000000"/>
                </a:solidFill>
                <a:ea typeface="Times New Roman"/>
                <a:cs typeface="Times New Roman"/>
                <a:sym typeface="Times New Roman"/>
              </a:rPr>
              <a:t>availability</a:t>
            </a:r>
            <a:r>
              <a:rPr lang="en-US" sz="2400" dirty="0" smtClean="0">
                <a:solidFill>
                  <a:srgbClr val="000000"/>
                </a:solidFill>
                <a:ea typeface="Times New Roman"/>
                <a:cs typeface="Times New Roman"/>
                <a:sym typeface="Times New Roman"/>
              </a:rPr>
              <a:t>.</a:t>
            </a:r>
            <a:endParaRPr lang="en-US" sz="2200" dirty="0" smtClean="0">
              <a:solidFill>
                <a:srgbClr val="000000"/>
              </a:solidFill>
              <a:ea typeface="Times New Roman"/>
              <a:cs typeface="Times New Roman"/>
              <a:sym typeface="Times New Roman"/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 smtClean="0"/>
              <a:t>MODULE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2000" dirty="0" smtClean="0">
                <a:solidFill>
                  <a:srgbClr val="000000"/>
                </a:solidFill>
                <a:ea typeface="Times New Roman"/>
                <a:cs typeface="Times New Roman"/>
                <a:sym typeface="Times New Roman"/>
              </a:rPr>
              <a:t>Approve</a:t>
            </a:r>
            <a:r>
              <a:rPr lang="en-US" sz="2000" dirty="0" smtClean="0">
                <a:solidFill>
                  <a:srgbClr val="000000"/>
                </a:solidFill>
                <a:ea typeface="Times New Roman"/>
                <a:cs typeface="Times New Roman"/>
                <a:sym typeface="Times New Roman"/>
              </a:rPr>
              <a:t>, reschedule, or cancel bookings.</a:t>
            </a:r>
          </a:p>
          <a:p>
            <a:pPr lvl="0"/>
            <a:r>
              <a:rPr lang="en-US" sz="2000" dirty="0" smtClean="0">
                <a:solidFill>
                  <a:srgbClr val="000000"/>
                </a:solidFill>
                <a:ea typeface="Times New Roman"/>
                <a:cs typeface="Times New Roman"/>
                <a:sym typeface="Times New Roman"/>
              </a:rPr>
              <a:t>View </a:t>
            </a:r>
            <a:r>
              <a:rPr lang="en-US" sz="2000" dirty="0" smtClean="0">
                <a:solidFill>
                  <a:srgbClr val="000000"/>
                </a:solidFill>
                <a:ea typeface="Times New Roman"/>
                <a:cs typeface="Times New Roman"/>
                <a:sym typeface="Times New Roman"/>
              </a:rPr>
              <a:t>and respond to customer feedback and ratings.</a:t>
            </a:r>
          </a:p>
          <a:p>
            <a:pPr lvl="0"/>
            <a:endParaRPr lang="en-US" sz="2000" dirty="0" smtClean="0">
              <a:solidFill>
                <a:srgbClr val="000000"/>
              </a:solidFill>
              <a:ea typeface="Times New Roman"/>
              <a:cs typeface="Times New Roman"/>
              <a:sym typeface="Times New Roman"/>
            </a:endParaRPr>
          </a:p>
          <a:p>
            <a:pPr lvl="0"/>
            <a:r>
              <a:rPr lang="en-US" sz="2000" dirty="0" smtClean="0">
                <a:solidFill>
                  <a:srgbClr val="000000"/>
                </a:solidFill>
                <a:ea typeface="Times New Roman"/>
                <a:cs typeface="Times New Roman"/>
                <a:sym typeface="Times New Roman"/>
              </a:rPr>
              <a:t>Admin Module</a:t>
            </a:r>
          </a:p>
          <a:p>
            <a:pPr lvl="0"/>
            <a:r>
              <a:rPr lang="en-US" sz="2000" dirty="0" smtClean="0">
                <a:solidFill>
                  <a:srgbClr val="000000"/>
                </a:solidFill>
                <a:ea typeface="Times New Roman"/>
                <a:cs typeface="Times New Roman"/>
                <a:sym typeface="Times New Roman"/>
              </a:rPr>
              <a:t>Secure </a:t>
            </a:r>
            <a:r>
              <a:rPr lang="en-US" sz="2000" dirty="0" smtClean="0">
                <a:solidFill>
                  <a:srgbClr val="000000"/>
                </a:solidFill>
                <a:ea typeface="Times New Roman"/>
                <a:cs typeface="Times New Roman"/>
                <a:sym typeface="Times New Roman"/>
              </a:rPr>
              <a:t>login to access the admin dashboard.</a:t>
            </a:r>
          </a:p>
          <a:p>
            <a:pPr lvl="0"/>
            <a:r>
              <a:rPr lang="en-US" sz="2000" dirty="0" smtClean="0">
                <a:solidFill>
                  <a:srgbClr val="000000"/>
                </a:solidFill>
                <a:ea typeface="Times New Roman"/>
                <a:cs typeface="Times New Roman"/>
                <a:sym typeface="Times New Roman"/>
              </a:rPr>
              <a:t>Approve </a:t>
            </a:r>
            <a:r>
              <a:rPr lang="en-US" sz="2000" dirty="0" smtClean="0">
                <a:solidFill>
                  <a:srgbClr val="000000"/>
                </a:solidFill>
                <a:ea typeface="Times New Roman"/>
                <a:cs typeface="Times New Roman"/>
                <a:sym typeface="Times New Roman"/>
              </a:rPr>
              <a:t>or reject salon registrations.</a:t>
            </a:r>
          </a:p>
          <a:p>
            <a:pPr lvl="0"/>
            <a:r>
              <a:rPr lang="en-US" sz="2000" dirty="0" smtClean="0">
                <a:solidFill>
                  <a:srgbClr val="000000"/>
                </a:solidFill>
                <a:ea typeface="Times New Roman"/>
                <a:cs typeface="Times New Roman"/>
                <a:sym typeface="Times New Roman"/>
              </a:rPr>
              <a:t>Manage </a:t>
            </a:r>
            <a:r>
              <a:rPr lang="en-US" sz="2000" dirty="0" smtClean="0">
                <a:solidFill>
                  <a:srgbClr val="000000"/>
                </a:solidFill>
                <a:ea typeface="Times New Roman"/>
                <a:cs typeface="Times New Roman"/>
                <a:sym typeface="Times New Roman"/>
              </a:rPr>
              <a:t>customer and salon owner accounts.</a:t>
            </a:r>
          </a:p>
          <a:p>
            <a:pPr lvl="0"/>
            <a:r>
              <a:rPr lang="en-US" sz="2000" dirty="0" smtClean="0">
                <a:solidFill>
                  <a:srgbClr val="000000"/>
                </a:solidFill>
                <a:ea typeface="Times New Roman"/>
                <a:cs typeface="Times New Roman"/>
                <a:sym typeface="Times New Roman"/>
              </a:rPr>
              <a:t>Detect </a:t>
            </a:r>
            <a:r>
              <a:rPr lang="en-US" sz="2000" dirty="0" smtClean="0">
                <a:solidFill>
                  <a:srgbClr val="000000"/>
                </a:solidFill>
                <a:ea typeface="Times New Roman"/>
                <a:cs typeface="Times New Roman"/>
                <a:sym typeface="Times New Roman"/>
              </a:rPr>
              <a:t>and prevent booking conflicts.</a:t>
            </a:r>
          </a:p>
          <a:p>
            <a:pPr lvl="0"/>
            <a:r>
              <a:rPr lang="en-US" sz="2000" dirty="0" smtClean="0">
                <a:solidFill>
                  <a:srgbClr val="000000"/>
                </a:solidFill>
                <a:ea typeface="Times New Roman"/>
                <a:cs typeface="Times New Roman"/>
                <a:sym typeface="Times New Roman"/>
              </a:rPr>
              <a:t>View </a:t>
            </a:r>
            <a:r>
              <a:rPr lang="en-US" sz="2000" dirty="0" smtClean="0">
                <a:solidFill>
                  <a:srgbClr val="000000"/>
                </a:solidFill>
                <a:ea typeface="Times New Roman"/>
                <a:cs typeface="Times New Roman"/>
                <a:sym typeface="Times New Roman"/>
              </a:rPr>
              <a:t>analytics, service trends, and platform performance.</a:t>
            </a:r>
          </a:p>
          <a:p>
            <a:pPr lvl="0"/>
            <a:r>
              <a:rPr lang="en-US" sz="2000" dirty="0" smtClean="0">
                <a:solidFill>
                  <a:srgbClr val="000000"/>
                </a:solidFill>
                <a:ea typeface="Times New Roman"/>
                <a:cs typeface="Times New Roman"/>
                <a:sym typeface="Times New Roman"/>
              </a:rPr>
              <a:t>Analyze </a:t>
            </a:r>
            <a:r>
              <a:rPr lang="en-US" sz="2000" dirty="0" smtClean="0">
                <a:solidFill>
                  <a:srgbClr val="000000"/>
                </a:solidFill>
                <a:ea typeface="Times New Roman"/>
                <a:cs typeface="Times New Roman"/>
                <a:sym typeface="Times New Roman"/>
              </a:rPr>
              <a:t>feedback for system improvements.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11</a:t>
            </a:fld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DEVELOPING ENVIRONMENT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Operating System: Windows 10 / 11 </a:t>
            </a:r>
          </a:p>
          <a:p>
            <a:r>
              <a:rPr lang="en-US" sz="2000" dirty="0" smtClean="0"/>
              <a:t>Front End: </a:t>
            </a:r>
            <a:r>
              <a:rPr lang="en-US" sz="2000" dirty="0" smtClean="0"/>
              <a:t>HTML, CSS, JavaScript</a:t>
            </a:r>
            <a:endParaRPr lang="en-US" sz="2000" dirty="0" smtClean="0"/>
          </a:p>
          <a:p>
            <a:r>
              <a:rPr lang="en-US" sz="2000" dirty="0" smtClean="0"/>
              <a:t>Back End: Python </a:t>
            </a:r>
            <a:r>
              <a:rPr lang="en-US" sz="2000" dirty="0" err="1" smtClean="0"/>
              <a:t>Django</a:t>
            </a:r>
            <a:r>
              <a:rPr lang="en-US" sz="2000" dirty="0" smtClean="0"/>
              <a:t> Framework</a:t>
            </a:r>
            <a:endParaRPr lang="en-US" sz="2000" dirty="0" smtClean="0"/>
          </a:p>
          <a:p>
            <a:r>
              <a:rPr lang="en-US" sz="2000" dirty="0" smtClean="0"/>
              <a:t>Database: </a:t>
            </a:r>
            <a:r>
              <a:rPr lang="en-US" sz="2000" dirty="0" err="1" smtClean="0"/>
              <a:t>SQLite</a:t>
            </a:r>
            <a:endParaRPr lang="en-US" sz="2000" dirty="0" smtClean="0"/>
          </a:p>
          <a:p>
            <a:r>
              <a:rPr lang="en-US" sz="2000" dirty="0" smtClean="0"/>
              <a:t>Framework: </a:t>
            </a:r>
            <a:r>
              <a:rPr lang="en-US" sz="2000" dirty="0" err="1" smtClean="0"/>
              <a:t>Django</a:t>
            </a:r>
            <a:endParaRPr lang="en-US" sz="2000" dirty="0" smtClean="0"/>
          </a:p>
          <a:p>
            <a:r>
              <a:rPr lang="en-US" sz="2000" dirty="0" smtClean="0"/>
              <a:t>IDE / Code Editor: Visual Studio Code</a:t>
            </a:r>
          </a:p>
          <a:p>
            <a:r>
              <a:rPr lang="en-US" sz="2000" dirty="0" smtClean="0"/>
              <a:t>Version Control: </a:t>
            </a:r>
            <a:r>
              <a:rPr lang="en-US" sz="2000" dirty="0" err="1" smtClean="0"/>
              <a:t>Git</a:t>
            </a:r>
            <a:endParaRPr lang="en-US" sz="2000" dirty="0" smtClean="0"/>
          </a:p>
          <a:p>
            <a:r>
              <a:rPr lang="en-US" sz="2000" dirty="0" smtClean="0"/>
              <a:t>Browser: Google </a:t>
            </a:r>
            <a:r>
              <a:rPr lang="en-US" sz="2000" dirty="0" smtClean="0"/>
              <a:t>Chrome</a:t>
            </a:r>
            <a:endParaRPr lang="en-US" sz="20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BACKLOG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13</a:t>
            </a:fld>
            <a:endParaRPr lang="en-US"/>
          </a:p>
        </p:txBody>
      </p:sp>
      <p:graphicFrame>
        <p:nvGraphicFramePr>
          <p:cNvPr id="6" name="Google Shape;409;p32"/>
          <p:cNvGraphicFramePr/>
          <p:nvPr>
            <p:extLst>
              <p:ext uri="{D42A27DB-BD31-4B8C-83A1-F6EECF244321}">
                <p14:modId xmlns:p14="http://schemas.microsoft.com/office/powerpoint/2010/main" xmlns="" val="3206989839"/>
              </p:ext>
            </p:extLst>
          </p:nvPr>
        </p:nvGraphicFramePr>
        <p:xfrm>
          <a:off x="457200" y="1177233"/>
          <a:ext cx="8229599" cy="4969469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3550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3554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3231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0824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6199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8413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5016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553614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553614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553614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553614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553614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  <a:gridCol w="553614">
                  <a:extLst>
                    <a:ext uri="{9D8B030D-6E8A-4147-A177-3AD203B41FA5}">
                      <a16:colId xmlns:a16="http://schemas.microsoft.com/office/drawing/2014/main" xmlns="" val="20012"/>
                    </a:ext>
                  </a:extLst>
                </a:gridCol>
              </a:tblGrid>
              <a:tr h="88331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/>
                        <a:t>Backlog tem </a:t>
                      </a:r>
                      <a:endParaRPr sz="12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/>
                        <a:t>Status And Completion Date</a:t>
                      </a:r>
                      <a:endParaRPr sz="12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Original Estimation in Hours </a:t>
                      </a:r>
                      <a:endParaRPr sz="1200"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Day 1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hrs</a:t>
                      </a:r>
                      <a:endParaRPr sz="1100"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Day 2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hrs</a:t>
                      </a:r>
                      <a:endParaRPr sz="1100"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Day 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3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hrs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Day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4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hrs</a:t>
                      </a:r>
                      <a:endParaRPr sz="1100"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Day 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5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hrs</a:t>
                      </a:r>
                      <a:endParaRPr sz="1100"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Day 6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hrs</a:t>
                      </a:r>
                      <a:endParaRPr sz="1100"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Day 7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hrs</a:t>
                      </a:r>
                      <a:endParaRPr sz="1100"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Day 8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hrs</a:t>
                      </a:r>
                      <a:endParaRPr sz="1100"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Day 9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hrs</a:t>
                      </a:r>
                      <a:endParaRPr sz="1100"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Day 10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hrs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4318">
                <a:tc gridSpan="1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dirty="0"/>
                        <a:t>SPRINT1</a:t>
                      </a:r>
                      <a:endParaRPr sz="13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3628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 smtClean="0"/>
                        <a:t>Customer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 smtClean="0"/>
                        <a:t>registration</a:t>
                      </a:r>
                      <a:endParaRPr sz="110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 smtClean="0"/>
                        <a:t>18/08/2025</a:t>
                      </a:r>
                      <a:endParaRPr sz="100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 smtClean="0"/>
                        <a:t>3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 smtClean="0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3628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 smtClean="0"/>
                        <a:t>C</a:t>
                      </a:r>
                      <a:r>
                        <a:rPr lang="en" sz="1100" dirty="0" smtClean="0"/>
                        <a:t>ustomer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 smtClean="0"/>
                        <a:t>login</a:t>
                      </a:r>
                      <a:endParaRPr sz="110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 smtClean="0"/>
                        <a:t>19/08/2025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 smtClean="0"/>
                        <a:t>2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 smtClean="0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7318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 smtClean="0"/>
                        <a:t>S</a:t>
                      </a:r>
                      <a:r>
                        <a:rPr lang="en" sz="1100" dirty="0" smtClean="0"/>
                        <a:t>alon</a:t>
                      </a:r>
                      <a:r>
                        <a:rPr lang="en" sz="1100" baseline="0" dirty="0" smtClean="0"/>
                        <a:t> owner registration</a:t>
                      </a:r>
                      <a:endParaRPr sz="110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 smtClean="0"/>
                        <a:t>19/08/2025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 smtClean="0"/>
                        <a:t>3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7318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 smtClean="0"/>
                        <a:t>Admin</a:t>
                      </a:r>
                      <a:r>
                        <a:rPr lang="en-US" sz="1100" baseline="0" dirty="0" smtClean="0"/>
                        <a:t> access setup</a:t>
                      </a:r>
                      <a:endParaRPr sz="110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smtClean="0">
                          <a:latin typeface="+mn-lt"/>
                        </a:rPr>
                        <a:t>20/08/2025</a:t>
                      </a:r>
                      <a:endParaRPr sz="1000">
                        <a:latin typeface="+mn-lt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smtClean="0"/>
                        <a:t>3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smtClean="0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smtClean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smtClean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smtClean="0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smtClean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smtClean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smtClean="0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smtClean="0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smtClean="0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smtClean="0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</a:tr>
              <a:tr h="394318">
                <a:tc gridSpan="1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dirty="0"/>
                        <a:t>SPRINT 2</a:t>
                      </a:r>
                      <a:endParaRPr sz="13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3628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 smtClean="0"/>
                        <a:t>Add/manage services</a:t>
                      </a:r>
                      <a:endParaRPr sz="110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 smtClean="0"/>
                        <a:t>10/09/2025</a:t>
                      </a:r>
                      <a:endParaRPr sz="100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 smtClean="0"/>
                        <a:t>4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 smtClean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 smtClean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 smtClean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BACKLOG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14</a:t>
            </a:fld>
            <a:endParaRPr lang="en-US"/>
          </a:p>
        </p:txBody>
      </p:sp>
      <p:graphicFrame>
        <p:nvGraphicFramePr>
          <p:cNvPr id="6" name="Google Shape;409;p32"/>
          <p:cNvGraphicFramePr/>
          <p:nvPr>
            <p:extLst>
              <p:ext uri="{D42A27DB-BD31-4B8C-83A1-F6EECF244321}">
                <p14:modId xmlns:p14="http://schemas.microsoft.com/office/powerpoint/2010/main" xmlns="" val="3206989839"/>
              </p:ext>
            </p:extLst>
          </p:nvPr>
        </p:nvGraphicFramePr>
        <p:xfrm>
          <a:off x="457200" y="1219200"/>
          <a:ext cx="8229599" cy="50442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3550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3554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3231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0824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6199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8413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5016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553614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553614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553614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553614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553614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  <a:gridCol w="553614">
                  <a:extLst>
                    <a:ext uri="{9D8B030D-6E8A-4147-A177-3AD203B41FA5}">
                      <a16:colId xmlns:a16="http://schemas.microsoft.com/office/drawing/2014/main" xmlns="" val="20012"/>
                    </a:ext>
                  </a:extLst>
                </a:gridCol>
              </a:tblGrid>
              <a:tr h="0">
                <a:tc gridSpan="1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3628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 smtClean="0"/>
                        <a:t>Manage</a:t>
                      </a:r>
                      <a:r>
                        <a:rPr lang="en-US" sz="1100" baseline="0" dirty="0" smtClean="0"/>
                        <a:t> staff  and schedules</a:t>
                      </a:r>
                      <a:endParaRPr lang="en" sz="1100" dirty="0" smtClean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 smtClean="0"/>
                        <a:t>12/09/2025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 smtClean="0"/>
                        <a:t>3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 smtClean="0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7318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 smtClean="0"/>
                        <a:t>Customer search and filter</a:t>
                      </a:r>
                      <a:endParaRPr sz="110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 smtClean="0"/>
                        <a:t>15/09/2025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 smtClean="0"/>
                        <a:t>5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 smtClean="0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 smtClean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7318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 smtClean="0"/>
                        <a:t>Customer appointment booking</a:t>
                      </a:r>
                      <a:endParaRPr sz="110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smtClean="0">
                          <a:latin typeface="+mn-lt"/>
                        </a:rPr>
                        <a:t>17/09/2025</a:t>
                      </a:r>
                      <a:endParaRPr sz="1000">
                        <a:latin typeface="+mn-lt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smtClean="0"/>
                        <a:t>4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smtClean="0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smtClean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smtClean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smtClean="0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smtClean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smtClean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smtClean="0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smtClean="0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smtClean="0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smtClean="0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</a:tr>
              <a:tr h="346887">
                <a:tc gridSpan="1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dirty="0"/>
                        <a:t>SPRINT </a:t>
                      </a:r>
                      <a:r>
                        <a:rPr lang="en" sz="1300" dirty="0" smtClean="0"/>
                        <a:t>3</a:t>
                      </a:r>
                      <a:endParaRPr sz="13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3628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 smtClean="0"/>
                        <a:t>Notifications and reminders</a:t>
                      </a:r>
                      <a:endParaRPr lang="en-US"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smtClean="0"/>
                        <a:t>02/10/2025</a:t>
                      </a:r>
                      <a:endParaRPr lang="en-US" sz="10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 smtClean="0"/>
                        <a:t>3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 smtClean="0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 smtClean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 smtClean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 smtClean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53628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 smtClean="0"/>
                        <a:t>Rating and review system</a:t>
                      </a:r>
                      <a:endParaRPr sz="110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smtClean="0"/>
                        <a:t>05/10/2025</a:t>
                      </a:r>
                      <a:endParaRPr sz="100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smtClean="0"/>
                        <a:t>3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smtClean="0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smtClean="0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smtClean="0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smtClean="0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smtClean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smtClean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smtClean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smtClean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smtClean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smtClean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</a:tr>
              <a:tr h="53628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 smtClean="0"/>
                        <a:t>Admin analytics and feedback</a:t>
                      </a:r>
                      <a:endParaRPr sz="110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smtClean="0"/>
                        <a:t>08/10/2025</a:t>
                      </a:r>
                      <a:endParaRPr sz="100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smtClean="0"/>
                        <a:t>5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smtClean="0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smtClean="0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smtClean="0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smtClean="0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smtClean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smtClean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smtClean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smtClean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smtClean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smtClean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BACKLOG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09600" y="5650468"/>
            <a:ext cx="784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8" name="Google Shape;417;p33"/>
          <p:cNvGraphicFramePr/>
          <p:nvPr>
            <p:extLst>
              <p:ext uri="{D42A27DB-BD31-4B8C-83A1-F6EECF244321}">
                <p14:modId xmlns:p14="http://schemas.microsoft.com/office/powerpoint/2010/main" xmlns="" val="3902094266"/>
              </p:ext>
            </p:extLst>
          </p:nvPr>
        </p:nvGraphicFramePr>
        <p:xfrm>
          <a:off x="457200" y="1219200"/>
          <a:ext cx="8229603" cy="1471016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3550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3554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3231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0824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6199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84134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5016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553615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553615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553615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553615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553615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  <a:gridCol w="553615">
                  <a:extLst>
                    <a:ext uri="{9D8B030D-6E8A-4147-A177-3AD203B41FA5}">
                      <a16:colId xmlns:a16="http://schemas.microsoft.com/office/drawing/2014/main" xmlns="" val="20012"/>
                    </a:ext>
                  </a:extLst>
                </a:gridCol>
              </a:tblGrid>
              <a:tr h="392623">
                <a:tc gridSpan="1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8369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 smtClean="0"/>
                        <a:t>Final testing and debugging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 smtClean="0"/>
                        <a:t>10/10/2025</a:t>
                      </a:r>
                      <a:endParaRPr sz="10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 smtClean="0"/>
                        <a:t>6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 smtClean="0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92623">
                <a:tc gridSpan="1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BACKLOG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16</a:t>
            </a:fld>
            <a:endParaRPr lang="en-US" dirty="0"/>
          </a:p>
        </p:txBody>
      </p:sp>
      <p:graphicFrame>
        <p:nvGraphicFramePr>
          <p:cNvPr id="6" name="Google Shape;374;p27"/>
          <p:cNvGraphicFramePr/>
          <p:nvPr>
            <p:extLst>
              <p:ext uri="{D42A27DB-BD31-4B8C-83A1-F6EECF244321}">
                <p14:modId xmlns:p14="http://schemas.microsoft.com/office/powerpoint/2010/main" xmlns="" val="716020743"/>
              </p:ext>
            </p:extLst>
          </p:nvPr>
        </p:nvGraphicFramePr>
        <p:xfrm>
          <a:off x="489375" y="1219200"/>
          <a:ext cx="8165225" cy="495336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6124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124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6124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61245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71542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7239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        </a:t>
                      </a:r>
                      <a:r>
                        <a:rPr lang="en" b="1" dirty="0"/>
                        <a:t> ID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     </a:t>
                      </a:r>
                      <a:r>
                        <a:rPr lang="en" b="1" dirty="0"/>
                        <a:t>NAME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PRIORITY</a:t>
                      </a:r>
                      <a:endParaRPr b="1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/>
                        <a:t>   </a:t>
                      </a:r>
                      <a:r>
                        <a:rPr lang="en" sz="1200" b="1" dirty="0"/>
                        <a:t>&lt;high/medium/low&gt;</a:t>
                      </a:r>
                      <a:endParaRPr sz="12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ESTIMATE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 dirty="0"/>
                        <a:t>(Hours)</a:t>
                      </a:r>
                      <a:endParaRPr sz="13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STATUS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&lt;Planned/In progress/Completed&gt;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26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 smtClean="0"/>
                        <a:t>CUSTOMER REGISTRATION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High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 smtClean="0"/>
                        <a:t>PLANNED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26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 smtClean="0"/>
                        <a:t>CUSTOMER</a:t>
                      </a:r>
                      <a:r>
                        <a:rPr lang="en" baseline="0" dirty="0" smtClean="0"/>
                        <a:t> LOGIN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High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smtClean="0"/>
                        <a:t>PLANNED</a:t>
                      </a:r>
                      <a:endParaRPr lang="en-US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8144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3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smtClean="0"/>
                        <a:t>SALON OWNER REGISTRATION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High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 smtClean="0"/>
                        <a:t>6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smtClean="0"/>
                        <a:t>PLANNED</a:t>
                      </a:r>
                      <a:endParaRPr lang="en-US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033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4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 smtClean="0"/>
                        <a:t>ADMIN ACCESS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High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 smtClean="0"/>
                        <a:t>6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smtClean="0"/>
                        <a:t>PLANNED</a:t>
                      </a:r>
                      <a:endParaRPr lang="en-US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033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 smtClean="0"/>
                        <a:t>APPROVE/REJECT SALON REGISTRATIONS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 smtClean="0"/>
                        <a:t>HIGH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 smtClean="0"/>
                        <a:t>8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smtClean="0"/>
                        <a:t>PLANNED</a:t>
                      </a:r>
                      <a:endParaRPr lang="en-US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7293277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BACKLOG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17</a:t>
            </a:fld>
            <a:endParaRPr lang="en-US" dirty="0"/>
          </a:p>
        </p:txBody>
      </p:sp>
      <p:graphicFrame>
        <p:nvGraphicFramePr>
          <p:cNvPr id="6" name="Google Shape;374;p27"/>
          <p:cNvGraphicFramePr/>
          <p:nvPr>
            <p:extLst>
              <p:ext uri="{D42A27DB-BD31-4B8C-83A1-F6EECF244321}">
                <p14:modId xmlns:p14="http://schemas.microsoft.com/office/powerpoint/2010/main" xmlns="" val="716020743"/>
              </p:ext>
            </p:extLst>
          </p:nvPr>
        </p:nvGraphicFramePr>
        <p:xfrm>
          <a:off x="489375" y="1219200"/>
          <a:ext cx="8165225" cy="5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6124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124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6124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61245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71542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7239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        </a:t>
                      </a:r>
                      <a:r>
                        <a:rPr lang="en" b="1" dirty="0"/>
                        <a:t> ID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     </a:t>
                      </a:r>
                      <a:r>
                        <a:rPr lang="en" b="1" dirty="0"/>
                        <a:t>NAME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PRIORITY</a:t>
                      </a:r>
                      <a:endParaRPr b="1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/>
                        <a:t>   </a:t>
                      </a:r>
                      <a:r>
                        <a:rPr lang="en" sz="1200" b="1" dirty="0"/>
                        <a:t>&lt;high/medium/low&gt;</a:t>
                      </a:r>
                      <a:endParaRPr sz="12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ESTIMATE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 dirty="0"/>
                        <a:t>(Hours)</a:t>
                      </a:r>
                      <a:endParaRPr sz="13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STATUS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&lt;Planned/In progress/Completed&gt;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26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 smtClean="0"/>
                        <a:t>6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 smtClean="0"/>
                        <a:t>ADD AND MANAGE SERVICES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High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 smtClean="0"/>
                        <a:t>10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 smtClean="0"/>
                        <a:t>PLANNED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26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 smtClean="0"/>
                        <a:t>7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 smtClean="0"/>
                        <a:t>MANAGE STAFF AND SCHEDULES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 smtClean="0"/>
                        <a:t>MEDIUM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 smtClean="0"/>
                        <a:t>8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smtClean="0"/>
                        <a:t>PLANNED</a:t>
                      </a:r>
                      <a:endParaRPr lang="en-US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8144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 smtClean="0"/>
                        <a:t>8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smtClean="0"/>
                        <a:t>SEARCH SALONS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High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 smtClean="0"/>
                        <a:t>12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smtClean="0"/>
                        <a:t>PLANNED</a:t>
                      </a:r>
                      <a:endParaRPr lang="en-US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033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 smtClean="0"/>
                        <a:t>9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 smtClean="0"/>
                        <a:t>VIEW SERVICES AND PRICING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High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 smtClean="0"/>
                        <a:t>8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smtClean="0"/>
                        <a:t>PLANNED</a:t>
                      </a:r>
                      <a:endParaRPr lang="en-US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033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 smtClean="0"/>
                        <a:t>10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 smtClean="0"/>
                        <a:t>BOOK APPOINTMENT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 smtClean="0"/>
                        <a:t>HIGH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 smtClean="0"/>
                        <a:t>12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smtClean="0"/>
                        <a:t>PLANNED</a:t>
                      </a:r>
                      <a:endParaRPr lang="en-US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09600" y="5726668"/>
            <a:ext cx="784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293277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BACKLOG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18</a:t>
            </a:fld>
            <a:endParaRPr lang="en-US" dirty="0"/>
          </a:p>
        </p:txBody>
      </p:sp>
      <p:graphicFrame>
        <p:nvGraphicFramePr>
          <p:cNvPr id="6" name="Google Shape;374;p27"/>
          <p:cNvGraphicFramePr/>
          <p:nvPr>
            <p:extLst>
              <p:ext uri="{D42A27DB-BD31-4B8C-83A1-F6EECF244321}">
                <p14:modId xmlns:p14="http://schemas.microsoft.com/office/powerpoint/2010/main" xmlns="" val="716020743"/>
              </p:ext>
            </p:extLst>
          </p:nvPr>
        </p:nvGraphicFramePr>
        <p:xfrm>
          <a:off x="489375" y="1219200"/>
          <a:ext cx="8165225" cy="481569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6124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124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6124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61245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71542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7239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        </a:t>
                      </a:r>
                      <a:r>
                        <a:rPr lang="en" b="1" dirty="0"/>
                        <a:t> ID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     </a:t>
                      </a:r>
                      <a:r>
                        <a:rPr lang="en" b="1" dirty="0"/>
                        <a:t>NAME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PRIORITY</a:t>
                      </a:r>
                      <a:endParaRPr b="1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/>
                        <a:t>   </a:t>
                      </a:r>
                      <a:r>
                        <a:rPr lang="en" sz="1200" b="1" dirty="0"/>
                        <a:t>&lt;high/medium/low&gt;</a:t>
                      </a:r>
                      <a:endParaRPr sz="12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ESTIMATE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 dirty="0"/>
                        <a:t>(Hours)</a:t>
                      </a:r>
                      <a:endParaRPr sz="13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STATUS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&lt;Planned/In progress/Completed&gt;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26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 smtClean="0"/>
                        <a:t>11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 smtClean="0"/>
                        <a:t>SELECT SPECIFIC STYLIST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 smtClean="0"/>
                        <a:t>MEDIUM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 smtClean="0"/>
                        <a:t>6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 smtClean="0"/>
                        <a:t>PLANNED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26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 smtClean="0"/>
                        <a:t>12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 smtClean="0"/>
                        <a:t>VIEW BOOKING HISTORY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 smtClean="0"/>
                        <a:t>MEDIUM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 smtClean="0"/>
                        <a:t>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smtClean="0"/>
                        <a:t>PLANNED</a:t>
                      </a:r>
                      <a:endParaRPr lang="en-US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8144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 smtClean="0"/>
                        <a:t>13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smtClean="0"/>
                        <a:t>NOTIFICATIONS AND</a:t>
                      </a:r>
                      <a:r>
                        <a:rPr lang="en-US" baseline="0" dirty="0" smtClean="0"/>
                        <a:t> REMINDERS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High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 smtClean="0"/>
                        <a:t>8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smtClean="0"/>
                        <a:t>PLANNED</a:t>
                      </a:r>
                      <a:endParaRPr lang="en-US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033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 smtClean="0"/>
                        <a:t>14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 smtClean="0"/>
                        <a:t>RATE AND REVIEW SERVICES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 smtClean="0"/>
                        <a:t>MEDIUM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 smtClean="0"/>
                        <a:t>7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smtClean="0"/>
                        <a:t>PLANNED</a:t>
                      </a:r>
                      <a:endParaRPr lang="en-US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09600" y="5726668"/>
            <a:ext cx="784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293277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BACKLOG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19</a:t>
            </a:fld>
            <a:endParaRPr lang="en-US" dirty="0"/>
          </a:p>
        </p:txBody>
      </p:sp>
      <p:graphicFrame>
        <p:nvGraphicFramePr>
          <p:cNvPr id="6" name="Google Shape;374;p27"/>
          <p:cNvGraphicFramePr/>
          <p:nvPr>
            <p:extLst>
              <p:ext uri="{D42A27DB-BD31-4B8C-83A1-F6EECF244321}">
                <p14:modId xmlns:p14="http://schemas.microsoft.com/office/powerpoint/2010/main" xmlns="" val="716020743"/>
              </p:ext>
            </p:extLst>
          </p:nvPr>
        </p:nvGraphicFramePr>
        <p:xfrm>
          <a:off x="457200" y="990600"/>
          <a:ext cx="8165225" cy="527286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6124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124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6124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61245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71542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7239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        </a:t>
                      </a:r>
                      <a:r>
                        <a:rPr lang="en" b="1" dirty="0"/>
                        <a:t> ID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     </a:t>
                      </a:r>
                      <a:r>
                        <a:rPr lang="en" b="1" dirty="0"/>
                        <a:t>NAME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PRIORITY</a:t>
                      </a:r>
                      <a:endParaRPr b="1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/>
                        <a:t>   </a:t>
                      </a:r>
                      <a:r>
                        <a:rPr lang="en" sz="1200" b="1" dirty="0"/>
                        <a:t>&lt;high/medium/low&gt;</a:t>
                      </a:r>
                      <a:endParaRPr sz="12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ESTIMATE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 dirty="0"/>
                        <a:t>(Hours)</a:t>
                      </a:r>
                      <a:endParaRPr sz="13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STATUS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&lt;Planned/In progress/Completed&gt;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26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 smtClean="0"/>
                        <a:t>15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 smtClean="0"/>
                        <a:t>APPROVE/CANCEL</a:t>
                      </a:r>
                      <a:r>
                        <a:rPr lang="en" baseline="0" dirty="0" smtClean="0"/>
                        <a:t> BOOKINGS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 smtClean="0"/>
                        <a:t>HIGH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 smtClean="0"/>
                        <a:t>7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 smtClean="0"/>
                        <a:t>PLANNED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26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 smtClean="0"/>
                        <a:t>16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 smtClean="0"/>
                        <a:t>FEEDBACK AND</a:t>
                      </a:r>
                      <a:r>
                        <a:rPr lang="en" baseline="0" dirty="0" smtClean="0"/>
                        <a:t> ANALYTICS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 smtClean="0"/>
                        <a:t>MEDIUM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 smtClean="0"/>
                        <a:t>7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smtClean="0"/>
                        <a:t>PLANNED</a:t>
                      </a:r>
                      <a:endParaRPr lang="en-US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8144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 smtClean="0"/>
                        <a:t>17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smtClean="0"/>
                        <a:t>MANAGE USERS AND OWNERS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High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 smtClean="0"/>
                        <a:t>8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smtClean="0"/>
                        <a:t>PLANNED</a:t>
                      </a:r>
                      <a:endParaRPr lang="en-US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033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 smtClean="0"/>
                        <a:t>18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 smtClean="0"/>
                        <a:t>PLATFORM ANALYTICS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 smtClean="0"/>
                        <a:t>MEDIUM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 smtClean="0"/>
                        <a:t>7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smtClean="0"/>
                        <a:t>PLANNED</a:t>
                      </a:r>
                      <a:endParaRPr lang="en-US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033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smtClean="0"/>
                        <a:t>19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smtClean="0"/>
                        <a:t>ANALYZE</a:t>
                      </a:r>
                      <a:r>
                        <a:rPr lang="en-US" baseline="0" dirty="0" smtClean="0"/>
                        <a:t> FEEDBACK AND RATING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smtClean="0"/>
                        <a:t>MEDIUM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smtClean="0"/>
                        <a:t>6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smtClean="0"/>
                        <a:t>PLANNED</a:t>
                      </a:r>
                      <a:endParaRPr lang="en-US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09600" y="5726668"/>
            <a:ext cx="784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29327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0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PRODUCT OWNER</a:t>
            </a:r>
            <a:r>
              <a:rPr lang="en-US" dirty="0">
                <a:latin typeface="Bookman Old Style" panose="020506040505050202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Bookman Old Style" panose="020506040505050202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en-IN" sz="2800" dirty="0"/>
              <a:t>NOWSHAD C V</a:t>
            </a:r>
            <a:r>
              <a:rPr lang="en-US" dirty="0">
                <a:latin typeface="Bookman Old Style" panose="020506040505050202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Bookman Old Style" panose="020506040505050202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en-IN" sz="2000" dirty="0"/>
              <a:t>ASSISTANT PROFESSOR</a:t>
            </a:r>
            <a:r>
              <a:rPr lang="en-US" sz="20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/>
            </a:r>
            <a:br>
              <a:rPr lang="en-US" sz="2000" dirty="0"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DEPARTMENT OF COMPUTER APPLICATIONS</a:t>
            </a:r>
            <a:br>
              <a:rPr lang="en-US" sz="2000" dirty="0"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MES COLLEGE OF ENGINEERING, KUTTIPPURAM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71055" y="1037459"/>
            <a:ext cx="2590800" cy="1678031"/>
            <a:chOff x="471055" y="1037459"/>
            <a:chExt cx="2590800" cy="1678031"/>
          </a:xfrm>
        </p:grpSpPr>
        <p:cxnSp>
          <p:nvCxnSpPr>
            <p:cNvPr id="4" name="Straight Connector 3"/>
            <p:cNvCxnSpPr/>
            <p:nvPr/>
          </p:nvCxnSpPr>
          <p:spPr>
            <a:xfrm>
              <a:off x="471055" y="1037459"/>
              <a:ext cx="2590800" cy="0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471055" y="1039090"/>
              <a:ext cx="0" cy="1676400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6019800" y="4343400"/>
            <a:ext cx="2590800" cy="1676400"/>
            <a:chOff x="6019800" y="4343400"/>
            <a:chExt cx="2590800" cy="1676400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6019800" y="6019800"/>
              <a:ext cx="2590800" cy="0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8610600" y="4343400"/>
              <a:ext cx="0" cy="1676400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xmlns="" val="29799197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20</a:t>
            </a:fld>
            <a:endParaRPr lang="en-US" dirty="0"/>
          </a:p>
        </p:txBody>
      </p:sp>
      <p:graphicFrame>
        <p:nvGraphicFramePr>
          <p:cNvPr id="6" name="Google Shape;381;p28"/>
          <p:cNvGraphicFramePr/>
          <p:nvPr>
            <p:extLst>
              <p:ext uri="{D42A27DB-BD31-4B8C-83A1-F6EECF244321}">
                <p14:modId xmlns:p14="http://schemas.microsoft.com/office/powerpoint/2010/main" xmlns="" val="4059172709"/>
              </p:ext>
            </p:extLst>
          </p:nvPr>
        </p:nvGraphicFramePr>
        <p:xfrm>
          <a:off x="457200" y="1219200"/>
          <a:ext cx="8143125" cy="4622757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82877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8123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78054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5258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61944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 User Story ID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 smtClean="0"/>
                        <a:t>As a </a:t>
                      </a:r>
                      <a:r>
                        <a:rPr lang="en" b="1" dirty="0"/>
                        <a:t>type </a:t>
                      </a:r>
                      <a:r>
                        <a:rPr lang="en" b="1" dirty="0" smtClean="0"/>
                        <a:t>of </a:t>
                      </a:r>
                      <a:r>
                        <a:rPr lang="en" b="1" dirty="0"/>
                        <a:t>User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I want to </a:t>
                      </a:r>
                      <a:endParaRPr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&lt;Perform some task&gt;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So that i can</a:t>
                      </a:r>
                      <a:endParaRPr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&lt;Achieve Some Goal&gt; 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2521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mtClean="0"/>
                        <a:t>  1 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smtClean="0"/>
                        <a:t>Customer</a:t>
                      </a:r>
                      <a:endParaRPr lang="en-US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smtClean="0"/>
                        <a:t>Register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smtClean="0"/>
                        <a:t>Create an account to book services</a:t>
                      </a:r>
                      <a:endParaRPr sz="180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4337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2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smtClean="0"/>
                        <a:t>Customer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smtClean="0"/>
                        <a:t>Login</a:t>
                      </a:r>
                      <a:endParaRPr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smtClean="0"/>
                        <a:t>Access the platform</a:t>
                      </a:r>
                      <a:endParaRPr sz="110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81972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smtClean="0"/>
                        <a:t>Salon Owner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smtClean="0"/>
                        <a:t>Register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smtClean="0"/>
                        <a:t>Add my salon to the platform</a:t>
                      </a:r>
                      <a:endParaRPr sz="180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79754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smtClean="0"/>
                        <a:t>Admin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smtClean="0"/>
                        <a:t>Admin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smtClean="0"/>
                        <a:t>Access the entire system</a:t>
                      </a:r>
                      <a:endParaRPr sz="18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99717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smtClean="0"/>
                        <a:t>Admin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smtClean="0"/>
                        <a:t>Approve or reject salon registrations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smtClean="0"/>
                        <a:t>Ensure quality and trust</a:t>
                      </a:r>
                      <a:endParaRPr sz="18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4803359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21</a:t>
            </a:fld>
            <a:endParaRPr lang="en-US" dirty="0"/>
          </a:p>
        </p:txBody>
      </p:sp>
      <p:graphicFrame>
        <p:nvGraphicFramePr>
          <p:cNvPr id="6" name="Google Shape;381;p28"/>
          <p:cNvGraphicFramePr/>
          <p:nvPr>
            <p:extLst>
              <p:ext uri="{D42A27DB-BD31-4B8C-83A1-F6EECF244321}">
                <p14:modId xmlns:p14="http://schemas.microsoft.com/office/powerpoint/2010/main" xmlns="" val="4059172709"/>
              </p:ext>
            </p:extLst>
          </p:nvPr>
        </p:nvGraphicFramePr>
        <p:xfrm>
          <a:off x="457200" y="1066800"/>
          <a:ext cx="8305800" cy="5135546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83107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7892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7876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7082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94361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 User Story ID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 smtClean="0"/>
                        <a:t>As a </a:t>
                      </a:r>
                      <a:r>
                        <a:rPr lang="en" b="1" dirty="0"/>
                        <a:t>type </a:t>
                      </a:r>
                      <a:r>
                        <a:rPr lang="en" b="1" dirty="0" smtClean="0"/>
                        <a:t>of </a:t>
                      </a:r>
                      <a:r>
                        <a:rPr lang="en" b="1" dirty="0"/>
                        <a:t>User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I want to </a:t>
                      </a:r>
                      <a:endParaRPr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&lt;Perform some task&gt;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So that i can</a:t>
                      </a:r>
                      <a:endParaRPr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&lt;Achieve Some Goal&gt; 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4345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 smtClean="0"/>
                        <a:t>  6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smtClean="0"/>
                        <a:t>Salon Owner</a:t>
                      </a:r>
                      <a:endParaRPr lang="en-US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smtClean="0"/>
                        <a:t>Add and manage services</a:t>
                      </a:r>
                      <a:endParaRPr lang="en-US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smtClean="0"/>
                        <a:t>Inform customers of available options</a:t>
                      </a:r>
                      <a:endParaRPr lang="en-US" sz="18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4250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 </a:t>
                      </a:r>
                      <a:r>
                        <a:rPr lang="en" dirty="0" smtClean="0"/>
                        <a:t> 7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smtClean="0"/>
                        <a:t>Salon Owner</a:t>
                      </a:r>
                      <a:endParaRPr lang="en-US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smtClean="0"/>
                        <a:t>Manage staff and schedules</a:t>
                      </a:r>
                      <a:endParaRPr lang="en-US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smtClean="0"/>
                        <a:t>Avoid conflicts and manage workload</a:t>
                      </a:r>
                      <a:endParaRPr lang="en-US" sz="18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02095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 smtClean="0"/>
                        <a:t> 8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smtClean="0"/>
                        <a:t>Customer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smtClean="0"/>
                        <a:t>Search salons by location or service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smtClean="0"/>
                        <a:t>Find nearby or suitable salons</a:t>
                      </a:r>
                      <a:endParaRPr sz="180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74250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 smtClean="0"/>
                        <a:t> 9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smtClean="0"/>
                        <a:t>Customer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smtClean="0"/>
                        <a:t>View services and pricing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smtClean="0"/>
                        <a:t>Choose what fits my need and budget</a:t>
                      </a:r>
                      <a:endParaRPr sz="18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74250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 smtClean="0"/>
                        <a:t> 10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smtClean="0"/>
                        <a:t>Customer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smtClean="0"/>
                        <a:t>Book an appointment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smtClean="0"/>
                        <a:t>Schedule salon services easily</a:t>
                      </a:r>
                      <a:endParaRPr sz="18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4803359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22</a:t>
            </a:fld>
            <a:endParaRPr lang="en-US" dirty="0"/>
          </a:p>
        </p:txBody>
      </p:sp>
      <p:graphicFrame>
        <p:nvGraphicFramePr>
          <p:cNvPr id="6" name="Google Shape;381;p28"/>
          <p:cNvGraphicFramePr/>
          <p:nvPr>
            <p:extLst>
              <p:ext uri="{D42A27DB-BD31-4B8C-83A1-F6EECF244321}">
                <p14:modId xmlns:p14="http://schemas.microsoft.com/office/powerpoint/2010/main" xmlns="" val="4059172709"/>
              </p:ext>
            </p:extLst>
          </p:nvPr>
        </p:nvGraphicFramePr>
        <p:xfrm>
          <a:off x="457200" y="1143000"/>
          <a:ext cx="8305800" cy="5059346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83107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7892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7876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7082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92961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 User Story ID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 smtClean="0"/>
                        <a:t>As a </a:t>
                      </a:r>
                      <a:r>
                        <a:rPr lang="en" b="1" dirty="0"/>
                        <a:t>type </a:t>
                      </a:r>
                      <a:r>
                        <a:rPr lang="en" b="1" dirty="0" smtClean="0"/>
                        <a:t>of </a:t>
                      </a:r>
                      <a:r>
                        <a:rPr lang="en" b="1" dirty="0"/>
                        <a:t>User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I want to </a:t>
                      </a:r>
                      <a:endParaRPr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&lt;Perform some task&gt;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So that i can</a:t>
                      </a:r>
                      <a:endParaRPr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&lt;Achieve Some Goal&gt; 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2945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 smtClean="0"/>
                        <a:t>  11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smtClean="0"/>
                        <a:t>Customer</a:t>
                      </a:r>
                      <a:endParaRPr lang="en-US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smtClean="0"/>
                        <a:t>Select a specific stylist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smtClean="0"/>
                        <a:t>Get service from someone I trust</a:t>
                      </a:r>
                      <a:endParaRPr sz="180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7596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 </a:t>
                      </a:r>
                      <a:r>
                        <a:rPr lang="en" dirty="0" smtClean="0"/>
                        <a:t> 12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smtClean="0"/>
                        <a:t>Customer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smtClean="0"/>
                        <a:t>View booking history</a:t>
                      </a:r>
                      <a:endParaRPr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smtClean="0"/>
                        <a:t>Keep track of past appointments</a:t>
                      </a:r>
                      <a:endParaRPr sz="110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7596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 smtClean="0"/>
                        <a:t> 13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smtClean="0"/>
                        <a:t>Customer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smtClean="0"/>
                        <a:t>Receive notifications and reminders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smtClean="0"/>
                        <a:t>Stay updated on bookings</a:t>
                      </a:r>
                      <a:endParaRPr sz="180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7596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 smtClean="0"/>
                        <a:t> 14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smtClean="0"/>
                        <a:t>Customer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smtClean="0"/>
                        <a:t>Rate and review services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smtClean="0"/>
                        <a:t>Help others and share my experience</a:t>
                      </a:r>
                      <a:endParaRPr sz="18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7596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 smtClean="0"/>
                        <a:t> 15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smtClean="0"/>
                        <a:t>Salon Owner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smtClean="0"/>
                        <a:t>Approve or cancel bookings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smtClean="0"/>
                        <a:t>Control salon workflow</a:t>
                      </a:r>
                      <a:endParaRPr sz="18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4803359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23</a:t>
            </a:fld>
            <a:endParaRPr lang="en-US" dirty="0"/>
          </a:p>
        </p:txBody>
      </p:sp>
      <p:graphicFrame>
        <p:nvGraphicFramePr>
          <p:cNvPr id="6" name="Google Shape;381;p28"/>
          <p:cNvGraphicFramePr/>
          <p:nvPr>
            <p:extLst>
              <p:ext uri="{D42A27DB-BD31-4B8C-83A1-F6EECF244321}">
                <p14:modId xmlns:p14="http://schemas.microsoft.com/office/powerpoint/2010/main" xmlns="" val="4059172709"/>
              </p:ext>
            </p:extLst>
          </p:nvPr>
        </p:nvGraphicFramePr>
        <p:xfrm>
          <a:off x="457200" y="1295400"/>
          <a:ext cx="8305800" cy="4602176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83107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7892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7876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7082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92961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 User Story ID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 smtClean="0"/>
                        <a:t>As a </a:t>
                      </a:r>
                      <a:r>
                        <a:rPr lang="en" b="1" dirty="0"/>
                        <a:t>type </a:t>
                      </a:r>
                      <a:r>
                        <a:rPr lang="en" b="1" dirty="0" smtClean="0"/>
                        <a:t>of </a:t>
                      </a:r>
                      <a:r>
                        <a:rPr lang="en" b="1" dirty="0"/>
                        <a:t>User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I want to </a:t>
                      </a:r>
                      <a:endParaRPr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&lt;Perform some task&gt;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So that i can</a:t>
                      </a:r>
                      <a:endParaRPr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&lt;Achieve Some Goal&gt; 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2945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 smtClean="0"/>
                        <a:t>  16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smtClean="0"/>
                        <a:t>Salon Owner</a:t>
                      </a:r>
                      <a:endParaRPr lang="en-US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smtClean="0"/>
                        <a:t>View feedback and analytics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smtClean="0"/>
                        <a:t>Improve service based on customer responses</a:t>
                      </a:r>
                      <a:endParaRPr sz="180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7596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 </a:t>
                      </a:r>
                      <a:r>
                        <a:rPr lang="en" dirty="0" smtClean="0"/>
                        <a:t> 17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smtClean="0"/>
                        <a:t>Admin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smtClean="0"/>
                        <a:t>Manage users and salon owners</a:t>
                      </a:r>
                      <a:endParaRPr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smtClean="0"/>
                        <a:t>Control access to the system</a:t>
                      </a:r>
                      <a:endParaRPr sz="110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7596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 smtClean="0"/>
                        <a:t> 18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smtClean="0"/>
                        <a:t>Admin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smtClean="0"/>
                        <a:t>View platform analytics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smtClean="0"/>
                        <a:t>Monitor system usage and performance</a:t>
                      </a:r>
                      <a:endParaRPr sz="180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7596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 smtClean="0"/>
                        <a:t> 19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smtClean="0"/>
                        <a:t>Admin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smtClean="0"/>
                        <a:t>Analyze feedback and ratings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smtClean="0"/>
                        <a:t>Identify improvements for the platform</a:t>
                      </a:r>
                      <a:endParaRPr sz="18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4803359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24</a:t>
            </a:fld>
            <a:endParaRPr lang="en-US" dirty="0"/>
          </a:p>
        </p:txBody>
      </p:sp>
      <p:graphicFrame>
        <p:nvGraphicFramePr>
          <p:cNvPr id="7" name="Google Shape;395;p30"/>
          <p:cNvGraphicFramePr/>
          <p:nvPr>
            <p:extLst>
              <p:ext uri="{D42A27DB-BD31-4B8C-83A1-F6EECF244321}">
                <p14:modId xmlns:p14="http://schemas.microsoft.com/office/powerpoint/2010/main" xmlns="" val="2944679008"/>
              </p:ext>
            </p:extLst>
          </p:nvPr>
        </p:nvGraphicFramePr>
        <p:xfrm>
          <a:off x="519390" y="1249950"/>
          <a:ext cx="8139700" cy="43888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31123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6569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36569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36569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36569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36569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4693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User</a:t>
                      </a:r>
                      <a:endParaRPr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StoryID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Task Name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Start Date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End Date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   Days 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  Status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04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rowSpan="5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 Sprint 1</a:t>
                      </a:r>
                      <a:endParaRPr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     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 smtClean="0"/>
                        <a:t>12/08/2025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 smtClean="0"/>
                        <a:t>14/08/2025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rowSpan="5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 smtClean="0"/>
                        <a:t>11</a:t>
                      </a:r>
                      <a:endParaRPr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 smtClean="0"/>
                        <a:t>Planned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04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 smtClean="0"/>
                        <a:t>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 smtClean="0"/>
                        <a:t>15/08/2025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 smtClean="0"/>
                        <a:t>16/08/2025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smtClean="0"/>
                        <a:t>Planned</a:t>
                      </a:r>
                      <a:endParaRPr lang="en-US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91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 smtClean="0"/>
                        <a:t>3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 smtClean="0"/>
                        <a:t>17/08/2025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 smtClean="0"/>
                        <a:t>18/08/2025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smtClean="0"/>
                        <a:t>Planned</a:t>
                      </a:r>
                      <a:endParaRPr lang="en-US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81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 smtClean="0"/>
                        <a:t>4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 smtClean="0"/>
                        <a:t>19/08/2025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 smtClean="0"/>
                        <a:t>20/08/2025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Planned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04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 smtClean="0"/>
                        <a:t>5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 smtClean="0"/>
                        <a:t>21/08/2025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 smtClean="0"/>
                        <a:t>22/08/2025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smtClean="0"/>
                        <a:t>Planned</a:t>
                      </a:r>
                      <a:endParaRPr lang="en-US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521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 smtClean="0"/>
                        <a:t>6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Sprint 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 smtClean="0"/>
                        <a:t>05/09/2025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 smtClean="0"/>
                        <a:t>07/09/2025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16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Planned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172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7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 smtClean="0"/>
                        <a:t>08/09/2025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 smtClean="0"/>
                        <a:t>09/09/2025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Planned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91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 smtClean="0"/>
                        <a:t>8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 smtClean="0"/>
                        <a:t>10/09/2025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 smtClean="0"/>
                        <a:t>13/09/2025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Planned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9297222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25</a:t>
            </a:fld>
            <a:endParaRPr lang="en-US" dirty="0"/>
          </a:p>
        </p:txBody>
      </p:sp>
      <p:graphicFrame>
        <p:nvGraphicFramePr>
          <p:cNvPr id="6" name="Google Shape;402;p31"/>
          <p:cNvGraphicFramePr/>
          <p:nvPr>
            <p:extLst>
              <p:ext uri="{D42A27DB-BD31-4B8C-83A1-F6EECF244321}">
                <p14:modId xmlns:p14="http://schemas.microsoft.com/office/powerpoint/2010/main" xmlns="" val="56936155"/>
              </p:ext>
            </p:extLst>
          </p:nvPr>
        </p:nvGraphicFramePr>
        <p:xfrm>
          <a:off x="381000" y="1295400"/>
          <a:ext cx="8137449" cy="48006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34511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5846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33501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38191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35846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35846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smtClean="0"/>
                        <a:t>9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 smtClean="0"/>
                        <a:t>14/09/2025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 smtClean="0"/>
                        <a:t>15/09/2025</a:t>
                      </a:r>
                      <a:endParaRPr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  </a:t>
                      </a:r>
                      <a:r>
                        <a:rPr lang="en" dirty="0" smtClean="0"/>
                        <a:t>13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 smtClean="0"/>
                        <a:t>Planned</a:t>
                      </a:r>
                      <a:endParaRPr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10787"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 smtClean="0"/>
                        <a:t>10</a:t>
                      </a:r>
                      <a:endParaRPr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91787">
                <a:tc v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smtClean="0"/>
                        <a:t>16/09/2025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 smtClean="0"/>
                        <a:t>17/09/2025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smtClean="0"/>
                        <a:t>Planned</a:t>
                      </a:r>
                      <a:endParaRPr lang="en-US"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9178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 smtClean="0"/>
                        <a:t>11</a:t>
                      </a:r>
                      <a:endParaRPr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SPRINT </a:t>
                      </a:r>
                      <a:r>
                        <a:rPr lang="en" dirty="0" smtClean="0"/>
                        <a:t>3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 smtClean="0"/>
                        <a:t>25/09/2025</a:t>
                      </a:r>
                      <a:endParaRPr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 smtClean="0"/>
                        <a:t>26/09/2025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10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smtClean="0"/>
                        <a:t>Planned</a:t>
                      </a:r>
                      <a:endParaRPr lang="en-US"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91787"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 smtClean="0"/>
                        <a:t>12</a:t>
                      </a:r>
                      <a:endParaRPr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 smtClean="0"/>
                        <a:t>27/09/2025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 smtClean="0"/>
                        <a:t>30/09/2025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Planned</a:t>
                      </a: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214252">
                <a:tc v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Planned</a:t>
                      </a: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990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 smtClean="0"/>
                        <a:t>13</a:t>
                      </a:r>
                      <a:endParaRPr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 smtClean="0"/>
                        <a:t>29/09/2025</a:t>
                      </a:r>
                      <a:endParaRPr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 smtClean="0"/>
                        <a:t>30/09/2025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09600" y="5334000"/>
            <a:ext cx="784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606521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26</a:t>
            </a:fld>
            <a:endParaRPr lang="en-US" dirty="0"/>
          </a:p>
        </p:txBody>
      </p:sp>
      <p:graphicFrame>
        <p:nvGraphicFramePr>
          <p:cNvPr id="7" name="Google Shape;395;p30"/>
          <p:cNvGraphicFramePr/>
          <p:nvPr>
            <p:extLst>
              <p:ext uri="{D42A27DB-BD31-4B8C-83A1-F6EECF244321}">
                <p14:modId xmlns:p14="http://schemas.microsoft.com/office/powerpoint/2010/main" xmlns="" val="2944679008"/>
              </p:ext>
            </p:extLst>
          </p:nvPr>
        </p:nvGraphicFramePr>
        <p:xfrm>
          <a:off x="519390" y="1249950"/>
          <a:ext cx="8139700" cy="294102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31123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6569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36569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36569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36569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36569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404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 smtClean="0"/>
                        <a:t>14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rowSpan="5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 </a:t>
                      </a:r>
                      <a:endParaRPr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     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 smtClean="0"/>
                        <a:t>01/10/2025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 smtClean="0"/>
                        <a:t>02/10/2025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rowSpan="5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 smtClean="0"/>
                        <a:t>Planned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04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 smtClean="0"/>
                        <a:t>15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 smtClean="0"/>
                        <a:t>03/10/2025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 smtClean="0"/>
                        <a:t>04/10/2025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smtClean="0"/>
                        <a:t>Planned</a:t>
                      </a:r>
                      <a:endParaRPr lang="en-US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91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 smtClean="0"/>
                        <a:t>16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 smtClean="0"/>
                        <a:t>05/10/2025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 smtClean="0"/>
                        <a:t>06/10/2025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smtClean="0"/>
                        <a:t>Planned</a:t>
                      </a:r>
                      <a:endParaRPr lang="en-US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81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 smtClean="0"/>
                        <a:t>17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 smtClean="0"/>
                        <a:t>07/10/2025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 smtClean="0"/>
                        <a:t>08/10/2025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Planned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5517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 smtClean="0"/>
                        <a:t>18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 smtClean="0"/>
                        <a:t>09/10/2025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 smtClean="0"/>
                        <a:t>09/10/2025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smtClean="0"/>
                        <a:t>Planned</a:t>
                      </a:r>
                      <a:endParaRPr lang="en-US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521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 smtClean="0"/>
                        <a:t>19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 smtClean="0"/>
                        <a:t>10/09/2025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mtClean="0"/>
                        <a:t>10/09/2025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16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Planned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9297222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FLOW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LEVEL 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27</a:t>
            </a:fld>
            <a:endParaRPr lang="en-US" dirty="0"/>
          </a:p>
        </p:txBody>
      </p:sp>
      <p:pic>
        <p:nvPicPr>
          <p:cNvPr id="6" name="Google Shape;317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47800" y="1600200"/>
            <a:ext cx="6155475" cy="4019589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990600" y="5638800"/>
            <a:ext cx="723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 figure given above is for reference only. Create a figure with your data. </a:t>
            </a:r>
          </a:p>
        </p:txBody>
      </p:sp>
    </p:spTree>
    <p:extLst>
      <p:ext uri="{BB962C8B-B14F-4D97-AF65-F5344CB8AC3E}">
        <p14:creationId xmlns:p14="http://schemas.microsoft.com/office/powerpoint/2010/main" xmlns="" val="29430133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FLOW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Level 1.1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28</a:t>
            </a:fld>
            <a:endParaRPr lang="en-US" dirty="0"/>
          </a:p>
        </p:txBody>
      </p:sp>
      <p:pic>
        <p:nvPicPr>
          <p:cNvPr id="6" name="Google Shape;325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79224" y="1600200"/>
            <a:ext cx="8207576" cy="4191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1066800" y="5638800"/>
            <a:ext cx="723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 figure given above is for reference only. Create a figure with your data. </a:t>
            </a:r>
          </a:p>
        </p:txBody>
      </p:sp>
    </p:spTree>
    <p:extLst>
      <p:ext uri="{BB962C8B-B14F-4D97-AF65-F5344CB8AC3E}">
        <p14:creationId xmlns:p14="http://schemas.microsoft.com/office/powerpoint/2010/main" xmlns="" val="3545427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FLOW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Level 1.2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29</a:t>
            </a:fld>
            <a:endParaRPr lang="en-US" dirty="0"/>
          </a:p>
        </p:txBody>
      </p:sp>
      <p:pic>
        <p:nvPicPr>
          <p:cNvPr id="6" name="Google Shape;332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2734" y="1600200"/>
            <a:ext cx="8087865" cy="41148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1066800" y="5638800"/>
            <a:ext cx="723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 figure given above is for reference only. Create a figure with your data. </a:t>
            </a:r>
          </a:p>
        </p:txBody>
      </p:sp>
    </p:spTree>
    <p:extLst>
      <p:ext uri="{BB962C8B-B14F-4D97-AF65-F5344CB8AC3E}">
        <p14:creationId xmlns:p14="http://schemas.microsoft.com/office/powerpoint/2010/main" xmlns="" val="2305161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OF CONTENTS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System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Functionalities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Description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Developing Environment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Sprint Backlog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 Backlog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Story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Plans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Flow Diagrams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</a:rPr>
              <a:t>ER Diagram</a:t>
            </a:r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Place you ER Diagram (if any) here.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950022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xmlns="" val="422872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72432"/>
          </a:xfrm>
        </p:spPr>
        <p:txBody>
          <a:bodyPr>
            <a:normAutofit/>
          </a:bodyPr>
          <a:lstStyle/>
          <a:p>
            <a:r>
              <a:rPr lang="en-IN" dirty="0"/>
              <a:t>BOOK MY STYLE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GB" sz="2000" dirty="0"/>
              <a:t>Book My Style is an online platform designed to simplify booking salon appointments.</a:t>
            </a:r>
          </a:p>
          <a:p>
            <a:pPr lvl="0"/>
            <a:r>
              <a:rPr lang="en-GB" sz="2000" dirty="0"/>
              <a:t>It addresses common problems like long wait times, phone bookings, and uncertainty of availability.</a:t>
            </a:r>
          </a:p>
          <a:p>
            <a:pPr lvl="0"/>
            <a:r>
              <a:rPr lang="en-GB" sz="2000" dirty="0"/>
              <a:t>The system allows users to easily browse salons, services, and staff availability.</a:t>
            </a:r>
          </a:p>
          <a:p>
            <a:pPr lvl="0"/>
            <a:r>
              <a:rPr lang="en-GB" sz="2000" dirty="0"/>
              <a:t>Customers can select preferred services and professionals for a personalized experience.</a:t>
            </a:r>
          </a:p>
          <a:p>
            <a:pPr lvl="0"/>
            <a:r>
              <a:rPr lang="en-GB" sz="2000" dirty="0"/>
              <a:t>The platform provides real-time updates and notifications to keep users informed.</a:t>
            </a:r>
          </a:p>
          <a:p>
            <a:pPr lvl="0"/>
            <a:r>
              <a:rPr lang="en-GB" sz="2000" dirty="0"/>
              <a:t>Salon owners can efficiently manage appointments, staff schedules, and services.</a:t>
            </a:r>
          </a:p>
          <a:p>
            <a:pPr lvl="0"/>
            <a:r>
              <a:rPr lang="en-GB" sz="2000" dirty="0"/>
              <a:t>Admins have full control over the system with management and analytics tools.</a:t>
            </a:r>
          </a:p>
          <a:p>
            <a:pPr lvl="0"/>
            <a:endParaRPr lang="en-GB" sz="2000" dirty="0"/>
          </a:p>
          <a:p>
            <a:pPr lvl="0"/>
            <a:endParaRPr lang="en-GB" sz="2000" dirty="0"/>
          </a:p>
          <a:p>
            <a:pPr lvl="0"/>
            <a:endParaRPr lang="en-US" sz="12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sz="2000" dirty="0"/>
              <a:t>Create a user-friendly online platform for convenient salon appointment booking, eliminating phone calls and wait times.</a:t>
            </a:r>
          </a:p>
          <a:p>
            <a:r>
              <a:rPr lang="en-GB" sz="2000" dirty="0"/>
              <a:t>Allow customers to browse salons, choose services, select preferred professionals, and receive real-time updates and notifications.</a:t>
            </a:r>
          </a:p>
          <a:p>
            <a:r>
              <a:rPr lang="en-GB" sz="2000" dirty="0"/>
              <a:t>Enable salon owners to manage appointments, staff schedules, and services efficiently through a dedicated dashboard.</a:t>
            </a:r>
          </a:p>
          <a:p>
            <a:r>
              <a:rPr lang="en-GB" sz="2000" dirty="0"/>
              <a:t>Provide admin control with analytics for effective platform management.</a:t>
            </a:r>
          </a:p>
          <a:p>
            <a:r>
              <a:rPr lang="en-GB" sz="2000" dirty="0"/>
              <a:t>Develop the system using modern web technologies to ensure a responsive and seamless user experience</a:t>
            </a:r>
          </a:p>
          <a:p>
            <a:r>
              <a:rPr lang="en-GB" sz="2000" dirty="0"/>
              <a:t>Improve service quality by reducing errors, saving time, and bridging the gap between clients and beauty service providers.</a:t>
            </a: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435CA5DB-C95B-9274-6CC6-BBDD612434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0D7FD21-F072-514B-1259-00E2A2C72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EXISTING SYSTEM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B3013F8-EA75-8B73-B691-9967DDB144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000" dirty="0"/>
              <a:t>Booking done mainly through phone calls or walk-ins.</a:t>
            </a:r>
          </a:p>
          <a:p>
            <a:r>
              <a:rPr lang="en-GB" sz="2000" dirty="0"/>
              <a:t>Customers face long wait times and uncertainty about availability.</a:t>
            </a:r>
          </a:p>
          <a:p>
            <a:r>
              <a:rPr lang="en-GB" sz="2000" dirty="0"/>
              <a:t>Salon owners manage appointments manually, leading to scheduling conflicts.</a:t>
            </a:r>
          </a:p>
          <a:p>
            <a:r>
              <a:rPr lang="en-GB" sz="2000" dirty="0"/>
              <a:t>Limited or no online presence for salons.</a:t>
            </a:r>
          </a:p>
          <a:p>
            <a:r>
              <a:rPr lang="en-GB" sz="2000" dirty="0"/>
              <a:t>No real-time updates or notifications for customers.</a:t>
            </a:r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0633661-B8A5-5F64-B0B3-F069AAD48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7C645143-4DA4-EC25-D400-31811F433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306803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D9A89323-CAA4-5F8F-BC23-AF2428BA79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0A72957-0B3A-B1DC-4183-C152345F0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PROPOSED SYSTEM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99433FB-9787-5DBA-F8F3-B665601963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000" dirty="0"/>
              <a:t>Online platform for easy and quick salon appointment booking.</a:t>
            </a:r>
          </a:p>
          <a:p>
            <a:r>
              <a:rPr lang="en-GB" sz="2000" dirty="0"/>
              <a:t>Customers can browse salons, services, and staff availability anytime.</a:t>
            </a:r>
          </a:p>
          <a:p>
            <a:r>
              <a:rPr lang="en-GB" sz="2000" dirty="0"/>
              <a:t>Real-time updates and notifications keep customers informed.</a:t>
            </a:r>
          </a:p>
          <a:p>
            <a:r>
              <a:rPr lang="en-GB" sz="2000" dirty="0"/>
              <a:t>Salon owners manage appointments and staff schedules digitally.</a:t>
            </a:r>
          </a:p>
          <a:p>
            <a:r>
              <a:rPr lang="en-GB" sz="2000" dirty="0"/>
              <a:t>Admin panel for overall management and analytics.</a:t>
            </a:r>
          </a:p>
          <a:p>
            <a:r>
              <a:rPr lang="en-GB" sz="2000" dirty="0"/>
              <a:t>Reduces errors, saves time, and improves booking efficiency</a:t>
            </a:r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78A7E54E-77D1-E994-4D0C-795437799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2A8B7F26-E457-6E29-93A0-124CF9B8E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607493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MOTIVATIONS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000" dirty="0"/>
              <a:t>Traditional salon bookings are slow and inconvenient.</a:t>
            </a:r>
          </a:p>
          <a:p>
            <a:r>
              <a:rPr lang="en-GB" sz="2000" dirty="0"/>
              <a:t>Customers face long waits and uncertain availability</a:t>
            </a:r>
          </a:p>
          <a:p>
            <a:r>
              <a:rPr lang="en-GB" sz="2000" dirty="0"/>
              <a:t>Manual management causes errors and conflicts.</a:t>
            </a:r>
          </a:p>
          <a:p>
            <a:r>
              <a:rPr lang="en-GB" sz="2000" dirty="0"/>
              <a:t>There is a need for a simple, digital booking solution.</a:t>
            </a:r>
          </a:p>
          <a:p>
            <a:r>
              <a:rPr lang="en-GB" sz="2000" dirty="0"/>
              <a:t>Improve customer experience and salon management through technology.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FUNCTIONALITIES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Book </a:t>
            </a:r>
            <a:r>
              <a:rPr lang="en-US" sz="2000" dirty="0" smtClean="0"/>
              <a:t>Appointments </a:t>
            </a:r>
            <a:r>
              <a:rPr lang="en-US" sz="2000" dirty="0" smtClean="0"/>
              <a:t>Easily </a:t>
            </a:r>
            <a:r>
              <a:rPr lang="en-US" sz="2000" dirty="0" smtClean="0"/>
              <a:t>– </a:t>
            </a:r>
            <a:r>
              <a:rPr lang="en-US" sz="2000" dirty="0" smtClean="0"/>
              <a:t>Customers </a:t>
            </a:r>
            <a:r>
              <a:rPr lang="en-US" sz="2000" dirty="0" smtClean="0"/>
              <a:t>can book, change, or cancel salon appointments anytime.</a:t>
            </a:r>
          </a:p>
          <a:p>
            <a:r>
              <a:rPr lang="en-US" sz="2000" dirty="0" smtClean="0"/>
              <a:t>Book </a:t>
            </a:r>
            <a:r>
              <a:rPr lang="en-US" sz="2000" dirty="0" smtClean="0"/>
              <a:t>Appointments </a:t>
            </a:r>
            <a:r>
              <a:rPr lang="en-US" sz="2000" dirty="0" smtClean="0"/>
              <a:t>Easily</a:t>
            </a:r>
            <a:r>
              <a:rPr lang="en-US" sz="2000" dirty="0" smtClean="0"/>
              <a:t> </a:t>
            </a:r>
            <a:r>
              <a:rPr lang="en-US" sz="2000" dirty="0" smtClean="0"/>
              <a:t>– </a:t>
            </a:r>
            <a:r>
              <a:rPr lang="en-US" sz="2000" dirty="0" smtClean="0"/>
              <a:t>Customers can book, change, or cancel salon appointments anytime.</a:t>
            </a:r>
          </a:p>
          <a:p>
            <a:r>
              <a:rPr lang="en-US" sz="2000" dirty="0" smtClean="0"/>
              <a:t>Manage </a:t>
            </a:r>
            <a:r>
              <a:rPr lang="en-US" sz="2000" dirty="0" smtClean="0"/>
              <a:t>Salons </a:t>
            </a:r>
            <a:r>
              <a:rPr lang="en-US" sz="2000" dirty="0" smtClean="0"/>
              <a:t>and Services </a:t>
            </a:r>
            <a:r>
              <a:rPr lang="en-US" sz="2000" dirty="0" smtClean="0"/>
              <a:t>– Salons can list their services, staff, and working hours.</a:t>
            </a:r>
          </a:p>
          <a:p>
            <a:r>
              <a:rPr lang="en-US" sz="2000" dirty="0" smtClean="0"/>
              <a:t>Get </a:t>
            </a:r>
            <a:r>
              <a:rPr lang="en-US" sz="2000" dirty="0" smtClean="0"/>
              <a:t>Updates </a:t>
            </a:r>
            <a:r>
              <a:rPr lang="en-US" sz="2000" dirty="0" smtClean="0"/>
              <a:t>and Reminders </a:t>
            </a:r>
            <a:r>
              <a:rPr lang="en-US" sz="2000" dirty="0" smtClean="0"/>
              <a:t>– Notifications for booking confirmations, changes, and upcoming appointments.</a:t>
            </a:r>
          </a:p>
          <a:p>
            <a:r>
              <a:rPr lang="en-US" sz="2000" dirty="0" smtClean="0"/>
              <a:t>Share Feedback </a:t>
            </a:r>
            <a:r>
              <a:rPr lang="en-US" sz="2000" dirty="0" smtClean="0"/>
              <a:t>– Customers can rate and review their experience.</a:t>
            </a:r>
          </a:p>
          <a:p>
            <a:r>
              <a:rPr lang="en-US" sz="2000" dirty="0" smtClean="0"/>
              <a:t>Track and Improve</a:t>
            </a:r>
            <a:r>
              <a:rPr lang="en-US" sz="2000" dirty="0" smtClean="0"/>
              <a:t> </a:t>
            </a:r>
            <a:r>
              <a:rPr lang="en-US" sz="2000" dirty="0" smtClean="0"/>
              <a:t>– </a:t>
            </a:r>
            <a:r>
              <a:rPr lang="en-US" sz="2000" dirty="0" smtClean="0"/>
              <a:t>Admin can monitor activity and create reports to improve the platform.</a:t>
            </a:r>
          </a:p>
          <a:p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1795</TotalTime>
  <Words>1808</Words>
  <Application>Microsoft Office PowerPoint</Application>
  <PresentationFormat>On-screen Show (4:3)</PresentationFormat>
  <Paragraphs>692</Paragraphs>
  <Slides>31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Office Theme</vt:lpstr>
      <vt:lpstr>BOOK MY STYLE</vt:lpstr>
      <vt:lpstr>PRODUCT OWNER  NOWSHAD C V  ASSISTANT PROFESSOR DEPARTMENT OF COMPUTER APPLICATIONS MES COLLEGE OF ENGINEERING, KUTTIPPURAM</vt:lpstr>
      <vt:lpstr>TABLE OF CONTENTS</vt:lpstr>
      <vt:lpstr>BOOK MY STYLE</vt:lpstr>
      <vt:lpstr>OBJECTIVES</vt:lpstr>
      <vt:lpstr>EXISTING SYSTEM</vt:lpstr>
      <vt:lpstr>PROPOSED SYSTEM</vt:lpstr>
      <vt:lpstr>MOTIVATIONS</vt:lpstr>
      <vt:lpstr>FUNCTIONALITIES</vt:lpstr>
      <vt:lpstr>MODULE DESCRIPTION</vt:lpstr>
      <vt:lpstr>MODULE DESCRIPTION</vt:lpstr>
      <vt:lpstr>DEVELOPING ENVIRONMENT</vt:lpstr>
      <vt:lpstr>SPRINT BACKLOG</vt:lpstr>
      <vt:lpstr>SPRINT BACKLOG</vt:lpstr>
      <vt:lpstr>SPRINT BACKLOG</vt:lpstr>
      <vt:lpstr>PRODUCT BACKLOG</vt:lpstr>
      <vt:lpstr>PRODUCT BACKLOG</vt:lpstr>
      <vt:lpstr>PRODUCT BACKLOG</vt:lpstr>
      <vt:lpstr>PRODUCT BACKLOG</vt:lpstr>
      <vt:lpstr>USER STORY</vt:lpstr>
      <vt:lpstr>USER STORY</vt:lpstr>
      <vt:lpstr>USER STORY</vt:lpstr>
      <vt:lpstr>USER STORY</vt:lpstr>
      <vt:lpstr>PROJECT PLAN</vt:lpstr>
      <vt:lpstr>PROJECT PLAN</vt:lpstr>
      <vt:lpstr>PROJECT PLAN</vt:lpstr>
      <vt:lpstr>DATA FLOW DIAGRAM</vt:lpstr>
      <vt:lpstr>DATA FLOW DIAGRAM</vt:lpstr>
      <vt:lpstr>DATA FLOW DIAGRAM</vt:lpstr>
      <vt:lpstr>ER DIAGRAM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Faculty</dc:creator>
  <cp:lastModifiedBy>Naju</cp:lastModifiedBy>
  <cp:revision>91</cp:revision>
  <dcterms:created xsi:type="dcterms:W3CDTF">2024-09-27T10:56:22Z</dcterms:created>
  <dcterms:modified xsi:type="dcterms:W3CDTF">2025-08-16T07:41:53Z</dcterms:modified>
</cp:coreProperties>
</file>