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42" autoAdjust="0"/>
  </p:normalViewPr>
  <p:slideViewPr>
    <p:cSldViewPr snapToGrid="0" showGuides="1">
      <p:cViewPr varScale="1">
        <p:scale>
          <a:sx n="57" d="100"/>
          <a:sy n="57" d="100"/>
        </p:scale>
        <p:origin x="1651" y="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28120-CE68-43C1-A591-5EAE4D2F80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6AAE1-90E5-4CE2-9D1B-BCD501B3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5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AAE1-90E5-4CE2-9D1B-BCD501B3C4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10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3D383-23A4-541E-EEB9-3A31B5484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BA122E-9E45-C2B1-45AB-E9C383BCCA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767C94-2E93-15BF-8DD5-66DE4A09D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C9C17-C43D-288E-51CF-3B93DBBCF9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AAE1-90E5-4CE2-9D1B-BCD501B3C4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96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3EF12-1703-1102-A28C-D865D5D85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69016F-97B6-31F8-36B4-14B957FAB9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8A79C6-7AA1-1A68-686F-2149DA3CC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69728-8DC3-DF8E-F154-44BF24B19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AAE1-90E5-4CE2-9D1B-BCD501B3C4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4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A8503-8C62-B310-3BA5-35BE9456B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F11AA-1285-7491-521D-CB643E00BC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F0023F-4A74-8086-FE91-E0E136782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DFB83-A3B1-CAD5-9F03-04CE57D6C5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AAE1-90E5-4CE2-9D1B-BCD501B3C4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21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40BB1-1970-419F-65F2-8E2B83DAF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BF5A23-C2EE-DC02-71A1-4634B8384A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159392-437B-7017-81D6-2E90E990E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BE46C-CF1F-1E09-1048-CC4E01AE0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AAE1-90E5-4CE2-9D1B-BCD501B3C4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E694E-9546-A36C-DBF8-4B34440DE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0F9C67-EB05-DE64-EB5E-B47C881CAB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C3B7F-C598-92CF-CF2B-03FEFB20F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77B73-D618-B506-D993-D4260A501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AAE1-90E5-4CE2-9D1B-BCD501B3C4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37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F6DB8-208C-10A3-A518-62FE948BF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9E4BB1-1CD7-46F1-8DE7-CA57085BE4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3C1C36-CD73-BB56-9FF9-AA53F00C3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03A77-3F86-3018-0112-64CE7DF4F8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AAE1-90E5-4CE2-9D1B-BCD501B3C4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38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FA8A0-F9C5-6666-8FB3-AD84332F9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FABF27-AC68-57E8-0B9C-969DA2490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B0E35D-EED9-FBA6-4827-515B789D0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461D4-B1AF-F770-42B5-C3C826553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AAE1-90E5-4CE2-9D1B-BCD501B3C4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9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47E1C-05C9-7F26-C646-B9F0E230F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8327DD-4C69-3BE4-1889-6205C0F5C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363440-C338-5DAE-4C63-20CCC4611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1D5F1-6422-252B-6944-8193CA5DD0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AAE1-90E5-4CE2-9D1B-BCD501B3C4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3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AAE1-90E5-4CE2-9D1B-BCD501B3C4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34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331F9-2A90-4529-63BF-5DF56B4BA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D0BA9-EEB3-4A4B-A01C-CCE2E3109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70CC6B-ECE0-6CB3-FC55-E11606E4D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EC226-72D5-29C0-451E-0736275CB8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AAE1-90E5-4CE2-9D1B-BCD501B3C4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6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8CED7-2840-B28C-DE79-29A56EFE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905479-950E-F91E-6903-0E06E1BB7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20F2AA-B921-77BE-9939-065FF2BB2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B52EE-E55B-B90F-C940-13B40D291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AAE1-90E5-4CE2-9D1B-BCD501B3C4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06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511E0-10A8-583F-6D9F-3D734131B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FF5730-7D47-25CE-45D2-590390308D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D0D79B-BA49-24FB-6DCF-6638B2C16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5E7D5-E795-982D-0AAA-C92D8C6718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AAE1-90E5-4CE2-9D1B-BCD501B3C4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16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ECFEC-0743-3174-DFDC-FEC8B6CA8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2F0F32-1026-8581-442C-747866B000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881527-40F6-4940-D979-82381A357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18D02-9117-35FC-BCBE-F219ED097C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AAE1-90E5-4CE2-9D1B-BCD501B3C4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41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D1ACE-7CC0-0338-0C58-C1D63DB35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86F738-EAAA-ADD4-660F-EEC251049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1D4007-4BFC-4C9E-BFA8-251200898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33234-F833-CDC1-C94A-6F2919F7F5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AAE1-90E5-4CE2-9D1B-BCD501B3C4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64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B8737-5439-167F-566B-B50ABB9EC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AF9FEB-C04B-1843-9D74-E29B50BE97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0DDF56-E509-61B2-67AA-FF734036B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B4062-F9D5-31EA-3ED3-55FE373DC7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AAE1-90E5-4CE2-9D1B-BCD501B3C4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5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E9864-5DAD-114C-6027-EB35F7663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839CC-FF5B-14E2-11F6-E6D1BA2391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B33376-2424-5A58-2908-80D56FD9E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44AC-620B-59EF-3C86-82C80FB79C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6AAE1-90E5-4CE2-9D1B-BCD501B3C4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9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4D3-B013-4CF9-8C3F-333A8777CB6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F719-7914-4C3B-B270-F5981827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2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4D3-B013-4CF9-8C3F-333A8777CB6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F719-7914-4C3B-B270-F5981827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0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4D3-B013-4CF9-8C3F-333A8777CB6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F719-7914-4C3B-B270-F598182714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961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4D3-B013-4CF9-8C3F-333A8777CB6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F719-7914-4C3B-B270-F5981827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6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4D3-B013-4CF9-8C3F-333A8777CB6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F719-7914-4C3B-B270-F598182714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5002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4D3-B013-4CF9-8C3F-333A8777CB6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F719-7914-4C3B-B270-F5981827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4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4D3-B013-4CF9-8C3F-333A8777CB6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F719-7914-4C3B-B270-F5981827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44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4D3-B013-4CF9-8C3F-333A8777CB6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F719-7914-4C3B-B270-F5981827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4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4D3-B013-4CF9-8C3F-333A8777CB6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F719-7914-4C3B-B270-F5981827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1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4D3-B013-4CF9-8C3F-333A8777CB6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F719-7914-4C3B-B270-F5981827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9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4D3-B013-4CF9-8C3F-333A8777CB6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F719-7914-4C3B-B270-F5981827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4D3-B013-4CF9-8C3F-333A8777CB6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F719-7914-4C3B-B270-F5981827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4D3-B013-4CF9-8C3F-333A8777CB6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F719-7914-4C3B-B270-F5981827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0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4D3-B013-4CF9-8C3F-333A8777CB6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F719-7914-4C3B-B270-F5981827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1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4D3-B013-4CF9-8C3F-333A8777CB6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F719-7914-4C3B-B270-F5981827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F719-7914-4C3B-B270-F5981827142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F4D3-B013-4CF9-8C3F-333A8777CB64}" type="datetimeFigureOut">
              <a:rPr lang="en-US" smtClean="0"/>
              <a:t>1/29/2025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1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F4D3-B013-4CF9-8C3F-333A8777CB6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E8F719-7914-4C3B-B270-F59818271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5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1-1050/13/5/2460/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mdpi.com/2071-1050/14/5/2613/pdf" TargetMode="External"/><Relationship Id="rId4" Type="http://schemas.openxmlformats.org/officeDocument/2006/relationships/hyperlink" Target="https://www.mdpi.com/2305-6290/6/2/33/pdf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4F24-5E2E-898F-7F6D-41D964D9C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3" y="2404531"/>
            <a:ext cx="9274003" cy="1646302"/>
          </a:xfrm>
        </p:spPr>
        <p:txBody>
          <a:bodyPr/>
          <a:lstStyle/>
          <a:p>
            <a:pPr algn="l"/>
            <a:r>
              <a:rPr lang="en-US" b="1" dirty="0"/>
              <a:t>Intelligent Inventory Management System: A Modern Method with AI and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CF570-1C54-1657-CD5E-192FE1C2B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572" y="4290319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Student Name: Md Najmol Hasan</a:t>
            </a:r>
          </a:p>
          <a:p>
            <a:pPr algn="l"/>
            <a:r>
              <a:rPr lang="en-US" sz="3200" b="1" dirty="0"/>
              <a:t>Student ID: 30082892</a:t>
            </a:r>
          </a:p>
        </p:txBody>
      </p:sp>
    </p:spTree>
    <p:extLst>
      <p:ext uri="{BB962C8B-B14F-4D97-AF65-F5344CB8AC3E}">
        <p14:creationId xmlns:p14="http://schemas.microsoft.com/office/powerpoint/2010/main" val="158202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DE092-49F3-C960-2CF3-D7CDABD04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4768-84BB-9123-372B-F9E727CF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9485" y="0"/>
            <a:ext cx="10014857" cy="7620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User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87CC0-1E4B-406D-E737-2B2A02ED2C92}"/>
              </a:ext>
            </a:extLst>
          </p:cNvPr>
          <p:cNvSpPr txBox="1"/>
          <p:nvPr/>
        </p:nvSpPr>
        <p:spPr>
          <a:xfrm>
            <a:off x="304800" y="1181362"/>
            <a:ext cx="107986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Dashboard: </a:t>
            </a:r>
            <a:r>
              <a:rPr lang="en-US" sz="2800" dirty="0"/>
              <a:t>Significant inventory metrics as well as alerts.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Inventory View: </a:t>
            </a:r>
            <a:r>
              <a:rPr lang="en-US" sz="2800" dirty="0"/>
              <a:t>Displays the stock levels with search also filter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Order Management: </a:t>
            </a:r>
            <a:r>
              <a:rPr lang="en-US" sz="2800" dirty="0"/>
              <a:t>Maintains the incoming as well as outgoing orders.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Forecasting: </a:t>
            </a:r>
            <a:r>
              <a:rPr lang="en-US" sz="2800" dirty="0"/>
              <a:t>Delivers inventory planning and demand predictions.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Reports: </a:t>
            </a:r>
            <a:r>
              <a:rPr lang="en-US" sz="2800" dirty="0"/>
              <a:t>Customizable analytics for the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326820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E5E90-4E02-7B24-BEFA-9DCAE2F55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6C8C-3D15-908D-3CFE-596FBC9C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14857" cy="631371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Testing and 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37578-BB47-6EB9-EEC8-C6A371C96B55}"/>
              </a:ext>
            </a:extLst>
          </p:cNvPr>
          <p:cNvSpPr txBox="1"/>
          <p:nvPr/>
        </p:nvSpPr>
        <p:spPr>
          <a:xfrm>
            <a:off x="304800" y="447134"/>
            <a:ext cx="107986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Various testing process is applied here such as unit testing, system testing, integration testing and many more.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python code is developed to analyze the data present the selected database named Warehouse_and_Retail_Sales.csv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Here, a bar plot, line plot, stacked bar plot, scatter plot and heatmap are developed.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A7561-C4D3-0F94-7BD2-F0F8C7CC0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8419"/>
            <a:ext cx="3990045" cy="2563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DFEAD-6A37-459D-272F-3CA9E445A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897" y="2102589"/>
            <a:ext cx="3906433" cy="2318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BD9824-A62A-7BC6-31FA-FF47528B5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942" y="2113475"/>
            <a:ext cx="3446098" cy="2318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E29D26-9A5A-D905-C87D-5D0570B3B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0306" y="4652235"/>
            <a:ext cx="3717122" cy="2205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C38DB4-6020-5D71-2093-02D52FA9A9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4113" y="4401943"/>
            <a:ext cx="3499068" cy="241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9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A7E06-B27B-017F-CF84-D77DAF742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A313-127C-FD9C-E199-FABEACA8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2515"/>
            <a:ext cx="10014857" cy="7620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User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6C964-B79C-6F98-74A1-307640349D2F}"/>
              </a:ext>
            </a:extLst>
          </p:cNvPr>
          <p:cNvSpPr txBox="1"/>
          <p:nvPr/>
        </p:nvSpPr>
        <p:spPr>
          <a:xfrm>
            <a:off x="696686" y="1874728"/>
            <a:ext cx="107986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Enhanced forecast accuracy.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Decreased holding costs and stockouts.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Improved the operational efficiency.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Positive feedback from the users.</a:t>
            </a:r>
          </a:p>
        </p:txBody>
      </p:sp>
    </p:spTree>
    <p:extLst>
      <p:ext uri="{BB962C8B-B14F-4D97-AF65-F5344CB8AC3E}">
        <p14:creationId xmlns:p14="http://schemas.microsoft.com/office/powerpoint/2010/main" val="353181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57E1E-219C-8F2F-8892-C5D5D1D83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BDDD-B469-0D53-3E36-115509967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127" y="522515"/>
            <a:ext cx="10014857" cy="7620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Challenges and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73101-AE76-B371-FD8A-05F96DA30D73}"/>
              </a:ext>
            </a:extLst>
          </p:cNvPr>
          <p:cNvSpPr txBox="1"/>
          <p:nvPr/>
        </p:nvSpPr>
        <p:spPr>
          <a:xfrm>
            <a:off x="696686" y="1874728"/>
            <a:ext cx="107986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quality also availability.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Integration with the legacy 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Initial resistance to the adoption.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Computational costs of the models of ML.</a:t>
            </a:r>
          </a:p>
        </p:txBody>
      </p:sp>
    </p:spTree>
    <p:extLst>
      <p:ext uri="{BB962C8B-B14F-4D97-AF65-F5344CB8AC3E}">
        <p14:creationId xmlns:p14="http://schemas.microsoft.com/office/powerpoint/2010/main" val="77442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161CE-701B-3102-F216-C7CD196C8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2013-D934-7C98-2C94-1B872EE3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2515"/>
            <a:ext cx="10014857" cy="7620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D03A4-A33B-850B-5D30-D5E08D3E5CA3}"/>
              </a:ext>
            </a:extLst>
          </p:cNvPr>
          <p:cNvSpPr txBox="1"/>
          <p:nvPr/>
        </p:nvSpPr>
        <p:spPr>
          <a:xfrm>
            <a:off x="696686" y="1874728"/>
            <a:ext cx="107986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Incorporation of the blockchain for transparency.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Development of the mobile applications.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Execution of the advanced ML algorithms.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Discovering predictive maintenance for the inventory tools.</a:t>
            </a:r>
          </a:p>
        </p:txBody>
      </p:sp>
    </p:spTree>
    <p:extLst>
      <p:ext uri="{BB962C8B-B14F-4D97-AF65-F5344CB8AC3E}">
        <p14:creationId xmlns:p14="http://schemas.microsoft.com/office/powerpoint/2010/main" val="62454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13DC9-1771-00EE-464C-60F8CC784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7BD5-60FF-869E-4C1A-A7967D72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522515"/>
            <a:ext cx="10014857" cy="7620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4080F-26FB-42A3-A4AE-4F04932504AF}"/>
              </a:ext>
            </a:extLst>
          </p:cNvPr>
          <p:cNvSpPr txBox="1"/>
          <p:nvPr/>
        </p:nvSpPr>
        <p:spPr>
          <a:xfrm>
            <a:off x="696686" y="2305615"/>
            <a:ext cx="107986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Developed inventory management with AI and ML.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Enhanced accuracy, user satisfaction and efficiency.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Set the stage for the future innovations.</a:t>
            </a:r>
          </a:p>
        </p:txBody>
      </p:sp>
    </p:spTree>
    <p:extLst>
      <p:ext uri="{BB962C8B-B14F-4D97-AF65-F5344CB8AC3E}">
        <p14:creationId xmlns:p14="http://schemas.microsoft.com/office/powerpoint/2010/main" val="2712363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C60C6-6D63-81E8-40A2-313039610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FE66-2E56-C420-4496-4AD55B1D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522515"/>
            <a:ext cx="10014857" cy="7620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D1B26-AC67-718F-D9EB-60C66F4EBCFE}"/>
              </a:ext>
            </a:extLst>
          </p:cNvPr>
          <p:cNvSpPr txBox="1"/>
          <p:nvPr/>
        </p:nvSpPr>
        <p:spPr>
          <a:xfrm>
            <a:off x="696686" y="1463635"/>
            <a:ext cx="10798628" cy="5606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Brigitta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Zsoter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D. D. Á. B. G. H. (2023). Ethical aspects of inventory management in an agricultural enterprise. Analecta Technica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Szegedinensia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17, 40-45.</a:t>
            </a:r>
            <a:endParaRPr lang="en-IN" sz="1800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Reza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Pulungan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S. P. N. (2013). Design of An Intelligent Warehouse Management System. Information Systems International Conference (ISICO).</a:t>
            </a:r>
            <a:endParaRPr lang="en-IN" sz="1800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Zhang, S., Huang, K. and Yuan, Y., 2021. Spare parts inventory management: A literature review. </a:t>
            </a:r>
            <a:r>
              <a:rPr lang="en-US" sz="1800" i="1" dirty="0">
                <a:effectLst/>
                <a:ea typeface="Times New Roman" panose="02020603050405020304" pitchFamily="18" charset="0"/>
              </a:rPr>
              <a:t>Sustainability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 </a:t>
            </a:r>
            <a:r>
              <a:rPr lang="en-US" sz="1800" i="1" dirty="0">
                <a:effectLst/>
                <a:ea typeface="Times New Roman" panose="02020603050405020304" pitchFamily="18" charset="0"/>
              </a:rPr>
              <a:t>13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(5), p.2460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https://www.mdpi.com/2071-1050/13/5/2460/pdf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Mashayekhy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Y.,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Babaei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A., Yuan, X.M. and Xue, A., 2022. Impact of Internet of Things (IoT) on inventory management: A literature survey. </a:t>
            </a:r>
            <a:r>
              <a:rPr lang="en-US" sz="1800" i="1" dirty="0">
                <a:effectLst/>
                <a:ea typeface="Times New Roman" panose="02020603050405020304" pitchFamily="18" charset="0"/>
              </a:rPr>
              <a:t>Logistics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 </a:t>
            </a:r>
            <a:r>
              <a:rPr lang="en-US" sz="1800" i="1" dirty="0">
                <a:effectLst/>
                <a:ea typeface="Times New Roman" panose="02020603050405020304" pitchFamily="18" charset="0"/>
              </a:rPr>
              <a:t>6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(2), p.33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https://www.mdpi.com/2305-6290/6/2/33/pdf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Becerra, P., Mula, J. and </a:t>
            </a:r>
            <a:r>
              <a:rPr lang="en-US" sz="1800" dirty="0" err="1">
                <a:effectLst/>
                <a:ea typeface="Times New Roman" panose="02020603050405020304" pitchFamily="18" charset="0"/>
              </a:rPr>
              <a:t>Sanchis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 R., 2022. Sustainable inventory management in supply chains: Trends and further research. </a:t>
            </a:r>
            <a:r>
              <a:rPr lang="en-US" sz="1800" i="1" dirty="0">
                <a:effectLst/>
                <a:ea typeface="Times New Roman" panose="02020603050405020304" pitchFamily="18" charset="0"/>
              </a:rPr>
              <a:t>Sustainability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, </a:t>
            </a:r>
            <a:r>
              <a:rPr lang="en-US" sz="1800" i="1" dirty="0">
                <a:effectLst/>
                <a:ea typeface="Times New Roman" panose="02020603050405020304" pitchFamily="18" charset="0"/>
              </a:rPr>
              <a:t>14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(5), p.2613.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https://www.mdpi.com/2071-1050/14/5/2613/pdf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8439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C52B3-CD98-012D-C2E8-DDEAE6E2E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708D-37F8-F4F1-C282-C22832B5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7000"/>
            <a:ext cx="10014857" cy="76200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689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3F0C-3A72-F83A-08C4-78EADD42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476" y="195943"/>
            <a:ext cx="5941180" cy="7620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AA32A-8F40-B63F-F40F-05518D45C036}"/>
              </a:ext>
            </a:extLst>
          </p:cNvPr>
          <p:cNvSpPr txBox="1"/>
          <p:nvPr/>
        </p:nvSpPr>
        <p:spPr>
          <a:xfrm>
            <a:off x="391886" y="1611086"/>
            <a:ext cx="107986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	</a:t>
            </a:r>
            <a:r>
              <a:rPr lang="en-US" sz="2800" b="1" dirty="0"/>
              <a:t>Background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Several challenges noticed in inventory management such as inefficiency, stock outs and poor demand forecasting.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The traditional systems heavily depend on the manual input as well as historical data which is leading to the inaccuracies.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r>
              <a:rPr lang="en-US" sz="2800" dirty="0"/>
              <a:t>•	</a:t>
            </a:r>
            <a:r>
              <a:rPr lang="en-US" sz="2800" b="1" dirty="0"/>
              <a:t>Proposed Solution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Develop the AI-driven Intelligent Inventory Management System.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Concentrates on the real-time inventory tracking, automated processes as well as demand forecasting.</a:t>
            </a:r>
          </a:p>
        </p:txBody>
      </p:sp>
    </p:spTree>
    <p:extLst>
      <p:ext uri="{BB962C8B-B14F-4D97-AF65-F5344CB8AC3E}">
        <p14:creationId xmlns:p14="http://schemas.microsoft.com/office/powerpoint/2010/main" val="48367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23B6E-13BE-D2F1-A084-B45A37232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CD2E-3BA4-C46F-BCD9-229A4BD0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967" y="220859"/>
            <a:ext cx="5941180" cy="7620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F1C43B-BBED-9422-0931-294F6E95B3ED}"/>
              </a:ext>
            </a:extLst>
          </p:cNvPr>
          <p:cNvSpPr txBox="1"/>
          <p:nvPr/>
        </p:nvSpPr>
        <p:spPr>
          <a:xfrm>
            <a:off x="391886" y="1611086"/>
            <a:ext cx="107986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	</a:t>
            </a:r>
            <a:r>
              <a:rPr lang="en-US" sz="2800" b="1" dirty="0"/>
              <a:t>Traditional Inventory Management Systems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Dependent on the historical data and manual procedures.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/>
              <a:t>Challenges: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Slow to familiarize to altering the market conditions.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High error rates because of the manual data entry.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Unsuccessful demand forecasting.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r>
              <a:rPr lang="en-US" sz="2800" dirty="0"/>
              <a:t>•	</a:t>
            </a:r>
            <a:r>
              <a:rPr lang="en-US" sz="2800" b="1" dirty="0"/>
              <a:t>The Requirement for Innovation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Growing complexity in the supply chains.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Increasing reliance on the predictive analytics as well as real-time data.</a:t>
            </a:r>
          </a:p>
        </p:txBody>
      </p:sp>
    </p:spTree>
    <p:extLst>
      <p:ext uri="{BB962C8B-B14F-4D97-AF65-F5344CB8AC3E}">
        <p14:creationId xmlns:p14="http://schemas.microsoft.com/office/powerpoint/2010/main" val="305450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864D7-90B2-E12D-2F1A-836C90DED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3796-526A-BBCC-57F9-5FD73D26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9485" y="0"/>
            <a:ext cx="10014857" cy="762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AI and Machine Learning in </a:t>
            </a:r>
            <a:br>
              <a:rPr lang="en-US" sz="4000" b="1" dirty="0"/>
            </a:br>
            <a:r>
              <a:rPr lang="en-US" sz="4000" b="1" dirty="0"/>
              <a:t>Inventory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8D885-1781-A1C6-9F2A-360BB3AD3A5B}"/>
              </a:ext>
            </a:extLst>
          </p:cNvPr>
          <p:cNvSpPr txBox="1"/>
          <p:nvPr/>
        </p:nvSpPr>
        <p:spPr>
          <a:xfrm>
            <a:off x="326571" y="1589313"/>
            <a:ext cx="107986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	</a:t>
            </a:r>
            <a:r>
              <a:rPr lang="en-US" sz="2800" b="1" dirty="0"/>
              <a:t>Role of AI and ML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Demand Forecasting: Assess market conditions, external factors and sales trends.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Pattern Recognition: identify the anomalies and then enhance the accuracy.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Real-time Decision Making: Automate reordering also improve the inventory levels.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r>
              <a:rPr lang="en-US" sz="2800" dirty="0"/>
              <a:t>•	</a:t>
            </a:r>
            <a:r>
              <a:rPr lang="en-US" sz="2800" b="1" dirty="0"/>
              <a:t>Benefits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Decrease the stockouts and also overstocking by up to 25%.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Enhance the customer satisfaction as well as operational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375425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C5D79-A04A-4CCA-C1C3-1204DF6C8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9045-4504-16A7-418A-265BCCEE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9485" y="-31666"/>
            <a:ext cx="10014857" cy="7620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Project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D38F9-1149-5C11-CDE9-85E668D913C4}"/>
              </a:ext>
            </a:extLst>
          </p:cNvPr>
          <p:cNvSpPr txBox="1"/>
          <p:nvPr/>
        </p:nvSpPr>
        <p:spPr>
          <a:xfrm>
            <a:off x="326571" y="979715"/>
            <a:ext cx="107986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	</a:t>
            </a:r>
            <a:r>
              <a:rPr lang="en-US" sz="2800" b="1" dirty="0"/>
              <a:t>Main Objective: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Improve the supply chain performance with the AI-powered inventory management system.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r>
              <a:rPr lang="en-US" sz="2800" b="1" dirty="0"/>
              <a:t>•	Key Objectives: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Conduct research on the present systems as well as technologies.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Develop a user-friendly and scalable system.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Use machine learning for demand forecasting.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Automate the inventory tracking as well as reordering.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Integrate with present ERP systems.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Assess the performance via severe testing.</a:t>
            </a:r>
          </a:p>
        </p:txBody>
      </p:sp>
    </p:spTree>
    <p:extLst>
      <p:ext uri="{BB962C8B-B14F-4D97-AF65-F5344CB8AC3E}">
        <p14:creationId xmlns:p14="http://schemas.microsoft.com/office/powerpoint/2010/main" val="76933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CD397-0BF0-EA20-4BA9-D014E2640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5D08-09E2-6B0B-7775-6093F9FBD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-83127"/>
            <a:ext cx="10014857" cy="7620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8D454-E927-BF63-9276-E3529AE7D78C}"/>
              </a:ext>
            </a:extLst>
          </p:cNvPr>
          <p:cNvSpPr txBox="1"/>
          <p:nvPr/>
        </p:nvSpPr>
        <p:spPr>
          <a:xfrm>
            <a:off x="326571" y="827315"/>
            <a:ext cx="1079862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	</a:t>
            </a:r>
            <a:r>
              <a:rPr lang="en-US" sz="2800" b="1" dirty="0"/>
              <a:t>Research Approach: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Prepare literature reviews and recognize gaps in the traditional inventory systems.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Collect requirements via technical analysis and user surveys.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r>
              <a:rPr lang="en-US" sz="2800" b="1" dirty="0"/>
              <a:t>•	Development Steps:</a:t>
            </a:r>
          </a:p>
          <a:p>
            <a:r>
              <a:rPr lang="en-US" sz="2800" b="1" dirty="0"/>
              <a:t>1. System Design: </a:t>
            </a:r>
            <a:r>
              <a:rPr lang="en-US" sz="2800" dirty="0"/>
              <a:t>Modular architecture with usability and scalability.</a:t>
            </a:r>
          </a:p>
          <a:p>
            <a:r>
              <a:rPr lang="en-US" sz="2800" b="1" dirty="0"/>
              <a:t>2. Data Collection: </a:t>
            </a:r>
            <a:r>
              <a:rPr lang="en-US" sz="2800" dirty="0"/>
              <a:t>Historical data from the inventory records, external factors and sales trends.</a:t>
            </a:r>
          </a:p>
          <a:p>
            <a:r>
              <a:rPr lang="en-US" sz="2800" b="1" dirty="0"/>
              <a:t>3. Execution of System: </a:t>
            </a:r>
            <a:r>
              <a:rPr lang="en-US" sz="2800" dirty="0"/>
              <a:t>Use of the Agile methodology with the cycles of iterative development.</a:t>
            </a:r>
          </a:p>
          <a:p>
            <a:r>
              <a:rPr lang="en-US" sz="2800" b="1" dirty="0"/>
              <a:t>4. Testing and Validation: </a:t>
            </a:r>
            <a:r>
              <a:rPr lang="en-US" sz="2800" dirty="0"/>
              <a:t>Difficult testing at integration, system and unit levels.</a:t>
            </a:r>
          </a:p>
        </p:txBody>
      </p:sp>
    </p:spTree>
    <p:extLst>
      <p:ext uri="{BB962C8B-B14F-4D97-AF65-F5344CB8AC3E}">
        <p14:creationId xmlns:p14="http://schemas.microsoft.com/office/powerpoint/2010/main" val="120276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F4DC0-7F3C-402A-2EC5-7CD5E9F8E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AB67-6F4A-5CD3-FB09-5F3925A49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9485" y="0"/>
            <a:ext cx="10014857" cy="7620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System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9D1FC-A16E-9486-1685-1043E27E0FC9}"/>
              </a:ext>
            </a:extLst>
          </p:cNvPr>
          <p:cNvSpPr txBox="1"/>
          <p:nvPr/>
        </p:nvSpPr>
        <p:spPr>
          <a:xfrm>
            <a:off x="326571" y="979715"/>
            <a:ext cx="107986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	</a:t>
            </a:r>
            <a:r>
              <a:rPr lang="en-US" sz="2800" b="1" dirty="0"/>
              <a:t>High-Level Architecture: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User Interface Layer: Web app for the inventory tracking, responsive across all devices.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Application Layer: Backend logic also APIs developed with the Django.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Machine Learning Layer: Demand forecasting and the inventory optimization by using TensorFlow.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Data Layer: MySQL database for the inventory as well as configuration data.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Integration Layer: RESTful APIs for the integration of ERP and IoT.</a:t>
            </a:r>
          </a:p>
          <a:p>
            <a:r>
              <a:rPr lang="en-US" sz="2800" b="1" dirty="0"/>
              <a:t>•	Modular Approach: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Confirms the scalability and also ease of maintenance.</a:t>
            </a:r>
          </a:p>
        </p:txBody>
      </p:sp>
    </p:spTree>
    <p:extLst>
      <p:ext uri="{BB962C8B-B14F-4D97-AF65-F5344CB8AC3E}">
        <p14:creationId xmlns:p14="http://schemas.microsoft.com/office/powerpoint/2010/main" val="292304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50DA9-80E1-5EDF-FE85-9BCBD8FCB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0D32-FD35-A7F8-7591-54F54461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9485" y="217715"/>
            <a:ext cx="10014857" cy="7620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Database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89F51-9628-DF2A-2F12-5C0500C9E134}"/>
              </a:ext>
            </a:extLst>
          </p:cNvPr>
          <p:cNvSpPr txBox="1"/>
          <p:nvPr/>
        </p:nvSpPr>
        <p:spPr>
          <a:xfrm>
            <a:off x="326571" y="1377306"/>
            <a:ext cx="107986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	</a:t>
            </a:r>
            <a:r>
              <a:rPr lang="en-US" sz="2800" b="1" dirty="0"/>
              <a:t>Overview: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Key tables: Products, Suppliers, Inventory, Users and Orders.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Structured for effective storage and also retrieval.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r>
              <a:rPr lang="en-US" sz="2800" b="1" dirty="0"/>
              <a:t>•	Optimization: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Data normalization to decrease the redundancy.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Indexing for the quicker queries.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Key Features: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Tracks the stock levels, reorder the points also history.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Confirms the data security via user role management.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0972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9BB37-EC24-0C69-04BE-BC0BF18BC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F77D-276A-D1E7-5033-6FDBDB54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9485" y="217715"/>
            <a:ext cx="10014857" cy="7620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Machine Learning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21A9C-902C-3D9F-65E7-1C224072ACE1}"/>
              </a:ext>
            </a:extLst>
          </p:cNvPr>
          <p:cNvSpPr txBox="1"/>
          <p:nvPr/>
        </p:nvSpPr>
        <p:spPr>
          <a:xfrm>
            <a:off x="326571" y="1638563"/>
            <a:ext cx="10798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	</a:t>
            </a:r>
            <a:r>
              <a:rPr lang="en-US" sz="2800" b="1" dirty="0"/>
              <a:t>Demand Forecasting Model: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Input: Historical sales, external factors and seasonal trends.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Output: Exact predictions of the product demand.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Algorithm: LSTM or Long Short-Term Memory neural network.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r>
              <a:rPr lang="en-US" sz="2800" b="1" dirty="0"/>
              <a:t>•	Inventory Optimization Model: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Input: Demand rates, holding costs, stockout penalties and lead times.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Output: Optimal reorder points also quantities.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Algorithm: Reinforcement Learning by using Deep Q-Networks.</a:t>
            </a:r>
          </a:p>
        </p:txBody>
      </p:sp>
    </p:spTree>
    <p:extLst>
      <p:ext uri="{BB962C8B-B14F-4D97-AF65-F5344CB8AC3E}">
        <p14:creationId xmlns:p14="http://schemas.microsoft.com/office/powerpoint/2010/main" val="14024790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1089</Words>
  <Application>Microsoft Office PowerPoint</Application>
  <PresentationFormat>Widescreen</PresentationFormat>
  <Paragraphs>151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Intelligent Inventory Management System: A Modern Method with AI and Machine Learning</vt:lpstr>
      <vt:lpstr>Introduction</vt:lpstr>
      <vt:lpstr>Background</vt:lpstr>
      <vt:lpstr>AI and Machine Learning in  Inventory Management</vt:lpstr>
      <vt:lpstr>Project Objectives</vt:lpstr>
      <vt:lpstr>Methodology</vt:lpstr>
      <vt:lpstr>System Design</vt:lpstr>
      <vt:lpstr>Database Design</vt:lpstr>
      <vt:lpstr>Machine Learning Models</vt:lpstr>
      <vt:lpstr>User Interface</vt:lpstr>
      <vt:lpstr>Testing and Validation</vt:lpstr>
      <vt:lpstr>User Interface</vt:lpstr>
      <vt:lpstr>Challenges and Limitations</vt:lpstr>
      <vt:lpstr>Future Work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2025-01-29T14:46:35Z</dcterms:created>
  <dcterms:modified xsi:type="dcterms:W3CDTF">2025-01-29T14:46:43Z</dcterms:modified>
</cp:coreProperties>
</file>