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4630400" cy="8229600"/>
  <p:notesSz cx="8229600" cy="14630400"/>
  <p:embeddedFontLst>
    <p:embeddedFont>
      <p:font typeface="Overpass Light" panose="020B0604020202020204" charset="0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39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59CF9-075B-6113-4D84-1D0F0AEC3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D5C88B-E848-D862-E1F7-4474B9A3C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A78C38-26FB-C2A8-37D4-D5D829176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1E100-59A6-82E2-DED4-FDD2CA804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53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92348"/>
            <a:ext cx="63173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파이썬 기초: 자료형의 이해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64128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컴퓨터에서 자료형은 데이터의 종류를 구분합니다. 같은 숫자라도 자료형에 따라 결과가 달라집니다.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62224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기본 자료형만 알아도 프로그래밍의 50%를 이해할 수 있습니다.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525720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264825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56440" y="5240298"/>
            <a:ext cx="225040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작성자: Jong Park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398395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변수의 개념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변수는 박스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75774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변수는 데이터를 담는 박스입니다. a=3은 a 박스에 3을 담는 것입니다.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수학과 다른 점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1396" y="5757743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a=a+1은 수학적으로 모순이지만, 프로그래밍에서는 a에 있는 값에 1을 더해 다시 담습니다.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4568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동적 타입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4568" y="5757743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파이썬은 값을 담는 순간 자료형이 결정됩니다. 다른 타입의 값을 넣으면 자료형도 바뀝니다.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4839E5-1570-4167-65BC-12ABEAA8B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148" y="363128"/>
            <a:ext cx="3753374" cy="3191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7144" y="16936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기본 자료형의 종류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1410933" y="2877232"/>
            <a:ext cx="22542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정수형(int)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410933" y="3367650"/>
            <a:ext cx="22542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1, 2, 3과 같은 정수 값을 표현합니다.</a:t>
            </a:r>
            <a:endParaRPr lang="en-US" sz="1750" dirty="0"/>
          </a:p>
        </p:txBody>
      </p:sp>
      <p:sp>
        <p:nvSpPr>
          <p:cNvPr id="8" name="Text 3"/>
          <p:cNvSpPr/>
          <p:nvPr/>
        </p:nvSpPr>
        <p:spPr>
          <a:xfrm>
            <a:off x="4742421" y="2877232"/>
            <a:ext cx="22543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실수(float)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42421" y="3367650"/>
            <a:ext cx="225432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0.1, 3.14와 같은 소수점이 있는 값입니다.</a:t>
            </a:r>
            <a:endParaRPr lang="en-US" sz="1750" dirty="0"/>
          </a:p>
        </p:txBody>
      </p:sp>
      <p:sp>
        <p:nvSpPr>
          <p:cNvPr id="11" name="Text 5"/>
          <p:cNvSpPr/>
          <p:nvPr/>
        </p:nvSpPr>
        <p:spPr>
          <a:xfrm>
            <a:off x="8074028" y="2877232"/>
            <a:ext cx="22543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문자열(str)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8074028" y="3367650"/>
            <a:ext cx="225432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'Hello, World!'와 같은 텍스트 데이터입니다.</a:t>
            </a:r>
            <a:endParaRPr lang="en-US" sz="1750" dirty="0"/>
          </a:p>
        </p:txBody>
      </p:sp>
      <p:sp>
        <p:nvSpPr>
          <p:cNvPr id="14" name="Text 7"/>
          <p:cNvSpPr/>
          <p:nvPr/>
        </p:nvSpPr>
        <p:spPr>
          <a:xfrm>
            <a:off x="11405635" y="2877232"/>
            <a:ext cx="22543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논리형(bool)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1405635" y="3367650"/>
            <a:ext cx="225432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True, False 두 가지 값만 가집니다.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1285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파이썬의 타입 선언 방식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886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자바 방식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7697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자바에서는 타입을 명시적으로 선언해야 합니다.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33672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예: int a = 123;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21886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파이썬 방식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27697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파이썬은 타입 선언이 필요 없습니다.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33672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예: a = 123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3B4E4E"/>
                </a:solidFill>
                <a:latin typeface="Overpass Light" pitchFamily="34" charset="0"/>
              </a:rPr>
              <a:t>타입 </a:t>
            </a:r>
            <a:r>
              <a:rPr lang="en-US" altLang="ko-KR" sz="1750" dirty="0">
                <a:solidFill>
                  <a:srgbClr val="3B4E4E"/>
                </a:solidFill>
                <a:latin typeface="Overpass Light" pitchFamily="34" charset="0"/>
              </a:rPr>
              <a:t>: int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16706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값을 담는 순간 자동으로 타입이 결정됩니다.</a:t>
            </a:r>
            <a:endParaRPr lang="en-US" sz="1750" dirty="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21" y="4850520"/>
            <a:ext cx="250698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700" y="893618"/>
            <a:ext cx="4121727" cy="618259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584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동적 타입의 특징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48941" y="2607350"/>
            <a:ext cx="30480" cy="4063722"/>
          </a:xfrm>
          <a:prstGeom prst="roundRect">
            <a:avLst>
              <a:gd name="adj" fmla="val 312558"/>
            </a:avLst>
          </a:prstGeom>
          <a:solidFill>
            <a:srgbClr val="C3D4CC"/>
          </a:solidFill>
          <a:ln/>
        </p:spPr>
      </p:sp>
      <p:sp>
        <p:nvSpPr>
          <p:cNvPr id="5" name="Shape 2"/>
          <p:cNvSpPr/>
          <p:nvPr/>
        </p:nvSpPr>
        <p:spPr>
          <a:xfrm>
            <a:off x="1273612" y="2847261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3D4CC"/>
          </a:solidFill>
          <a:ln/>
        </p:spPr>
      </p:sp>
      <p:sp>
        <p:nvSpPr>
          <p:cNvPr id="8" name="Text 5"/>
          <p:cNvSpPr/>
          <p:nvPr/>
        </p:nvSpPr>
        <p:spPr>
          <a:xfrm>
            <a:off x="2183011" y="26852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값 대입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183011" y="3175635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 = 123을 실행하면 a는 정수형(int) 타입이 됩니다.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273612" y="4232077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3D4CC"/>
          </a:solidFill>
          <a:ln/>
        </p:spPr>
      </p:sp>
      <p:sp>
        <p:nvSpPr>
          <p:cNvPr id="13" name="Text 10"/>
          <p:cNvSpPr/>
          <p:nvPr/>
        </p:nvSpPr>
        <p:spPr>
          <a:xfrm>
            <a:off x="2183011" y="40700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타입 변경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183011" y="4560451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 = "문자열"을 실행하면 a는 문자열(str) 타입으로 바뀝니다.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273612" y="5616892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3D4CC"/>
          </a:solidFill>
          <a:ln/>
        </p:spPr>
      </p:sp>
      <p:sp>
        <p:nvSpPr>
          <p:cNvPr id="18" name="Text 15"/>
          <p:cNvSpPr/>
          <p:nvPr/>
        </p:nvSpPr>
        <p:spPr>
          <a:xfrm>
            <a:off x="2183011" y="54548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연산 주의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183011" y="5945267"/>
            <a:ext cx="6167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타입에 따라 연산 방식이 달라집니다. 문자열은 붙이기 연산이 됩니다.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1049" y="605790"/>
            <a:ext cx="5507474" cy="688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ko-KR" altLang="en-US" sz="4300" b="1" dirty="0">
                <a:solidFill>
                  <a:srgbClr val="233939"/>
                </a:solidFill>
                <a:latin typeface="Syne Bold" pitchFamily="34" charset="0"/>
              </a:rPr>
              <a:t>타입에 따라서 프로그래밍 작동방식이 변해요</a:t>
            </a:r>
            <a:endParaRPr lang="en-US" sz="43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4DA966-0CCB-E030-EA47-B451999D3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578" y="1914361"/>
            <a:ext cx="2667372" cy="23434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EAD239-C4A3-186D-3FA1-42BC5996B0D7}"/>
              </a:ext>
            </a:extLst>
          </p:cNvPr>
          <p:cNvSpPr txBox="1"/>
          <p:nvPr/>
        </p:nvSpPr>
        <p:spPr>
          <a:xfrm>
            <a:off x="2234046" y="5133109"/>
            <a:ext cx="95526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문자열일 경우 문자열 붙이기로 연산이 되니 주의하세요</a:t>
            </a:r>
            <a:br>
              <a:rPr lang="ko-KR" altLang="en-US" sz="3000" dirty="0"/>
            </a:br>
            <a:endParaRPr lang="ko-KR" altLang="en-US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296E0-C6AE-0163-A42C-279A0A6F3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7D511D6-21F8-0E0A-B937-B43D632DA50C}"/>
              </a:ext>
            </a:extLst>
          </p:cNvPr>
          <p:cNvSpPr/>
          <p:nvPr/>
        </p:nvSpPr>
        <p:spPr>
          <a:xfrm>
            <a:off x="771049" y="605790"/>
            <a:ext cx="5507474" cy="688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ko-KR" altLang="en-US" sz="4300" b="1" dirty="0">
                <a:solidFill>
                  <a:srgbClr val="233939"/>
                </a:solidFill>
                <a:latin typeface="Syne Bold" pitchFamily="34" charset="0"/>
              </a:rPr>
              <a:t>타입에 따라서 프로그래밍 작동방식이 변해요</a:t>
            </a:r>
            <a:endParaRPr lang="en-US" sz="43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E3F589-7130-A598-7199-18261B760391}"/>
              </a:ext>
            </a:extLst>
          </p:cNvPr>
          <p:cNvSpPr txBox="1"/>
          <p:nvPr/>
        </p:nvSpPr>
        <p:spPr>
          <a:xfrm>
            <a:off x="1187464" y="6016360"/>
            <a:ext cx="11777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777777"/>
                </a:solidFill>
                <a:effectLst/>
                <a:latin typeface="-apple-system"/>
              </a:rPr>
              <a:t>커스텀변수와 커스텀변수 연산에서는 서로 호환이 되는것도 있고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-apple-system"/>
              </a:rPr>
              <a:t>, </a:t>
            </a:r>
            <a:r>
              <a:rPr lang="ko-KR" altLang="en-US" b="1" i="0" dirty="0">
                <a:solidFill>
                  <a:srgbClr val="777777"/>
                </a:solidFill>
                <a:effectLst/>
                <a:latin typeface="-apple-system"/>
              </a:rPr>
              <a:t>언어마다 다르니</a:t>
            </a:r>
            <a:r>
              <a:rPr lang="ko-KR" altLang="en-US" b="0" i="0" dirty="0">
                <a:solidFill>
                  <a:srgbClr val="777777"/>
                </a:solidFill>
                <a:effectLst/>
                <a:latin typeface="-apple-system"/>
              </a:rPr>
              <a:t> 너무 다 알려고 하진 마시고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777777"/>
                </a:solidFill>
                <a:effectLst/>
                <a:latin typeface="-apple-system"/>
              </a:rPr>
              <a:t>이렇게 타입이 다른걸 연산하면 에러가 날수도 있고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777777"/>
                </a:solidFill>
                <a:effectLst/>
                <a:latin typeface="-apple-system"/>
              </a:rPr>
              <a:t>이건 해봐야 알고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-apple-system"/>
              </a:rPr>
              <a:t>, </a:t>
            </a:r>
            <a:r>
              <a:rPr lang="ko-KR" altLang="en-US" b="1" i="0" dirty="0">
                <a:solidFill>
                  <a:srgbClr val="777777"/>
                </a:solidFill>
                <a:effectLst/>
                <a:latin typeface="-apple-system"/>
              </a:rPr>
              <a:t>에러메세지도 봐야 하는구나</a:t>
            </a:r>
            <a:r>
              <a:rPr lang="ko-KR" altLang="en-US" b="0" i="0" dirty="0">
                <a:solidFill>
                  <a:srgbClr val="777777"/>
                </a:solidFill>
                <a:effectLst/>
                <a:latin typeface="-apple-system"/>
              </a:rPr>
              <a:t> 라고 미리 알아두시면 좋습니다</a:t>
            </a:r>
            <a:r>
              <a:rPr lang="en-US" altLang="ko-KR" b="0" i="0" dirty="0">
                <a:solidFill>
                  <a:srgbClr val="777777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4D19C-E207-34A8-A3C8-D50B875C5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49" y="1591092"/>
            <a:ext cx="4448796" cy="3219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8F1803-773C-BAC1-F3B5-DFB341128E3B}"/>
              </a:ext>
            </a:extLst>
          </p:cNvPr>
          <p:cNvSpPr txBox="1"/>
          <p:nvPr/>
        </p:nvSpPr>
        <p:spPr>
          <a:xfrm>
            <a:off x="5953991" y="1591092"/>
            <a:ext cx="5776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0" i="0" dirty="0">
                <a:solidFill>
                  <a:srgbClr val="777777"/>
                </a:solidFill>
                <a:effectLst/>
                <a:latin typeface="-apple-system"/>
              </a:rPr>
              <a:t>대표적인 </a:t>
            </a:r>
            <a:r>
              <a:rPr lang="en-US" altLang="ko-KR" sz="3000" b="0" i="0" dirty="0">
                <a:solidFill>
                  <a:srgbClr val="777777"/>
                </a:solidFill>
                <a:effectLst/>
                <a:latin typeface="-apple-system"/>
              </a:rPr>
              <a:t>type </a:t>
            </a:r>
            <a:r>
              <a:rPr lang="ko-KR" altLang="en-US" sz="3000" b="0" i="0" dirty="0">
                <a:solidFill>
                  <a:srgbClr val="777777"/>
                </a:solidFill>
                <a:effectLst/>
                <a:latin typeface="-apple-system"/>
              </a:rPr>
              <a:t>에러</a:t>
            </a:r>
            <a:r>
              <a:rPr lang="en-US" altLang="ko-KR" sz="3000" b="0" i="0" dirty="0">
                <a:solidFill>
                  <a:srgbClr val="777777"/>
                </a:solidFill>
                <a:effectLst/>
                <a:latin typeface="-apple-system"/>
              </a:rPr>
              <a:t>. </a:t>
            </a:r>
            <a:r>
              <a:rPr lang="ko-KR" altLang="en-US" sz="3000" b="0" i="0" dirty="0">
                <a:solidFill>
                  <a:srgbClr val="777777"/>
                </a:solidFill>
                <a:effectLst/>
                <a:latin typeface="-apple-system"/>
              </a:rPr>
              <a:t>자료형이 서로 너무 다른 변수들을 연산하면 에러가 나기도 합니다</a:t>
            </a:r>
            <a:r>
              <a:rPr lang="en-US" altLang="ko-KR" sz="3000" b="0" i="0" dirty="0">
                <a:solidFill>
                  <a:srgbClr val="777777"/>
                </a:solidFill>
                <a:effectLst/>
                <a:latin typeface="-apple-system"/>
              </a:rPr>
              <a:t>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51546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1975" y="441484"/>
            <a:ext cx="4014311" cy="501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50"/>
              </a:lnSpc>
              <a:buNone/>
            </a:pPr>
            <a:r>
              <a:rPr lang="en-US" sz="31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리스트의 개념</a:t>
            </a:r>
            <a:endParaRPr lang="en-US" sz="3150" dirty="0"/>
          </a:p>
        </p:txBody>
      </p:sp>
      <p:sp>
        <p:nvSpPr>
          <p:cNvPr id="6" name="Text 2"/>
          <p:cNvSpPr/>
          <p:nvPr/>
        </p:nvSpPr>
        <p:spPr>
          <a:xfrm>
            <a:off x="5815370" y="2608897"/>
            <a:ext cx="2840474" cy="256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30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여러 값을 순서대로 저장하는 자료형입니다.</a:t>
            </a:r>
            <a:endParaRPr lang="en-US" sz="30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696" y="3387923"/>
            <a:ext cx="225743" cy="28217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815370" y="3924526"/>
            <a:ext cx="2055852" cy="256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30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첫 번째 요소의 위치는 0입니다.</a:t>
            </a:r>
            <a:endParaRPr lang="en-US" sz="3000" dirty="0"/>
          </a:p>
        </p:txBody>
      </p:sp>
      <p:sp>
        <p:nvSpPr>
          <p:cNvPr id="15" name="Text 7"/>
          <p:cNvSpPr/>
          <p:nvPr/>
        </p:nvSpPr>
        <p:spPr>
          <a:xfrm>
            <a:off x="5774023" y="4845750"/>
            <a:ext cx="2007156" cy="2508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30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범위를 벗어나면 에러</a:t>
            </a:r>
            <a:endParaRPr lang="en-US" sz="300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93" y="1944648"/>
            <a:ext cx="4396740" cy="41376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A4784A-F1AB-FEDA-4A3B-6E34B5407CFF}"/>
              </a:ext>
            </a:extLst>
          </p:cNvPr>
          <p:cNvSpPr txBox="1"/>
          <p:nvPr/>
        </p:nvSpPr>
        <p:spPr>
          <a:xfrm>
            <a:off x="5774023" y="5363767"/>
            <a:ext cx="5621482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000"/>
              </a:lnSpc>
              <a:buNone/>
            </a:pP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존재하지</a:t>
            </a:r>
            <a:r>
              <a:rPr lang="en-US" altLang="ko-KR" sz="18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</a:t>
            </a: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않는</a:t>
            </a:r>
            <a:r>
              <a:rPr lang="en-US" altLang="ko-KR" sz="18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</a:t>
            </a: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인덱스에</a:t>
            </a:r>
            <a:r>
              <a:rPr lang="en-US" altLang="ko-KR" sz="18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</a:t>
            </a: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접근하면</a:t>
            </a:r>
            <a:r>
              <a:rPr lang="en-US" altLang="ko-KR" sz="18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</a:t>
            </a: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에러가</a:t>
            </a:r>
            <a:r>
              <a:rPr lang="en-US" altLang="ko-KR" sz="18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</a:t>
            </a: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발생합니다</a:t>
            </a:r>
            <a:r>
              <a:rPr lang="en-US" altLang="ko-KR" sz="18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.</a:t>
            </a: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3074A3-0CFB-7A37-2F78-5C35004BF66C}"/>
              </a:ext>
            </a:extLst>
          </p:cNvPr>
          <p:cNvSpPr txBox="1"/>
          <p:nvPr/>
        </p:nvSpPr>
        <p:spPr>
          <a:xfrm>
            <a:off x="4427696" y="2865834"/>
            <a:ext cx="788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6521" y="578644"/>
            <a:ext cx="5261372" cy="657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복합 자료형과 주의사항</a:t>
            </a:r>
            <a:endParaRPr lang="en-US" sz="4100" dirty="0"/>
          </a:p>
        </p:txBody>
      </p:sp>
      <p:sp>
        <p:nvSpPr>
          <p:cNvPr id="5" name="Text 2"/>
          <p:cNvSpPr/>
          <p:nvPr/>
        </p:nvSpPr>
        <p:spPr>
          <a:xfrm>
            <a:off x="5456850" y="1755497"/>
            <a:ext cx="2630686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리스트 안의 리스트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5456850" y="2186742"/>
            <a:ext cx="4255532" cy="336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리스트 안에 또 다른 리스트를 포함할 수 있습니다.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5367265" y="2659937"/>
            <a:ext cx="8331897" cy="45719"/>
          </a:xfrm>
          <a:prstGeom prst="roundRect">
            <a:avLst>
              <a:gd name="adj" fmla="val 773340"/>
            </a:avLst>
          </a:prstGeom>
          <a:solidFill>
            <a:srgbClr val="C3D4CC"/>
          </a:solidFill>
          <a:ln/>
        </p:spPr>
      </p:sp>
      <p:sp>
        <p:nvSpPr>
          <p:cNvPr id="10" name="Text 6"/>
          <p:cNvSpPr/>
          <p:nvPr/>
        </p:nvSpPr>
        <p:spPr>
          <a:xfrm>
            <a:off x="5456850" y="3045737"/>
            <a:ext cx="2630686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복잡한 구조 주의</a:t>
            </a:r>
            <a:endParaRPr lang="en-US" sz="2050" dirty="0"/>
          </a:p>
        </p:txBody>
      </p:sp>
      <p:sp>
        <p:nvSpPr>
          <p:cNvPr id="11" name="Text 7"/>
          <p:cNvSpPr/>
          <p:nvPr/>
        </p:nvSpPr>
        <p:spPr>
          <a:xfrm>
            <a:off x="5456850" y="3579375"/>
            <a:ext cx="5271730" cy="336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지나치게 복잡한 중첩 리스트는 버그의 원인이 될 수 있습니다.</a:t>
            </a:r>
            <a:endParaRPr lang="en-US" sz="1650" dirty="0"/>
          </a:p>
        </p:txBody>
      </p:sp>
      <p:sp>
        <p:nvSpPr>
          <p:cNvPr id="12" name="Shape 8"/>
          <p:cNvSpPr/>
          <p:nvPr/>
        </p:nvSpPr>
        <p:spPr>
          <a:xfrm>
            <a:off x="5252499" y="4103370"/>
            <a:ext cx="8561427" cy="11430"/>
          </a:xfrm>
          <a:prstGeom prst="roundRect">
            <a:avLst>
              <a:gd name="adj" fmla="val 773340"/>
            </a:avLst>
          </a:prstGeom>
          <a:solidFill>
            <a:srgbClr val="C3D4CC"/>
          </a:solidFill>
          <a:ln/>
        </p:spPr>
      </p:sp>
      <p:sp>
        <p:nvSpPr>
          <p:cNvPr id="15" name="Text 10"/>
          <p:cNvSpPr/>
          <p:nvPr/>
        </p:nvSpPr>
        <p:spPr>
          <a:xfrm>
            <a:off x="5456850" y="4593987"/>
            <a:ext cx="2630686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단순함 유지</a:t>
            </a:r>
            <a:endParaRPr lang="en-US" sz="2050" dirty="0"/>
          </a:p>
        </p:txBody>
      </p:sp>
      <p:sp>
        <p:nvSpPr>
          <p:cNvPr id="16" name="Text 11"/>
          <p:cNvSpPr/>
          <p:nvPr/>
        </p:nvSpPr>
        <p:spPr>
          <a:xfrm>
            <a:off x="5456850" y="5065316"/>
            <a:ext cx="4787860" cy="336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가능한 단순한 구조로 데이터를 관리하는 것이 좋습니다.</a:t>
            </a:r>
            <a:endParaRPr lang="en-US" sz="16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74" y="1755497"/>
            <a:ext cx="3887434" cy="38167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84B1F6-DB15-9D8B-AACA-AD9980AE9377}"/>
              </a:ext>
            </a:extLst>
          </p:cNvPr>
          <p:cNvSpPr txBox="1"/>
          <p:nvPr/>
        </p:nvSpPr>
        <p:spPr>
          <a:xfrm>
            <a:off x="816474" y="6151418"/>
            <a:ext cx="1133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 안에 있는 원소들의 타입은 리스트와 다릅니다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394</Words>
  <Application>Microsoft Office PowerPoint</Application>
  <PresentationFormat>Custom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Syne Bold</vt:lpstr>
      <vt:lpstr>Overpass Bold</vt:lpstr>
      <vt:lpstr>Overpass Light</vt:lpstr>
      <vt:lpstr>-apple-system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jong park</cp:lastModifiedBy>
  <cp:revision>8</cp:revision>
  <dcterms:created xsi:type="dcterms:W3CDTF">2025-05-04T04:27:29Z</dcterms:created>
  <dcterms:modified xsi:type="dcterms:W3CDTF">2025-05-04T05:29:19Z</dcterms:modified>
</cp:coreProperties>
</file>