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42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84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05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90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42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41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6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226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24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1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AE260-41AA-4E9B-B001-7A8EFB01661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91B9C-0B89-442E-8A86-FCDD296F2F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2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261C0A04-BB51-88E9-0197-DC49D798F2F4}"/>
              </a:ext>
            </a:extLst>
          </p:cNvPr>
          <p:cNvSpPr/>
          <p:nvPr/>
        </p:nvSpPr>
        <p:spPr>
          <a:xfrm>
            <a:off x="561109" y="112930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파이썬</a:t>
            </a: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함수</a:t>
            </a: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기초</a:t>
            </a:r>
            <a:endParaRPr lang="en-US" sz="4450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8E2A50B6-2749-9679-D3C4-8C7FF97ABA7E}"/>
              </a:ext>
            </a:extLst>
          </p:cNvPr>
          <p:cNvSpPr/>
          <p:nvPr/>
        </p:nvSpPr>
        <p:spPr>
          <a:xfrm>
            <a:off x="0" y="452913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0AB1E-E161-9E71-6CF3-80E8EC0DE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498" y="821975"/>
            <a:ext cx="3412842" cy="33970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2E5A2B-6FDF-A98E-3AE1-C20320481D0A}"/>
              </a:ext>
            </a:extLst>
          </p:cNvPr>
          <p:cNvSpPr txBox="1"/>
          <p:nvPr/>
        </p:nvSpPr>
        <p:spPr>
          <a:xfrm>
            <a:off x="762000" y="2520477"/>
            <a:ext cx="685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/>
              <a:t>함수 </a:t>
            </a:r>
            <a:r>
              <a:rPr lang="en-US" altLang="ko-KR" sz="3000" dirty="0"/>
              <a:t>function </a:t>
            </a:r>
            <a:r>
              <a:rPr lang="ko-KR" altLang="en-US" sz="3000" dirty="0"/>
              <a:t>은 수학에서의 복잡한 함수를 생각할 필요가 없습니다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27DFEF-7E0E-1AC1-BC10-F3A108B5D276}"/>
              </a:ext>
            </a:extLst>
          </p:cNvPr>
          <p:cNvSpPr txBox="1"/>
          <p:nvPr/>
        </p:nvSpPr>
        <p:spPr>
          <a:xfrm>
            <a:off x="1038365" y="4710589"/>
            <a:ext cx="101152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/>
              <a:t>어떤 기계에 “해줘” 하면 뿅 하고 되는 마법같은 기능입니다</a:t>
            </a:r>
            <a:r>
              <a:rPr lang="en-US" altLang="ko-KR" sz="3000" dirty="0"/>
              <a:t>.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054354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4AA1B-ED3D-3706-2920-79C26F1B1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93876F31-E876-4287-01A5-AFEB667B2602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 미션 </a:t>
            </a:r>
            <a:r>
              <a:rPr lang="en-US" altLang="ko-KR" sz="4800" dirty="0">
                <a:solidFill>
                  <a:srgbClr val="333333"/>
                </a:solidFill>
                <a:latin typeface="-apple-system"/>
              </a:rPr>
              <a:t>3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공격력 계산 함수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0F2FD7E-BAB0-7E5F-B784-7C9E2D62A1E4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74BFD1-77E1-5C64-BDF3-EBE27977A63A}"/>
              </a:ext>
            </a:extLst>
          </p:cNvPr>
          <p:cNvSpPr txBox="1"/>
          <p:nvPr/>
        </p:nvSpPr>
        <p:spPr>
          <a:xfrm>
            <a:off x="2026932" y="2202024"/>
            <a:ext cx="3633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 attack(power, weapon):</a:t>
            </a:r>
          </a:p>
          <a:p>
            <a:r>
              <a:rPr lang="en-US" altLang="ko-KR" dirty="0"/>
              <a:t>    total = power + weapon</a:t>
            </a:r>
          </a:p>
          <a:p>
            <a:r>
              <a:rPr lang="en-US" altLang="ko-KR" dirty="0"/>
              <a:t>    return total</a:t>
            </a:r>
          </a:p>
          <a:p>
            <a:endParaRPr lang="en-US" altLang="ko-KR" dirty="0"/>
          </a:p>
          <a:p>
            <a:r>
              <a:rPr lang="en-US" altLang="ko-KR" dirty="0"/>
              <a:t>damage = attack(20, 15)</a:t>
            </a:r>
          </a:p>
          <a:p>
            <a:r>
              <a:rPr lang="en-US" altLang="ko-KR" dirty="0"/>
              <a:t>print(f"</a:t>
            </a:r>
            <a:r>
              <a:rPr lang="ko-KR" altLang="en-US" dirty="0"/>
              <a:t>👊 총 데미지는 </a:t>
            </a:r>
            <a:r>
              <a:rPr lang="en-US" altLang="ko-KR" dirty="0"/>
              <a:t>{damage}!")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78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B2D30-C990-3182-A4AD-BD3293717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B4F22528-B26E-C9B3-2C44-1B7B3E9BE943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함수의 개념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831ACC-71DB-7BD1-542A-DE9E9EA7246C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F68B8B-14FC-A7F8-ADD1-60991430A51A}"/>
              </a:ext>
            </a:extLst>
          </p:cNvPr>
          <p:cNvSpPr txBox="1"/>
          <p:nvPr/>
        </p:nvSpPr>
        <p:spPr>
          <a:xfrm>
            <a:off x="1238250" y="1832730"/>
            <a:ext cx="935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"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마법사는 매번 주문을 일일이 외우지 않아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.</a:t>
            </a:r>
            <a:br>
              <a:rPr lang="ko-KR" altLang="en-US" sz="2000" dirty="0"/>
            </a:b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함수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란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,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마법 주문을 이름으로 저장해놓는 거야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!"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57C5A-D3B0-EAED-1DCE-7535155435F2}"/>
              </a:ext>
            </a:extLst>
          </p:cNvPr>
          <p:cNvSpPr txBox="1"/>
          <p:nvPr/>
        </p:nvSpPr>
        <p:spPr>
          <a:xfrm>
            <a:off x="1238250" y="3468470"/>
            <a:ext cx="6734175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🧙‍♂️ 마법사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: "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불의 마법을 써야겠군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!"</a:t>
            </a:r>
            <a:b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🔥 파이어볼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! 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🔥</a:t>
            </a:r>
            <a:endParaRPr lang="en-US" altLang="ko-KR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↓</a:t>
            </a: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fireball()</a:t>
            </a:r>
            <a:endParaRPr lang="ko-KR" altLang="en-US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396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ED651-1C60-0CD9-A8A7-08EC661FE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CEBB139-E9B4-CF17-289B-5FA61A40ABC1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함수의 개념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8190B3-5415-AF03-D5A4-2B55DD75EDF8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32BA8A-7942-B601-5E1F-1ACBCA7FA132}"/>
              </a:ext>
            </a:extLst>
          </p:cNvPr>
          <p:cNvSpPr txBox="1"/>
          <p:nvPr/>
        </p:nvSpPr>
        <p:spPr>
          <a:xfrm>
            <a:off x="1238250" y="1832730"/>
            <a:ext cx="935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"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마법사는 매번 주문을 일일이 외우지 않아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.</a:t>
            </a:r>
            <a:br>
              <a:rPr lang="ko-KR" altLang="en-US" sz="2000" dirty="0"/>
            </a:br>
            <a:r>
              <a:rPr lang="ko-KR" altLang="en-US" sz="2000" b="1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함수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란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, </a:t>
            </a:r>
            <a:r>
              <a:rPr lang="ko-KR" altLang="en-US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마법 주문을 이름으로 저장해놓는 거야</a:t>
            </a:r>
            <a:r>
              <a:rPr lang="en-US" altLang="ko-KR" sz="2000" b="0" i="0" dirty="0">
                <a:solidFill>
                  <a:srgbClr val="666666"/>
                </a:solidFill>
                <a:effectLst/>
                <a:latin typeface="Noto Serif KR" panose="02020200000000000000" pitchFamily="18" charset="-128"/>
                <a:ea typeface="Noto Serif KR" panose="02020200000000000000" pitchFamily="18" charset="-128"/>
              </a:rPr>
              <a:t>!"</a:t>
            </a:r>
            <a:endParaRPr lang="ko-KR" alt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866059-D936-42DC-3979-F70F79F3FFA9}"/>
              </a:ext>
            </a:extLst>
          </p:cNvPr>
          <p:cNvSpPr txBox="1"/>
          <p:nvPr/>
        </p:nvSpPr>
        <p:spPr>
          <a:xfrm>
            <a:off x="1238250" y="3468470"/>
            <a:ext cx="6734175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2250"/>
              </a:spcAft>
              <a:buNone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🧙‍♂️ 마법사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: "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불의 마법을 써야겠군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!"</a:t>
            </a:r>
            <a:b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</a:b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🔥 파이어볼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! 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🔥</a:t>
            </a:r>
            <a:endParaRPr lang="en-US" altLang="ko-KR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ko-KR" altLang="en-US" sz="2000" b="0" i="0" dirty="0">
                <a:solidFill>
                  <a:srgbClr val="333333"/>
                </a:solidFill>
                <a:effectLst/>
                <a:latin typeface="-apple-system"/>
              </a:rPr>
              <a:t>↓</a:t>
            </a:r>
            <a:endParaRPr lang="en-US" altLang="ko-KR" sz="2000" dirty="0">
              <a:solidFill>
                <a:srgbClr val="333333"/>
              </a:solidFill>
              <a:latin typeface="-apple-system"/>
            </a:endParaRPr>
          </a:p>
          <a:p>
            <a:pPr algn="l">
              <a:spcAft>
                <a:spcPts val="2250"/>
              </a:spcAft>
              <a:buNone/>
            </a:pP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fireball()</a:t>
            </a:r>
            <a:endParaRPr lang="ko-KR" altLang="en-US" sz="2000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802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20788-0B0B-3FB8-E8F5-C23B6E00A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793C48CA-E797-BF82-47DD-E57BE2862508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</a:rPr>
              <a:t>파이썬 함수 선언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702A87-5579-E6AC-4CD1-36F6C8B9CC7B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618C30-1F46-2341-5D4E-6376B32BB492}"/>
              </a:ext>
            </a:extLst>
          </p:cNvPr>
          <p:cNvSpPr txBox="1"/>
          <p:nvPr/>
        </p:nvSpPr>
        <p:spPr>
          <a:xfrm>
            <a:off x="1447800" y="1895474"/>
            <a:ext cx="83153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def </a:t>
            </a:r>
            <a:r>
              <a:rPr lang="ko-KR" altLang="en-US" sz="3000" b="0" i="0" dirty="0">
                <a:solidFill>
                  <a:srgbClr val="383A42"/>
                </a:solidFill>
                <a:effectLst/>
                <a:latin typeface="SF Mono"/>
              </a:rPr>
              <a:t>함수이름</a:t>
            </a:r>
            <a:r>
              <a:rPr lang="en-US" altLang="ko-KR" sz="3000" b="0" i="0" dirty="0">
                <a:solidFill>
                  <a:srgbClr val="383A42"/>
                </a:solidFill>
                <a:effectLst/>
                <a:latin typeface="SF Mono"/>
              </a:rPr>
              <a:t>(): </a:t>
            </a:r>
          </a:p>
          <a:p>
            <a:r>
              <a:rPr lang="en-US" altLang="ko-KR" sz="3000" dirty="0">
                <a:solidFill>
                  <a:srgbClr val="383A42"/>
                </a:solidFill>
                <a:latin typeface="SF Mono"/>
              </a:rPr>
              <a:t>	</a:t>
            </a:r>
            <a:r>
              <a:rPr lang="ko-KR" altLang="en-US" sz="3000" b="0" i="0" dirty="0">
                <a:solidFill>
                  <a:srgbClr val="383A42"/>
                </a:solidFill>
                <a:effectLst/>
                <a:latin typeface="SF Mono"/>
              </a:rPr>
              <a:t>실행할 코드</a:t>
            </a:r>
            <a:endParaRPr lang="ko-KR" altLang="en-US" sz="3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C9E6E-3BA0-1CCF-63B8-007F4381EA26}"/>
              </a:ext>
            </a:extLst>
          </p:cNvPr>
          <p:cNvSpPr txBox="1"/>
          <p:nvPr/>
        </p:nvSpPr>
        <p:spPr>
          <a:xfrm>
            <a:off x="1447800" y="3752850"/>
            <a:ext cx="7658100" cy="2298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altLang="ko-KR" sz="3000" b="1" i="0" dirty="0">
                <a:solidFill>
                  <a:srgbClr val="333333"/>
                </a:solidFill>
                <a:effectLst/>
                <a:latin typeface="-apple-system"/>
              </a:rPr>
              <a:t>def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: "</a:t>
            </a:r>
            <a:r>
              <a:rPr lang="ko-KR" altLang="en-US" sz="3000" b="0" i="0" dirty="0">
                <a:solidFill>
                  <a:srgbClr val="333333"/>
                </a:solidFill>
                <a:effectLst/>
                <a:latin typeface="-apple-system"/>
              </a:rPr>
              <a:t>함수를 만든다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"</a:t>
            </a:r>
            <a:r>
              <a:rPr lang="ko-KR" altLang="en-US" sz="3000" b="0" i="0" dirty="0">
                <a:solidFill>
                  <a:srgbClr val="333333"/>
                </a:solidFill>
                <a:effectLst/>
                <a:latin typeface="-apple-system"/>
              </a:rPr>
              <a:t>는 뜻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!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sz="3000" b="1" i="0" dirty="0">
                <a:solidFill>
                  <a:srgbClr val="333333"/>
                </a:solidFill>
                <a:effectLst/>
                <a:latin typeface="-apple-system"/>
              </a:rPr>
              <a:t>함수이름</a:t>
            </a:r>
            <a:r>
              <a:rPr lang="en-US" altLang="ko-KR" sz="3000" b="1" i="0" dirty="0">
                <a:solidFill>
                  <a:srgbClr val="333333"/>
                </a:solidFill>
                <a:effectLst/>
                <a:latin typeface="-apple-system"/>
              </a:rPr>
              <a:t>()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sz="3000" b="0" i="0" dirty="0">
                <a:solidFill>
                  <a:srgbClr val="333333"/>
                </a:solidFill>
                <a:effectLst/>
                <a:latin typeface="-apple-system"/>
              </a:rPr>
              <a:t>주문 이름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!</a:t>
            </a:r>
          </a:p>
          <a:p>
            <a:pPr algn="l">
              <a:spcBef>
                <a:spcPts val="1050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ko-KR" altLang="en-US" sz="3000" b="1" i="0" dirty="0">
                <a:solidFill>
                  <a:srgbClr val="333333"/>
                </a:solidFill>
                <a:effectLst/>
                <a:latin typeface="-apple-system"/>
              </a:rPr>
              <a:t>실행할 코드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: </a:t>
            </a:r>
            <a:r>
              <a:rPr lang="ko-KR" altLang="en-US" sz="3000" b="0" i="0" dirty="0">
                <a:solidFill>
                  <a:srgbClr val="333333"/>
                </a:solidFill>
                <a:effectLst/>
                <a:latin typeface="-apple-system"/>
              </a:rPr>
              <a:t>그 주문이 하는 일</a:t>
            </a:r>
            <a:r>
              <a:rPr lang="en-US" altLang="ko-KR" sz="3000" b="0" i="0" dirty="0">
                <a:solidFill>
                  <a:srgbClr val="333333"/>
                </a:solidFill>
                <a:effectLst/>
                <a:latin typeface="-apple-system"/>
              </a:rPr>
              <a:t>!</a:t>
            </a:r>
          </a:p>
          <a:p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519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5AF9D-F354-D0CE-E257-52FAC10A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FAF0050E-405C-ADF3-071F-7A2D50ABC127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dirty="0">
                <a:solidFill>
                  <a:srgbClr val="161613"/>
                </a:solidFill>
                <a:latin typeface="DM Sans Medium" pitchFamily="34" charset="0"/>
              </a:rPr>
              <a:t>파이썬 함수 선언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17FCC6-B7DE-F07A-D8FF-ADF5B97BD5A0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BE418F7-CDEF-75D8-50DB-30DC66D22874}"/>
              </a:ext>
            </a:extLst>
          </p:cNvPr>
          <p:cNvSpPr txBox="1"/>
          <p:nvPr/>
        </p:nvSpPr>
        <p:spPr>
          <a:xfrm>
            <a:off x="1447800" y="1895474"/>
            <a:ext cx="83153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0" i="0" dirty="0">
                <a:solidFill>
                  <a:srgbClr val="383A42"/>
                </a:solidFill>
                <a:effectLst/>
                <a:latin typeface="SF Mono"/>
              </a:rPr>
              <a:t>def hello(): </a:t>
            </a:r>
          </a:p>
          <a:p>
            <a:r>
              <a:rPr lang="en-US" altLang="ko-KR" sz="3200" dirty="0">
                <a:solidFill>
                  <a:srgbClr val="383A42"/>
                </a:solidFill>
                <a:latin typeface="SF Mono"/>
              </a:rPr>
              <a:t>	</a:t>
            </a:r>
            <a:r>
              <a:rPr lang="en-US" altLang="ko-KR" sz="3200" b="0" i="0" dirty="0">
                <a:solidFill>
                  <a:srgbClr val="C18401"/>
                </a:solidFill>
                <a:effectLst/>
                <a:latin typeface="SF Mono"/>
              </a:rPr>
              <a:t>print</a:t>
            </a:r>
            <a:r>
              <a:rPr lang="en-US" altLang="ko-KR" sz="3200" b="0" i="0" dirty="0">
                <a:solidFill>
                  <a:srgbClr val="383A42"/>
                </a:solidFill>
                <a:effectLst/>
                <a:latin typeface="SF Mono"/>
              </a:rPr>
              <a:t>(</a:t>
            </a:r>
            <a:r>
              <a:rPr lang="en-US" altLang="ko-KR" sz="3200" b="0" i="0" dirty="0">
                <a:solidFill>
                  <a:srgbClr val="50A14F"/>
                </a:solidFill>
                <a:effectLst/>
                <a:latin typeface="SF Mono"/>
              </a:rPr>
              <a:t>"</a:t>
            </a:r>
            <a:r>
              <a:rPr lang="ko-KR" altLang="en-US" sz="3200" b="0" i="0" dirty="0">
                <a:solidFill>
                  <a:srgbClr val="50A14F"/>
                </a:solidFill>
                <a:effectLst/>
                <a:latin typeface="SF Mono"/>
              </a:rPr>
              <a:t>안녕</a:t>
            </a:r>
            <a:r>
              <a:rPr lang="en-US" altLang="ko-KR" sz="3200" b="0" i="0" dirty="0">
                <a:solidFill>
                  <a:srgbClr val="50A14F"/>
                </a:solidFill>
                <a:effectLst/>
                <a:latin typeface="SF Mono"/>
              </a:rPr>
              <a:t>! </a:t>
            </a:r>
            <a:r>
              <a:rPr lang="ko-KR" altLang="en-US" sz="3200" b="0" i="0" dirty="0">
                <a:solidFill>
                  <a:srgbClr val="50A14F"/>
                </a:solidFill>
                <a:effectLst/>
                <a:latin typeface="SF Mono"/>
              </a:rPr>
              <a:t>나는 모험가야</a:t>
            </a:r>
            <a:r>
              <a:rPr lang="en-US" altLang="ko-KR" sz="3200" b="0" i="0" dirty="0">
                <a:solidFill>
                  <a:srgbClr val="50A14F"/>
                </a:solidFill>
                <a:effectLst/>
                <a:latin typeface="SF Mono"/>
              </a:rPr>
              <a:t>!"</a:t>
            </a:r>
            <a:r>
              <a:rPr lang="en-US" altLang="ko-KR" sz="3200" b="0" i="0" dirty="0">
                <a:solidFill>
                  <a:srgbClr val="383A42"/>
                </a:solidFill>
                <a:effectLst/>
                <a:latin typeface="SF Mono"/>
              </a:rPr>
              <a:t>) </a:t>
            </a:r>
          </a:p>
          <a:p>
            <a:endParaRPr lang="en-US" altLang="ko-KR" sz="3200" dirty="0">
              <a:solidFill>
                <a:srgbClr val="383A42"/>
              </a:solidFill>
              <a:latin typeface="SF Mono"/>
            </a:endParaRPr>
          </a:p>
          <a:p>
            <a:r>
              <a:rPr lang="en-US" altLang="ko-KR" sz="3200" b="0" i="1" dirty="0">
                <a:solidFill>
                  <a:srgbClr val="A0A1A7"/>
                </a:solidFill>
                <a:effectLst/>
                <a:latin typeface="SF Mono"/>
              </a:rPr>
              <a:t># </a:t>
            </a:r>
            <a:r>
              <a:rPr lang="ko-KR" altLang="en-US" sz="3200" b="0" i="1" dirty="0">
                <a:solidFill>
                  <a:srgbClr val="A0A1A7"/>
                </a:solidFill>
                <a:effectLst/>
                <a:latin typeface="SF Mono"/>
              </a:rPr>
              <a:t>함수 사용하기</a:t>
            </a:r>
            <a:r>
              <a:rPr lang="ko-KR" altLang="en-US" sz="3200" b="0" i="0" dirty="0">
                <a:solidFill>
                  <a:srgbClr val="383A42"/>
                </a:solidFill>
                <a:effectLst/>
                <a:latin typeface="SF Mono"/>
              </a:rPr>
              <a:t> </a:t>
            </a:r>
            <a:endParaRPr lang="en-US" altLang="ko-KR" sz="32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en-US" altLang="ko-KR" sz="3200" b="0" i="0" dirty="0">
                <a:solidFill>
                  <a:srgbClr val="383A42"/>
                </a:solidFill>
                <a:effectLst/>
                <a:latin typeface="SF Mono"/>
              </a:rPr>
              <a:t>hello()</a:t>
            </a:r>
          </a:p>
          <a:p>
            <a:endParaRPr lang="en-US" altLang="ko-KR" sz="3200" dirty="0">
              <a:solidFill>
                <a:srgbClr val="383A42"/>
              </a:solidFill>
              <a:latin typeface="SF Mono"/>
            </a:endParaRPr>
          </a:p>
          <a:p>
            <a:endParaRPr lang="en-US" altLang="ko-KR" sz="3200" dirty="0">
              <a:solidFill>
                <a:srgbClr val="383A42"/>
              </a:solidFill>
              <a:latin typeface="SF Mono"/>
            </a:endParaRPr>
          </a:p>
          <a:p>
            <a:r>
              <a:rPr lang="ko-KR" altLang="en-US" sz="32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ko-KR" altLang="en-US" sz="3200" b="1" i="0" dirty="0">
                <a:solidFill>
                  <a:srgbClr val="333333"/>
                </a:solidFill>
                <a:effectLst/>
                <a:latin typeface="-apple-system"/>
              </a:rPr>
              <a:t>결과</a:t>
            </a:r>
            <a:r>
              <a:rPr lang="en-US" altLang="ko-KR" sz="3200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</a:p>
          <a:p>
            <a:r>
              <a:rPr lang="ko-KR" altLang="en-US" sz="3200" b="0" i="0" dirty="0">
                <a:solidFill>
                  <a:srgbClr val="383A42"/>
                </a:solidFill>
                <a:effectLst/>
                <a:latin typeface="SF Mono"/>
              </a:rPr>
              <a:t>안녕</a:t>
            </a:r>
            <a:r>
              <a:rPr lang="en-US" altLang="ko-KR" sz="3200" b="0" i="0" dirty="0">
                <a:solidFill>
                  <a:srgbClr val="383A42"/>
                </a:solidFill>
                <a:effectLst/>
                <a:latin typeface="SF Mono"/>
              </a:rPr>
              <a:t>! </a:t>
            </a:r>
            <a:r>
              <a:rPr lang="ko-KR" altLang="en-US" sz="3200" b="0" i="0" dirty="0">
                <a:solidFill>
                  <a:srgbClr val="383A42"/>
                </a:solidFill>
                <a:effectLst/>
                <a:latin typeface="SF Mono"/>
              </a:rPr>
              <a:t>나는 모험가야</a:t>
            </a:r>
            <a:r>
              <a:rPr lang="en-US" altLang="ko-KR" sz="3200" b="0" i="0" dirty="0">
                <a:solidFill>
                  <a:srgbClr val="383A42"/>
                </a:solidFill>
                <a:effectLst/>
                <a:latin typeface="SF Mono"/>
              </a:rPr>
              <a:t>!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79285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57C6C-A910-0213-F6FC-DECDC72DC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63E4CCC-01F9-9DFE-C106-AF94054B2440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함수에 </a:t>
            </a:r>
            <a:r>
              <a:rPr lang="ko-KR" altLang="en-US" sz="4800" b="1" i="0" dirty="0">
                <a:solidFill>
                  <a:srgbClr val="333333"/>
                </a:solidFill>
                <a:effectLst/>
                <a:latin typeface="-apple-system"/>
              </a:rPr>
              <a:t>재료</a:t>
            </a: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 넣기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! (</a:t>
            </a: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매개변수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)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D7836D7-E912-5D4D-7A74-7CF807914F5B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1C09D9-7182-9EC8-BE59-FC7EECF2641A}"/>
              </a:ext>
            </a:extLst>
          </p:cNvPr>
          <p:cNvSpPr txBox="1"/>
          <p:nvPr/>
        </p:nvSpPr>
        <p:spPr>
          <a:xfrm>
            <a:off x="1345163" y="2781882"/>
            <a:ext cx="8315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def fireball(power): </a:t>
            </a:r>
          </a:p>
          <a:p>
            <a:r>
              <a:rPr lang="en-US" altLang="ko-KR" sz="2000" dirty="0">
                <a:solidFill>
                  <a:srgbClr val="383A42"/>
                </a:solidFill>
                <a:latin typeface="SF Mono"/>
              </a:rPr>
              <a:t>	</a:t>
            </a:r>
            <a:r>
              <a:rPr lang="en-US" altLang="ko-KR" sz="2000" b="0" i="0" dirty="0">
                <a:solidFill>
                  <a:srgbClr val="C18401"/>
                </a:solidFill>
                <a:effectLst/>
                <a:latin typeface="SF Mono"/>
              </a:rPr>
              <a:t>print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(f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SF Mono"/>
              </a:rPr>
              <a:t>"</a:t>
            </a:r>
            <a:r>
              <a:rPr lang="ko-KR" altLang="en-US" sz="2000" b="0" i="0" dirty="0">
                <a:solidFill>
                  <a:srgbClr val="50A14F"/>
                </a:solidFill>
                <a:effectLst/>
                <a:latin typeface="SF Mono"/>
              </a:rPr>
              <a:t>🔥 파이어볼 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SF Mono"/>
              </a:rPr>
              <a:t>{power} </a:t>
            </a:r>
            <a:r>
              <a:rPr lang="ko-KR" altLang="en-US" sz="2000" b="0" i="0" dirty="0">
                <a:solidFill>
                  <a:srgbClr val="50A14F"/>
                </a:solidFill>
                <a:effectLst/>
                <a:latin typeface="SF Mono"/>
              </a:rPr>
              <a:t>데미지</a:t>
            </a:r>
            <a:r>
              <a:rPr lang="en-US" altLang="ko-KR" sz="2000" b="0" i="0" dirty="0">
                <a:solidFill>
                  <a:srgbClr val="50A14F"/>
                </a:solidFill>
                <a:effectLst/>
                <a:latin typeface="SF Mono"/>
              </a:rPr>
              <a:t>!"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) </a:t>
            </a:r>
          </a:p>
          <a:p>
            <a:endParaRPr lang="en-US" altLang="ko-KR" sz="2000" dirty="0">
              <a:solidFill>
                <a:srgbClr val="383A42"/>
              </a:solidFill>
              <a:latin typeface="SF Mono"/>
            </a:endParaRP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fireball(10) 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fireball(50)</a:t>
            </a:r>
          </a:p>
          <a:p>
            <a:endParaRPr lang="en-US" altLang="ko-KR" sz="2000" dirty="0">
              <a:solidFill>
                <a:srgbClr val="383A42"/>
              </a:solidFill>
              <a:latin typeface="SF Mono"/>
            </a:endParaRPr>
          </a:p>
          <a:p>
            <a:r>
              <a:rPr lang="ko-KR" altLang="en-US" sz="2000" b="1" i="0" dirty="0">
                <a:solidFill>
                  <a:srgbClr val="333333"/>
                </a:solidFill>
                <a:effectLst/>
                <a:latin typeface="-apple-system"/>
              </a:rPr>
              <a:t>결과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  <a:endParaRPr lang="en-US" altLang="ko-KR" sz="20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🔥 파이어볼 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10 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데미지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! </a:t>
            </a:r>
          </a:p>
          <a:p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🔥 파이어볼 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50 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데미지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!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983DA-6AB2-16B6-2CE3-5EC5579B088F}"/>
              </a:ext>
            </a:extLst>
          </p:cNvPr>
          <p:cNvSpPr txBox="1"/>
          <p:nvPr/>
        </p:nvSpPr>
        <p:spPr>
          <a:xfrm>
            <a:off x="2628900" y="178215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파이어볼 주문을 쓸 때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얼마나 큰 불을 쓸지 정할 수 있어야지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?"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1620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B979A-9C19-AA98-C0D1-9050E8DDE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4B02601A-118C-D54F-485A-0A4EDBE0E849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함수의 </a:t>
            </a:r>
            <a:r>
              <a:rPr lang="ko-KR" altLang="en-US" sz="4800" b="1" i="0" dirty="0">
                <a:solidFill>
                  <a:srgbClr val="333333"/>
                </a:solidFill>
                <a:effectLst/>
                <a:latin typeface="-apple-system"/>
              </a:rPr>
              <a:t>보물상자</a:t>
            </a: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 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(</a:t>
            </a: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반환값 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return)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EB1975-9C12-719A-AD49-06D5B33443D1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B66963-79C8-0296-DC26-26BADC9FEA3A}"/>
              </a:ext>
            </a:extLst>
          </p:cNvPr>
          <p:cNvSpPr txBox="1"/>
          <p:nvPr/>
        </p:nvSpPr>
        <p:spPr>
          <a:xfrm>
            <a:off x="1345163" y="2781882"/>
            <a:ext cx="83153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def 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SF Mono"/>
              </a:rPr>
              <a:t>get_gold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():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   return 100</a:t>
            </a:r>
          </a:p>
          <a:p>
            <a:endParaRPr lang="en-US" altLang="ko-KR" sz="20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gold = 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SF Mono"/>
              </a:rPr>
              <a:t>get_gold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()</a:t>
            </a:r>
          </a:p>
          <a:p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print(f"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💰 금화를 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{gold}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개 얻었다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!")</a:t>
            </a:r>
          </a:p>
          <a:p>
            <a:endParaRPr lang="en-US" altLang="ko-KR" sz="2000" dirty="0">
              <a:solidFill>
                <a:srgbClr val="383A42"/>
              </a:solidFill>
              <a:latin typeface="SF Mono"/>
            </a:endParaRPr>
          </a:p>
          <a:p>
            <a:endParaRPr lang="en-US" altLang="ko-KR" sz="2000" dirty="0">
              <a:solidFill>
                <a:srgbClr val="383A42"/>
              </a:solidFill>
              <a:latin typeface="SF Mono"/>
            </a:endParaRPr>
          </a:p>
          <a:p>
            <a:r>
              <a:rPr lang="ko-KR" altLang="en-US" sz="2000" dirty="0"/>
              <a:t>결과</a:t>
            </a:r>
            <a:r>
              <a:rPr lang="en-US" altLang="ko-KR" sz="2000" dirty="0"/>
              <a:t>:</a:t>
            </a:r>
          </a:p>
          <a:p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SF Mono"/>
              </a:rPr>
              <a:t>get_gold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() → 100 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을 돌려줌 → 금화 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100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개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!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8DF98-D70E-9A59-997A-5D87341D4BA8}"/>
              </a:ext>
            </a:extLst>
          </p:cNvPr>
          <p:cNvSpPr txBox="1"/>
          <p:nvPr/>
        </p:nvSpPr>
        <p:spPr>
          <a:xfrm>
            <a:off x="2628900" y="1782151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"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-apple-system"/>
              </a:rPr>
              <a:t>함수가 값을 계산해서 돌려줄 수도 있어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-apple-system"/>
              </a:rPr>
              <a:t>!"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851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EF1F4-4549-090E-6D07-7DAEC9547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D1CE039B-159B-CD2E-5B05-4737260E120D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 미션 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2: </a:t>
            </a: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힐 주문 만들기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F8BD1A-2D2A-0565-309B-082A6D26C1F0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354D09-3D8A-26F7-49B5-724413B4EFD4}"/>
              </a:ext>
            </a:extLst>
          </p:cNvPr>
          <p:cNvSpPr txBox="1"/>
          <p:nvPr/>
        </p:nvSpPr>
        <p:spPr>
          <a:xfrm>
            <a:off x="1298510" y="2138070"/>
            <a:ext cx="83153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용사체력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, 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마법사체력 변수를 만들자</a:t>
            </a:r>
            <a:endParaRPr lang="en-US" altLang="ko-KR" sz="2000" b="0" i="0" dirty="0">
              <a:solidFill>
                <a:srgbClr val="383A42"/>
              </a:solidFill>
              <a:effectLst/>
              <a:latin typeface="SF Mono"/>
            </a:endParaRPr>
          </a:p>
          <a:p>
            <a:endParaRPr lang="en-US" altLang="ko-KR" sz="2000" dirty="0">
              <a:solidFill>
                <a:srgbClr val="383A42"/>
              </a:solidFill>
              <a:latin typeface="SF Mono"/>
            </a:endParaRPr>
          </a:p>
          <a:p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함수를 만들자</a:t>
            </a:r>
            <a:endParaRPr lang="en-US" altLang="ko-KR" sz="2000" dirty="0">
              <a:solidFill>
                <a:srgbClr val="383A42"/>
              </a:solidFill>
              <a:latin typeface="SF Mono"/>
            </a:endParaRPr>
          </a:p>
          <a:p>
            <a:r>
              <a:rPr lang="ko-KR" altLang="en-US" sz="2000" dirty="0">
                <a:solidFill>
                  <a:srgbClr val="383A42"/>
                </a:solidFill>
                <a:latin typeface="SF Mono"/>
              </a:rPr>
              <a:t>함수는 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SF Mono"/>
              </a:rPr>
              <a:t>current_health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(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현재채력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), amount(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힐량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) </a:t>
            </a:r>
            <a:r>
              <a:rPr lang="ko-KR" altLang="en-US" sz="2000" b="0" i="0" dirty="0">
                <a:solidFill>
                  <a:srgbClr val="383A42"/>
                </a:solidFill>
                <a:effectLst/>
                <a:latin typeface="SF Mono"/>
              </a:rPr>
              <a:t>를 </a:t>
            </a:r>
            <a:endParaRPr lang="en-US" altLang="ko-KR" sz="2000" b="0" i="0" dirty="0">
              <a:solidFill>
                <a:srgbClr val="383A42"/>
              </a:solidFill>
              <a:effectLst/>
              <a:latin typeface="SF Mono"/>
            </a:endParaRPr>
          </a:p>
          <a:p>
            <a:r>
              <a:rPr lang="ko-KR" altLang="en-US" sz="2000" dirty="0">
                <a:solidFill>
                  <a:srgbClr val="383A42"/>
                </a:solidFill>
                <a:latin typeface="SF Mono"/>
              </a:rPr>
              <a:t>매개변수로 받는다</a:t>
            </a:r>
            <a:endParaRPr lang="en-US" altLang="ko-KR" sz="2000" dirty="0">
              <a:solidFill>
                <a:srgbClr val="383A42"/>
              </a:solidFill>
              <a:latin typeface="SF Mono"/>
            </a:endParaRPr>
          </a:p>
          <a:p>
            <a:endParaRPr lang="en-US" altLang="ko-KR" sz="2000" dirty="0">
              <a:solidFill>
                <a:srgbClr val="383A42"/>
              </a:solidFill>
              <a:latin typeface="SF Mono"/>
            </a:endParaRPr>
          </a:p>
          <a:p>
            <a:r>
              <a:rPr lang="en-US" altLang="ko-KR" sz="2000" dirty="0">
                <a:solidFill>
                  <a:srgbClr val="383A42"/>
                </a:solidFill>
                <a:latin typeface="SF Mono"/>
              </a:rPr>
              <a:t> heal(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SF Mono"/>
              </a:rPr>
              <a:t>current_health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, amount</a:t>
            </a:r>
            <a:r>
              <a:rPr lang="en-US" altLang="ko-KR" sz="2000" dirty="0">
                <a:solidFill>
                  <a:srgbClr val="383A42"/>
                </a:solidFill>
                <a:latin typeface="SF Mono"/>
              </a:rPr>
              <a:t>)</a:t>
            </a:r>
          </a:p>
          <a:p>
            <a:endParaRPr lang="en-US" altLang="ko-KR" sz="2000" dirty="0">
              <a:solidFill>
                <a:srgbClr val="383A42"/>
              </a:solidFill>
              <a:latin typeface="SF Mono"/>
            </a:endParaRPr>
          </a:p>
          <a:p>
            <a:r>
              <a:rPr lang="ko-KR" altLang="en-US" sz="2000" dirty="0">
                <a:solidFill>
                  <a:srgbClr val="383A42"/>
                </a:solidFill>
                <a:latin typeface="SF Mono"/>
              </a:rPr>
              <a:t>함수의 내부는 </a:t>
            </a:r>
            <a:r>
              <a:rPr lang="en-US" altLang="ko-KR" sz="2000" b="0" i="0" dirty="0" err="1">
                <a:solidFill>
                  <a:srgbClr val="383A42"/>
                </a:solidFill>
                <a:effectLst/>
                <a:latin typeface="SF Mono"/>
              </a:rPr>
              <a:t>current_health</a:t>
            </a:r>
            <a:r>
              <a:rPr lang="en-US" altLang="ko-KR" sz="2000" b="0" i="0" dirty="0">
                <a:solidFill>
                  <a:srgbClr val="383A42"/>
                </a:solidFill>
                <a:effectLst/>
                <a:latin typeface="SF Mono"/>
              </a:rPr>
              <a:t> + amount </a:t>
            </a:r>
            <a:r>
              <a:rPr lang="ko-KR" altLang="en-US" sz="2000" dirty="0">
                <a:solidFill>
                  <a:srgbClr val="383A42"/>
                </a:solidFill>
                <a:latin typeface="SF Mono"/>
              </a:rPr>
              <a:t>값을 </a:t>
            </a:r>
            <a:r>
              <a:rPr lang="en-US" altLang="ko-KR" sz="2000" dirty="0">
                <a:solidFill>
                  <a:srgbClr val="383A42"/>
                </a:solidFill>
                <a:latin typeface="SF Mono"/>
              </a:rPr>
              <a:t>return </a:t>
            </a:r>
            <a:r>
              <a:rPr lang="ko-KR" altLang="en-US" sz="2000" dirty="0">
                <a:solidFill>
                  <a:srgbClr val="383A42"/>
                </a:solidFill>
                <a:latin typeface="SF Mono"/>
              </a:rPr>
              <a:t>한다</a:t>
            </a:r>
            <a:endParaRPr lang="en-US" altLang="ko-KR" sz="2000" dirty="0">
              <a:solidFill>
                <a:srgbClr val="383A42"/>
              </a:solidFill>
              <a:latin typeface="SF Mono"/>
            </a:endParaRPr>
          </a:p>
          <a:p>
            <a:endParaRPr lang="en-US" altLang="ko-KR" sz="2000" dirty="0">
              <a:solidFill>
                <a:srgbClr val="383A42"/>
              </a:solidFill>
              <a:latin typeface="SF Mono"/>
            </a:endParaRPr>
          </a:p>
          <a:p>
            <a:r>
              <a:rPr lang="ko-KR" altLang="en-US" sz="2000" dirty="0"/>
              <a:t>용사와 마법사 체력을 함수를 사용해서 회복해보자</a:t>
            </a:r>
          </a:p>
        </p:txBody>
      </p:sp>
    </p:spTree>
    <p:extLst>
      <p:ext uri="{BB962C8B-B14F-4D97-AF65-F5344CB8AC3E}">
        <p14:creationId xmlns:p14="http://schemas.microsoft.com/office/powerpoint/2010/main" val="30323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6F268-D4AE-6ABE-9416-5979E5122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C4CCD09F-743B-6B2E-7D1D-D072817F874A}"/>
              </a:ext>
            </a:extLst>
          </p:cNvPr>
          <p:cNvSpPr/>
          <p:nvPr/>
        </p:nvSpPr>
        <p:spPr>
          <a:xfrm>
            <a:off x="458747" y="529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 미션 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2: </a:t>
            </a:r>
            <a:r>
              <a:rPr lang="ko-KR" altLang="en-US" sz="4800" b="0" i="0" dirty="0">
                <a:solidFill>
                  <a:srgbClr val="333333"/>
                </a:solidFill>
                <a:effectLst/>
                <a:latin typeface="-apple-system"/>
              </a:rPr>
              <a:t>힐 주문 만들기 예시</a:t>
            </a:r>
            <a:r>
              <a:rPr lang="en-US" altLang="ko-KR" sz="4800" b="0" i="0" dirty="0">
                <a:solidFill>
                  <a:srgbClr val="333333"/>
                </a:solidFill>
                <a:effectLst/>
                <a:latin typeface="-apple-system"/>
              </a:rPr>
              <a:t>:</a:t>
            </a:r>
            <a:endParaRPr lang="en-US" sz="445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530544B-FF86-B48D-BB77-88BECE31CFD8}"/>
              </a:ext>
            </a:extLst>
          </p:cNvPr>
          <p:cNvCxnSpPr/>
          <p:nvPr/>
        </p:nvCxnSpPr>
        <p:spPr>
          <a:xfrm>
            <a:off x="333375" y="1428750"/>
            <a:ext cx="11344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4AF7C43-98E7-93E5-4B13-7205A00821B8}"/>
              </a:ext>
            </a:extLst>
          </p:cNvPr>
          <p:cNvSpPr txBox="1"/>
          <p:nvPr/>
        </p:nvSpPr>
        <p:spPr>
          <a:xfrm>
            <a:off x="2026932" y="2202024"/>
            <a:ext cx="410240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def heal( </a:t>
            </a:r>
            <a:r>
              <a:rPr lang="en-US" altLang="ko-KR" dirty="0" err="1"/>
              <a:t>current_health</a:t>
            </a:r>
            <a:r>
              <a:rPr lang="en-US" altLang="ko-KR" dirty="0"/>
              <a:t>, amount):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new_health</a:t>
            </a:r>
            <a:r>
              <a:rPr lang="en-US" altLang="ko-KR" dirty="0"/>
              <a:t> = </a:t>
            </a:r>
            <a:r>
              <a:rPr lang="en-US" altLang="ko-KR" dirty="0" err="1"/>
              <a:t>current_health</a:t>
            </a:r>
            <a:r>
              <a:rPr lang="en-US" altLang="ko-KR" dirty="0"/>
              <a:t> + amount</a:t>
            </a:r>
          </a:p>
          <a:p>
            <a:r>
              <a:rPr lang="en-US" altLang="ko-KR" dirty="0"/>
              <a:t>    return </a:t>
            </a:r>
            <a:r>
              <a:rPr lang="en-US" altLang="ko-KR" dirty="0" err="1"/>
              <a:t>new_health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용사체력 </a:t>
            </a:r>
            <a:r>
              <a:rPr lang="en-US" altLang="ko-KR" dirty="0"/>
              <a:t>= 10</a:t>
            </a:r>
          </a:p>
          <a:p>
            <a:r>
              <a:rPr lang="ko-KR" altLang="en-US" dirty="0"/>
              <a:t>마법사체력 </a:t>
            </a:r>
            <a:r>
              <a:rPr lang="en-US" altLang="ko-KR" dirty="0"/>
              <a:t>= 5</a:t>
            </a:r>
          </a:p>
          <a:p>
            <a:r>
              <a:rPr lang="en-US" altLang="ko-KR" dirty="0"/>
              <a:t>print(f"</a:t>
            </a:r>
            <a:r>
              <a:rPr lang="ko-KR" altLang="en-US" dirty="0"/>
              <a:t>용사체력 </a:t>
            </a:r>
            <a:r>
              <a:rPr lang="en-US" altLang="ko-KR" dirty="0"/>
              <a:t>: {</a:t>
            </a:r>
            <a:r>
              <a:rPr lang="ko-KR" altLang="en-US" dirty="0"/>
              <a:t>용사체력</a:t>
            </a:r>
            <a:r>
              <a:rPr lang="en-US" altLang="ko-KR" dirty="0"/>
              <a:t>}")</a:t>
            </a:r>
          </a:p>
          <a:p>
            <a:r>
              <a:rPr lang="en-US" altLang="ko-KR" dirty="0"/>
              <a:t>print(f"</a:t>
            </a:r>
            <a:r>
              <a:rPr lang="ko-KR" altLang="en-US" dirty="0"/>
              <a:t>마법사체력 </a:t>
            </a:r>
            <a:r>
              <a:rPr lang="en-US" altLang="ko-KR" dirty="0"/>
              <a:t>: {</a:t>
            </a:r>
            <a:r>
              <a:rPr lang="ko-KR" altLang="en-US" dirty="0"/>
              <a:t>마법사체력</a:t>
            </a:r>
            <a:r>
              <a:rPr lang="en-US" altLang="ko-KR" dirty="0"/>
              <a:t>}")</a:t>
            </a:r>
          </a:p>
          <a:p>
            <a:endParaRPr lang="en-US" altLang="ko-KR" dirty="0"/>
          </a:p>
          <a:p>
            <a:r>
              <a:rPr lang="ko-KR" altLang="en-US" dirty="0"/>
              <a:t>용사체력 </a:t>
            </a:r>
            <a:r>
              <a:rPr lang="en-US" altLang="ko-KR" dirty="0"/>
              <a:t>= heal( 70, 30)</a:t>
            </a:r>
          </a:p>
          <a:p>
            <a:r>
              <a:rPr lang="ko-KR" altLang="en-US" dirty="0"/>
              <a:t>마법사체력 </a:t>
            </a:r>
            <a:r>
              <a:rPr lang="en-US" altLang="ko-KR" dirty="0"/>
              <a:t>= heal(40, 50)</a:t>
            </a:r>
          </a:p>
          <a:p>
            <a:r>
              <a:rPr lang="en-US" altLang="ko-KR" dirty="0"/>
              <a:t>print(f"</a:t>
            </a:r>
            <a:r>
              <a:rPr lang="ko-KR" altLang="en-US" dirty="0"/>
              <a:t>용사체력 </a:t>
            </a:r>
            <a:r>
              <a:rPr lang="en-US" altLang="ko-KR" dirty="0"/>
              <a:t>: {</a:t>
            </a:r>
            <a:r>
              <a:rPr lang="ko-KR" altLang="en-US" dirty="0"/>
              <a:t>용사체력</a:t>
            </a:r>
            <a:r>
              <a:rPr lang="en-US" altLang="ko-KR" dirty="0"/>
              <a:t>}")</a:t>
            </a:r>
          </a:p>
          <a:p>
            <a:r>
              <a:rPr lang="en-US" altLang="ko-KR" dirty="0"/>
              <a:t>print(f"</a:t>
            </a:r>
            <a:r>
              <a:rPr lang="ko-KR" altLang="en-US" dirty="0"/>
              <a:t>마법사체력 </a:t>
            </a:r>
            <a:r>
              <a:rPr lang="en-US" altLang="ko-KR" dirty="0"/>
              <a:t>: {</a:t>
            </a:r>
            <a:r>
              <a:rPr lang="ko-KR" altLang="en-US" dirty="0"/>
              <a:t>마법사체력</a:t>
            </a:r>
            <a:r>
              <a:rPr lang="en-US" altLang="ko-KR" dirty="0"/>
              <a:t>}")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06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</TotalTime>
  <Words>451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-apple-system</vt:lpstr>
      <vt:lpstr>Noto Serif KR</vt:lpstr>
      <vt:lpstr>SF Mono</vt:lpstr>
      <vt:lpstr>Arial</vt:lpstr>
      <vt:lpstr>Calibri</vt:lpstr>
      <vt:lpstr>Calibri Light</vt:lpstr>
      <vt:lpstr>DM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jong park</dc:creator>
  <cp:lastModifiedBy>jong park</cp:lastModifiedBy>
  <cp:revision>18</cp:revision>
  <dcterms:created xsi:type="dcterms:W3CDTF">2025-05-04T07:21:52Z</dcterms:created>
  <dcterms:modified xsi:type="dcterms:W3CDTF">2025-05-04T08:01:37Z</dcterms:modified>
</cp:coreProperties>
</file>