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67" r:id="rId5"/>
    <p:sldId id="261" r:id="rId6"/>
    <p:sldId id="268" r:id="rId7"/>
    <p:sldId id="264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2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4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2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2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1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61C0A04-BB51-88E9-0197-DC49D798F2F4}"/>
              </a:ext>
            </a:extLst>
          </p:cNvPr>
          <p:cNvSpPr/>
          <p:nvPr/>
        </p:nvSpPr>
        <p:spPr>
          <a:xfrm>
            <a:off x="551778" y="6254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US" altLang="ko-KR" sz="4800" b="0" i="0" dirty="0">
                <a:effectLst/>
                <a:latin typeface="AppleSDGothicNeo"/>
              </a:rPr>
              <a:t>[</a:t>
            </a:r>
            <a:r>
              <a:rPr lang="ko-KR" altLang="en-US" sz="4800" b="0" i="0" dirty="0">
                <a:effectLst/>
                <a:latin typeface="AppleSDGothicNeo"/>
              </a:rPr>
              <a:t>파이썬 기초</a:t>
            </a:r>
            <a:r>
              <a:rPr lang="en-US" altLang="ko-KR" sz="4800" b="0" i="0" dirty="0">
                <a:effectLst/>
                <a:latin typeface="AppleSDGothicNeo"/>
              </a:rPr>
              <a:t>] </a:t>
            </a:r>
            <a:r>
              <a:rPr lang="ko-KR" altLang="en-US" sz="4800" b="0" i="0" dirty="0">
                <a:effectLst/>
                <a:latin typeface="AppleSDGothicNeo"/>
              </a:rPr>
              <a:t>객체</a:t>
            </a: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8E2A50B6-2749-9679-D3C4-8C7FF97ABA7E}"/>
              </a:ext>
            </a:extLst>
          </p:cNvPr>
          <p:cNvSpPr/>
          <p:nvPr/>
        </p:nvSpPr>
        <p:spPr>
          <a:xfrm>
            <a:off x="0" y="45291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7DFEF-7E0E-1AC1-BC10-F3A108B5D276}"/>
              </a:ext>
            </a:extLst>
          </p:cNvPr>
          <p:cNvSpPr txBox="1"/>
          <p:nvPr/>
        </p:nvSpPr>
        <p:spPr>
          <a:xfrm>
            <a:off x="1038365" y="5139798"/>
            <a:ext cx="989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객체란 상당히 어렵습니다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언리얼엔진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nestjs</a:t>
            </a:r>
            <a:r>
              <a:rPr lang="en-US" altLang="ko-KR" sz="2000" dirty="0"/>
              <a:t>, </a:t>
            </a:r>
            <a:r>
              <a:rPr lang="ko-KR" altLang="en-US" sz="2000" dirty="0"/>
              <a:t>스프링 같은 프레임워크에서 클래스 선언을 보면</a:t>
            </a:r>
            <a:r>
              <a:rPr lang="en-US" altLang="ko-KR" sz="2000" dirty="0"/>
              <a:t> </a:t>
            </a:r>
            <a:r>
              <a:rPr lang="ko-KR" altLang="en-US" sz="2000" dirty="0"/>
              <a:t>머리가 아플 정도입니다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파이썬에선 객체를 거의 안씁니다만</a:t>
            </a:r>
            <a:r>
              <a:rPr lang="en-US" altLang="ko-KR" sz="2000" dirty="0"/>
              <a:t>, </a:t>
            </a:r>
            <a:r>
              <a:rPr lang="ko-KR" altLang="en-US" sz="2000" dirty="0"/>
              <a:t>개념은 알아는 두셔야 합니다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01C6F-0B2E-3754-AC06-8F76A6F3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79" y="1845340"/>
            <a:ext cx="7011378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5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79065-964D-F27E-4B56-7891761F7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60F5EF36-D0C4-2C48-E6DA-E89589E1FA64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객체끼리 상호작용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! (2)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573152-9C57-243E-2895-A11CE6A736C2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B7360F-869F-7F1F-7447-5753FB270577}"/>
              </a:ext>
            </a:extLst>
          </p:cNvPr>
          <p:cNvSpPr txBox="1"/>
          <p:nvPr/>
        </p:nvSpPr>
        <p:spPr>
          <a:xfrm>
            <a:off x="654696" y="1816991"/>
            <a:ext cx="8315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hero = Hero("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아더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", 100)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dragon = Monster("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드래곤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", 300)</a:t>
            </a:r>
          </a:p>
          <a:p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hero.attack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(dragon)</a:t>
            </a:r>
          </a:p>
          <a:p>
            <a:endParaRPr lang="en-US" altLang="ko-KR" sz="2000" dirty="0">
              <a:solidFill>
                <a:srgbClr val="383A42"/>
              </a:solidFill>
              <a:latin typeface="SF Mono"/>
            </a:endParaRPr>
          </a:p>
          <a:p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ko-KR" altLang="en-US" sz="2000" dirty="0">
                <a:solidFill>
                  <a:srgbClr val="383A42"/>
                </a:solidFill>
                <a:latin typeface="SF Mono"/>
              </a:rPr>
              <a:t>결과</a:t>
            </a:r>
            <a:r>
              <a:rPr lang="en-US" altLang="ko-KR" sz="2000" dirty="0">
                <a:solidFill>
                  <a:srgbClr val="383A42"/>
                </a:solidFill>
                <a:latin typeface="SF Mono"/>
              </a:rPr>
              <a:t>:</a:t>
            </a:r>
          </a:p>
          <a:p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아더이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(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가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) 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드래곤을 공격했다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! ⚔️</a:t>
            </a:r>
          </a:p>
          <a:p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드래곤의 남은 체력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: 290</a:t>
            </a:r>
          </a:p>
        </p:txBody>
      </p:sp>
    </p:spTree>
    <p:extLst>
      <p:ext uri="{BB962C8B-B14F-4D97-AF65-F5344CB8AC3E}">
        <p14:creationId xmlns:p14="http://schemas.microsoft.com/office/powerpoint/2010/main" val="291252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05EA-B620-2B6B-6A36-F2C641FA5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B2A342FF-F2DD-33A0-ECB7-C7FA9DF6072E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spcAft>
                <a:spcPts val="1500"/>
              </a:spcAft>
            </a:pPr>
            <a:r>
              <a:rPr lang="ko-KR" altLang="en-US" sz="4800" b="0" i="0" dirty="0">
                <a:solidFill>
                  <a:srgbClr val="000000"/>
                </a:solidFill>
                <a:effectLst/>
                <a:latin typeface="-apple-system"/>
              </a:rPr>
              <a:t>마무리 정리</a:t>
            </a:r>
            <a:r>
              <a:rPr lang="en-US" altLang="ko-KR" sz="4800" b="0" i="0" dirty="0">
                <a:solidFill>
                  <a:srgbClr val="000000"/>
                </a:solidFill>
                <a:effectLst/>
                <a:latin typeface="-apple-system"/>
              </a:rPr>
              <a:t>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31C21F-2055-A1A1-BB5B-C1DF52BF1206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9F4BEA-69DC-C650-88D1-CF3F9E9A82EF}"/>
              </a:ext>
            </a:extLst>
          </p:cNvPr>
          <p:cNvSpPr txBox="1"/>
          <p:nvPr/>
        </p:nvSpPr>
        <p:spPr>
          <a:xfrm>
            <a:off x="654696" y="1816991"/>
            <a:ext cx="8315325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sz="3000" b="1" i="0" dirty="0">
                <a:solidFill>
                  <a:srgbClr val="333333"/>
                </a:solidFill>
                <a:effectLst/>
                <a:latin typeface="-apple-system"/>
              </a:rPr>
              <a:t>클래스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3000" b="0" i="0" dirty="0">
                <a:solidFill>
                  <a:srgbClr val="333333"/>
                </a:solidFill>
                <a:effectLst/>
                <a:latin typeface="-apple-system"/>
              </a:rPr>
              <a:t>객체 설계도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altLang="ko-KR" sz="3000" b="1" i="0" dirty="0" err="1">
                <a:solidFill>
                  <a:srgbClr val="333333"/>
                </a:solidFill>
                <a:effectLst/>
                <a:latin typeface="-apple-system"/>
              </a:rPr>
              <a:t>init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3000" b="0" i="0" dirty="0">
                <a:solidFill>
                  <a:srgbClr val="333333"/>
                </a:solidFill>
                <a:effectLst/>
                <a:latin typeface="-apple-system"/>
              </a:rPr>
              <a:t>객체를 만들 때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sz="3000" b="1" i="0" dirty="0">
                <a:solidFill>
                  <a:srgbClr val="333333"/>
                </a:solidFill>
                <a:effectLst/>
                <a:latin typeface="-apple-system"/>
              </a:rPr>
              <a:t>속성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3000" b="0" i="0" dirty="0">
                <a:solidFill>
                  <a:srgbClr val="333333"/>
                </a:solidFill>
                <a:effectLst/>
                <a:latin typeface="-apple-system"/>
              </a:rPr>
              <a:t>캐릭터 정보 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ko-KR" altLang="en-US" sz="3000" b="0" i="0" dirty="0">
                <a:solidFill>
                  <a:srgbClr val="333333"/>
                </a:solidFill>
                <a:effectLst/>
                <a:latin typeface="-apple-system"/>
              </a:rPr>
              <a:t>이름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, HP </a:t>
            </a:r>
            <a:r>
              <a:rPr lang="ko-KR" altLang="en-US" sz="3000" b="0" i="0" dirty="0">
                <a:solidFill>
                  <a:srgbClr val="333333"/>
                </a:solidFill>
                <a:effectLst/>
                <a:latin typeface="-apple-system"/>
              </a:rPr>
              <a:t>등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sz="3000" b="1" i="0" dirty="0">
                <a:solidFill>
                  <a:srgbClr val="333333"/>
                </a:solidFill>
                <a:effectLst/>
                <a:latin typeface="-apple-system"/>
              </a:rPr>
              <a:t>메서드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3000" b="0" i="0" dirty="0">
                <a:solidFill>
                  <a:srgbClr val="333333"/>
                </a:solidFill>
                <a:effectLst/>
                <a:latin typeface="-apple-system"/>
              </a:rPr>
              <a:t>캐릭터 행동 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ko-KR" altLang="en-US" sz="3000" b="0" i="0" dirty="0">
                <a:solidFill>
                  <a:srgbClr val="333333"/>
                </a:solidFill>
                <a:effectLst/>
                <a:latin typeface="-apple-system"/>
              </a:rPr>
              <a:t>공격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sz="3000" b="0" i="0" dirty="0">
                <a:solidFill>
                  <a:srgbClr val="333333"/>
                </a:solidFill>
                <a:effectLst/>
                <a:latin typeface="-apple-system"/>
              </a:rPr>
              <a:t>마법 등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037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ED651-1C60-0CD9-A8A7-08EC661F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CEBB139-E9B4-CF17-289B-5FA61A40ABC1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클래스의 개념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8190B3-5415-AF03-D5A4-2B55DD75EDF8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866059-D936-42DC-3979-F70F79F3FFA9}"/>
              </a:ext>
            </a:extLst>
          </p:cNvPr>
          <p:cNvSpPr txBox="1"/>
          <p:nvPr/>
        </p:nvSpPr>
        <p:spPr>
          <a:xfrm>
            <a:off x="5739263" y="1880147"/>
            <a:ext cx="5709398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클래스는 커멘드센터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하이브해처리 같은거라고 생각하면 됩니다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dirty="0">
                <a:solidFill>
                  <a:srgbClr val="333333"/>
                </a:solidFill>
                <a:latin typeface="-apple-system"/>
              </a:rPr>
              <a:t>실제로 쓰일 커스텀 변수를 만들어내는 건물 기지같은 것입니다</a:t>
            </a: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dirty="0">
                <a:solidFill>
                  <a:srgbClr val="333333"/>
                </a:solidFill>
                <a:latin typeface="-apple-system"/>
              </a:rPr>
              <a:t>클래스는 어떻게 만드냐에 따라서 성향과 특성이 완전히 달라집니다</a:t>
            </a: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7BDC9-46D9-25E5-5454-003833F5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7" y="1854672"/>
            <a:ext cx="4869361" cy="2064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61FB4-F7C7-2D14-FA11-42AF25DFD0F1}"/>
              </a:ext>
            </a:extLst>
          </p:cNvPr>
          <p:cNvSpPr txBox="1"/>
          <p:nvPr/>
        </p:nvSpPr>
        <p:spPr>
          <a:xfrm>
            <a:off x="700732" y="5178490"/>
            <a:ext cx="10077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2"/>
                </a:solidFill>
              </a:rPr>
              <a:t>파이썬에선 객체를 잘 안쓰고</a:t>
            </a:r>
            <a:r>
              <a:rPr lang="en-US" altLang="ko-KR" sz="2000" dirty="0">
                <a:solidFill>
                  <a:schemeClr val="accent2"/>
                </a:solidFill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</a:rPr>
              <a:t>프레임워크마다 객체 사용법도 다르기 때문에 여기에선 간단하게만 살펴보겠습니다</a:t>
            </a:r>
          </a:p>
        </p:txBody>
      </p:sp>
    </p:spTree>
    <p:extLst>
      <p:ext uri="{BB962C8B-B14F-4D97-AF65-F5344CB8AC3E}">
        <p14:creationId xmlns:p14="http://schemas.microsoft.com/office/powerpoint/2010/main" val="35980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E8A54-53C5-0C39-5005-56D41C298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92238F5-8461-8EA6-0997-43FAB42490C3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클래스의 개념</a:t>
            </a:r>
            <a:r>
              <a:rPr lang="en-US" altLang="ko-KR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02CB29-08A3-66EF-412C-3B8647E5736E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A15CA6-8651-280A-268B-AACDD4854AE2}"/>
              </a:ext>
            </a:extLst>
          </p:cNvPr>
          <p:cNvSpPr txBox="1"/>
          <p:nvPr/>
        </p:nvSpPr>
        <p:spPr>
          <a:xfrm>
            <a:off x="5739263" y="1880147"/>
            <a:ext cx="5709398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클래스</a:t>
            </a:r>
            <a:endParaRPr lang="en-US" altLang="ko-KR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dirty="0">
                <a:solidFill>
                  <a:srgbClr val="333333"/>
                </a:solidFill>
                <a:latin typeface="-apple-system"/>
              </a:rPr>
              <a:t>객체</a:t>
            </a: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627BDB-A5F5-D29C-B728-A2BE91AF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7" y="1854672"/>
            <a:ext cx="4869361" cy="2064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C59365-8F32-98B0-9AAC-7A08E66E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040" y="4532192"/>
            <a:ext cx="2287068" cy="17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2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C94AC-5229-998D-93CC-849D9F5ED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C617E0DE-5C3B-EF33-B16E-E55B6D1C5BD6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클래스</a:t>
            </a:r>
            <a:r>
              <a:rPr lang="en-US" altLang="ko-KR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이론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854BA5-E98C-73A3-4CD7-342DFE753995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DF320B-63AE-E0D6-3DE3-83A58239D706}"/>
              </a:ext>
            </a:extLst>
          </p:cNvPr>
          <p:cNvSpPr txBox="1"/>
          <p:nvPr/>
        </p:nvSpPr>
        <p:spPr>
          <a:xfrm>
            <a:off x="811763" y="1838131"/>
            <a:ext cx="8770776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클래스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는 객체를 만드는 설계도야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!</a:t>
            </a:r>
            <a:br>
              <a:rPr lang="ko-KR" altLang="en-US" sz="2000" dirty="0"/>
            </a:b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게임 캐릭터를 만드는 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청사진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이지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!</a:t>
            </a:r>
          </a:p>
          <a:p>
            <a:endParaRPr lang="en-US" altLang="ko-KR" sz="3000" dirty="0">
              <a:solidFill>
                <a:srgbClr val="666666"/>
              </a:solidFill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en-US" altLang="ko-KR" sz="3000" dirty="0"/>
              <a:t>class </a:t>
            </a:r>
            <a:r>
              <a:rPr lang="ko-KR" altLang="en-US" sz="3000" dirty="0"/>
              <a:t>클래스이름</a:t>
            </a:r>
            <a:r>
              <a:rPr lang="en-US" altLang="ko-KR" sz="3000" dirty="0"/>
              <a:t>:</a:t>
            </a:r>
          </a:p>
          <a:p>
            <a:r>
              <a:rPr lang="en-US" altLang="ko-KR" sz="3000" dirty="0"/>
              <a:t>    def __</a:t>
            </a:r>
            <a:r>
              <a:rPr lang="en-US" altLang="ko-KR" sz="3000" dirty="0" err="1"/>
              <a:t>init</a:t>
            </a:r>
            <a:r>
              <a:rPr lang="en-US" altLang="ko-KR" sz="3000" dirty="0"/>
              <a:t>__(self, </a:t>
            </a:r>
            <a:r>
              <a:rPr lang="ko-KR" altLang="en-US" sz="3000" dirty="0"/>
              <a:t>속성들</a:t>
            </a:r>
            <a:r>
              <a:rPr lang="en-US" altLang="ko-KR" sz="3000" dirty="0"/>
              <a:t>):</a:t>
            </a:r>
          </a:p>
          <a:p>
            <a:r>
              <a:rPr lang="en-US" altLang="ko-KR" sz="3000" dirty="0"/>
              <a:t>        self.</a:t>
            </a:r>
            <a:r>
              <a:rPr lang="ko-KR" altLang="en-US" sz="3000" dirty="0"/>
              <a:t>속성 </a:t>
            </a:r>
            <a:r>
              <a:rPr lang="en-US" altLang="ko-KR" sz="3000" dirty="0"/>
              <a:t>= </a:t>
            </a:r>
            <a:r>
              <a:rPr lang="ko-KR" altLang="en-US" sz="3000" dirty="0"/>
              <a:t>값</a:t>
            </a:r>
            <a:endParaRPr lang="en-US" altLang="ko-KR" sz="3000" dirty="0"/>
          </a:p>
          <a:p>
            <a:endParaRPr lang="en-US" altLang="ko-KR" sz="3000" dirty="0"/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333333"/>
                </a:solidFill>
                <a:effectLst/>
                <a:latin typeface="-apple-system"/>
              </a:rPr>
              <a:t>class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설계도를 만든다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altLang="ko-KR" sz="2000" b="1" i="0" dirty="0" err="1">
                <a:solidFill>
                  <a:srgbClr val="333333"/>
                </a:solidFill>
                <a:effectLst/>
                <a:latin typeface="-apple-system"/>
              </a:rPr>
              <a:t>init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캐릭터를 처음 만들 때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333333"/>
                </a:solidFill>
                <a:effectLst/>
                <a:latin typeface="-apple-system"/>
              </a:rPr>
              <a:t>self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: 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나 자신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을 뜻해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85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57C6C-A910-0213-F6FC-DECDC72DC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63E4CCC-01F9-9DFE-C106-AF94054B2440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캐릭터 클래스를 만들어보자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7836D7-E912-5D4D-7A74-7CF807914F5B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1C09D9-7182-9EC8-BE59-FC7EECF2641A}"/>
              </a:ext>
            </a:extLst>
          </p:cNvPr>
          <p:cNvSpPr txBox="1"/>
          <p:nvPr/>
        </p:nvSpPr>
        <p:spPr>
          <a:xfrm>
            <a:off x="1018592" y="1619788"/>
            <a:ext cx="83153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class Hero: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def __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init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__(self, name, hp):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    self.name = name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    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self.hp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= hp</a:t>
            </a:r>
          </a:p>
          <a:p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def attack(self):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    print(f"{self.name}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이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(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가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) 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공격했다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! ⚔️")</a:t>
            </a:r>
          </a:p>
          <a:p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# 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객체 생성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hero1 = Hero("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아더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", 100)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hero2 = Hero("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린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", 80)</a:t>
            </a:r>
          </a:p>
          <a:p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# 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커스텀 객체의 함수 호출</a:t>
            </a:r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hero1.attack()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hero2.attack()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30358-F2FA-D5CC-B7DD-289C014087CF}"/>
              </a:ext>
            </a:extLst>
          </p:cNvPr>
          <p:cNvSpPr txBox="1"/>
          <p:nvPr/>
        </p:nvSpPr>
        <p:spPr>
          <a:xfrm>
            <a:off x="7837715" y="3241986"/>
            <a:ext cx="4040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383A42"/>
                </a:solidFill>
                <a:effectLst/>
                <a:latin typeface="SF Mono"/>
              </a:rPr>
              <a:t>아더이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SF Mono"/>
              </a:rPr>
              <a:t>(</a:t>
            </a:r>
            <a:r>
              <a:rPr lang="ko-KR" altLang="en-US" b="0" i="0" dirty="0">
                <a:solidFill>
                  <a:srgbClr val="383A42"/>
                </a:solidFill>
                <a:effectLst/>
                <a:latin typeface="SF Mono"/>
              </a:rPr>
              <a:t>가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SF Mono"/>
              </a:rPr>
              <a:t>) </a:t>
            </a:r>
            <a:r>
              <a:rPr lang="ko-KR" altLang="en-US" b="0" i="0" dirty="0">
                <a:solidFill>
                  <a:srgbClr val="383A42"/>
                </a:solidFill>
                <a:effectLst/>
                <a:latin typeface="SF Mono"/>
              </a:rPr>
              <a:t>공격했다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SF Mono"/>
              </a:rPr>
              <a:t>! ⚔️ </a:t>
            </a:r>
          </a:p>
          <a:p>
            <a:r>
              <a:rPr lang="ko-KR" altLang="en-US" b="0" i="0" dirty="0">
                <a:solidFill>
                  <a:srgbClr val="383A42"/>
                </a:solidFill>
                <a:effectLst/>
                <a:latin typeface="SF Mono"/>
              </a:rPr>
              <a:t>린이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SF Mono"/>
              </a:rPr>
              <a:t>(</a:t>
            </a:r>
            <a:r>
              <a:rPr lang="ko-KR" altLang="en-US" b="0" i="0" dirty="0">
                <a:solidFill>
                  <a:srgbClr val="383A42"/>
                </a:solidFill>
                <a:effectLst/>
                <a:latin typeface="SF Mono"/>
              </a:rPr>
              <a:t>가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SF Mono"/>
              </a:rPr>
              <a:t>) </a:t>
            </a:r>
            <a:r>
              <a:rPr lang="ko-KR" altLang="en-US" b="0" i="0" dirty="0">
                <a:solidFill>
                  <a:srgbClr val="383A42"/>
                </a:solidFill>
                <a:effectLst/>
                <a:latin typeface="SF Mono"/>
              </a:rPr>
              <a:t>공격했다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SF Mono"/>
              </a:rPr>
              <a:t>! ⚔️</a:t>
            </a:r>
          </a:p>
          <a:p>
            <a:endParaRPr lang="en-US" altLang="ko-KR" dirty="0">
              <a:solidFill>
                <a:srgbClr val="383A42"/>
              </a:solidFill>
              <a:latin typeface="SF Mono"/>
            </a:endParaRPr>
          </a:p>
          <a:p>
            <a:endParaRPr lang="en-US" altLang="ko-KR" dirty="0">
              <a:solidFill>
                <a:srgbClr val="383A42"/>
              </a:solidFill>
              <a:latin typeface="SF Mono"/>
            </a:endParaRPr>
          </a:p>
          <a:p>
            <a:r>
              <a:rPr lang="ko-KR" altLang="en-US" dirty="0"/>
              <a:t>요약</a:t>
            </a:r>
            <a:r>
              <a:rPr lang="en-US" altLang="ko-KR" dirty="0"/>
              <a:t>:</a:t>
            </a:r>
          </a:p>
          <a:p>
            <a:r>
              <a:rPr lang="en-US" altLang="ko-KR" b="0" i="0" dirty="0">
                <a:solidFill>
                  <a:srgbClr val="383A42"/>
                </a:solidFill>
                <a:effectLst/>
                <a:latin typeface="SF Mono"/>
              </a:rPr>
              <a:t>class Hero → </a:t>
            </a:r>
            <a:r>
              <a:rPr lang="ko-KR" altLang="en-US" b="0" i="0" dirty="0">
                <a:solidFill>
                  <a:srgbClr val="383A42"/>
                </a:solidFill>
                <a:effectLst/>
                <a:latin typeface="SF Mono"/>
              </a:rPr>
              <a:t>설계도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SF Mono"/>
              </a:rPr>
              <a:t>! hero1 = Hero(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SF Mono"/>
              </a:rPr>
              <a:t>"</a:t>
            </a:r>
            <a:r>
              <a:rPr lang="ko-KR" altLang="en-US" b="0" i="0" dirty="0">
                <a:solidFill>
                  <a:srgbClr val="50A14F"/>
                </a:solidFill>
                <a:effectLst/>
                <a:latin typeface="SF Mono"/>
              </a:rPr>
              <a:t>아더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SF Mono"/>
              </a:rPr>
              <a:t>"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SF Mono"/>
              </a:rPr>
              <a:t>, 100) → </a:t>
            </a:r>
            <a:r>
              <a:rPr lang="ko-KR" altLang="en-US" b="0" i="0" dirty="0">
                <a:solidFill>
                  <a:srgbClr val="383A42"/>
                </a:solidFill>
                <a:effectLst/>
                <a:latin typeface="SF Mono"/>
              </a:rPr>
              <a:t>아더 생성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SF Mono"/>
              </a:rPr>
              <a:t>! hero1.attack() → </a:t>
            </a:r>
            <a:r>
              <a:rPr lang="ko-KR" altLang="en-US" b="0" i="0" dirty="0">
                <a:solidFill>
                  <a:srgbClr val="383A42"/>
                </a:solidFill>
                <a:effectLst/>
                <a:latin typeface="SF Mono"/>
              </a:rPr>
              <a:t>아더 공격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SF Mono"/>
              </a:rPr>
              <a:t>!</a:t>
            </a:r>
            <a:endParaRPr lang="ko-KR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04B424-D927-4A31-E18A-2349132A3B70}"/>
              </a:ext>
            </a:extLst>
          </p:cNvPr>
          <p:cNvCxnSpPr/>
          <p:nvPr/>
        </p:nvCxnSpPr>
        <p:spPr>
          <a:xfrm>
            <a:off x="6671388" y="1428750"/>
            <a:ext cx="0" cy="514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2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6B5F8-6FD4-BED6-B0CD-99C7523A9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600E0CC-C484-A0E9-04FA-93AF9E997FF6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속성 사용하기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FF3EB4-8C19-0EE3-7666-9CA781F35E26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B8DA61-ECCF-452F-B3B0-91E69F64F4A7}"/>
              </a:ext>
            </a:extLst>
          </p:cNvPr>
          <p:cNvSpPr txBox="1"/>
          <p:nvPr/>
        </p:nvSpPr>
        <p:spPr>
          <a:xfrm>
            <a:off x="1018592" y="1619788"/>
            <a:ext cx="831532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class Hero:</a:t>
            </a:r>
          </a:p>
          <a:p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    def __</a:t>
            </a:r>
            <a:r>
              <a:rPr lang="en-US" altLang="ko-KR" sz="1500" b="0" i="0" dirty="0" err="1">
                <a:solidFill>
                  <a:srgbClr val="383A42"/>
                </a:solidFill>
                <a:effectLst/>
                <a:latin typeface="SF Mono"/>
              </a:rPr>
              <a:t>init</a:t>
            </a:r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__(self, name, hp):</a:t>
            </a:r>
          </a:p>
          <a:p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        self.name = name</a:t>
            </a:r>
          </a:p>
          <a:p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        </a:t>
            </a:r>
            <a:r>
              <a:rPr lang="en-US" altLang="ko-KR" sz="1500" b="0" i="0" dirty="0" err="1">
                <a:solidFill>
                  <a:srgbClr val="383A42"/>
                </a:solidFill>
                <a:effectLst/>
                <a:latin typeface="SF Mono"/>
              </a:rPr>
              <a:t>self.hp</a:t>
            </a:r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 = hp</a:t>
            </a:r>
          </a:p>
          <a:p>
            <a:endParaRPr lang="en-US" altLang="ko-KR" sz="15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    def attack(self):</a:t>
            </a:r>
          </a:p>
          <a:p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        print(f"{self.name}</a:t>
            </a:r>
            <a:r>
              <a:rPr lang="ko-KR" altLang="en-US" sz="1500" b="0" i="0" dirty="0">
                <a:solidFill>
                  <a:srgbClr val="383A42"/>
                </a:solidFill>
                <a:effectLst/>
                <a:latin typeface="SF Mono"/>
              </a:rPr>
              <a:t>이</a:t>
            </a:r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(</a:t>
            </a:r>
            <a:r>
              <a:rPr lang="ko-KR" altLang="en-US" sz="1500" b="0" i="0" dirty="0">
                <a:solidFill>
                  <a:srgbClr val="383A42"/>
                </a:solidFill>
                <a:effectLst/>
                <a:latin typeface="SF Mono"/>
              </a:rPr>
              <a:t>가</a:t>
            </a:r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) </a:t>
            </a:r>
            <a:r>
              <a:rPr lang="ko-KR" altLang="en-US" sz="1500" b="0" i="0" dirty="0">
                <a:solidFill>
                  <a:srgbClr val="383A42"/>
                </a:solidFill>
                <a:effectLst/>
                <a:latin typeface="SF Mono"/>
              </a:rPr>
              <a:t>공격했다</a:t>
            </a:r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! ⚔️")</a:t>
            </a:r>
          </a:p>
          <a:p>
            <a:endParaRPr lang="en-US" altLang="ko-KR" sz="15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# </a:t>
            </a:r>
            <a:r>
              <a:rPr lang="ko-KR" altLang="en-US" sz="1500" b="0" i="0" dirty="0">
                <a:solidFill>
                  <a:srgbClr val="383A42"/>
                </a:solidFill>
                <a:effectLst/>
                <a:latin typeface="SF Mono"/>
              </a:rPr>
              <a:t>객체 생성</a:t>
            </a:r>
          </a:p>
          <a:p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hero1 = Hero("</a:t>
            </a:r>
            <a:r>
              <a:rPr lang="ko-KR" altLang="en-US" sz="1500" b="0" i="0" dirty="0">
                <a:solidFill>
                  <a:srgbClr val="383A42"/>
                </a:solidFill>
                <a:effectLst/>
                <a:latin typeface="SF Mono"/>
              </a:rPr>
              <a:t>아더</a:t>
            </a:r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", 100)</a:t>
            </a:r>
          </a:p>
          <a:p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hero2 = Hero("</a:t>
            </a:r>
            <a:r>
              <a:rPr lang="ko-KR" altLang="en-US" sz="1500" b="0" i="0" dirty="0">
                <a:solidFill>
                  <a:srgbClr val="383A42"/>
                </a:solidFill>
                <a:effectLst/>
                <a:latin typeface="SF Mono"/>
              </a:rPr>
              <a:t>린</a:t>
            </a:r>
            <a:r>
              <a:rPr lang="en-US" altLang="ko-KR" sz="1500" b="0" i="0" dirty="0">
                <a:solidFill>
                  <a:srgbClr val="383A42"/>
                </a:solidFill>
                <a:effectLst/>
                <a:latin typeface="SF Mono"/>
              </a:rPr>
              <a:t>", 80)</a:t>
            </a:r>
          </a:p>
          <a:p>
            <a:endParaRPr lang="en-US" altLang="ko-KR" sz="15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1600" dirty="0"/>
              <a:t>print(hero1.name)  # </a:t>
            </a:r>
            <a:r>
              <a:rPr lang="ko-KR" altLang="en-US" sz="1600" dirty="0"/>
              <a:t>아더</a:t>
            </a:r>
          </a:p>
          <a:p>
            <a:r>
              <a:rPr lang="en-US" altLang="ko-KR" sz="1600" dirty="0"/>
              <a:t>print(hero2.hp)    # 80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D0828-B933-1F79-0C33-E4BA9D738FCD}"/>
              </a:ext>
            </a:extLst>
          </p:cNvPr>
          <p:cNvSpPr txBox="1"/>
          <p:nvPr/>
        </p:nvSpPr>
        <p:spPr>
          <a:xfrm>
            <a:off x="5784980" y="4398601"/>
            <a:ext cx="4040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아더</a:t>
            </a:r>
            <a:endParaRPr lang="en-US" altLang="ko-KR" dirty="0"/>
          </a:p>
          <a:p>
            <a:r>
              <a:rPr lang="en-US" altLang="ko-KR" dirty="0"/>
              <a:t>80</a:t>
            </a:r>
            <a:endParaRPr lang="ko-KR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F3C439-ABD5-878A-4601-342F04F9AE63}"/>
              </a:ext>
            </a:extLst>
          </p:cNvPr>
          <p:cNvCxnSpPr/>
          <p:nvPr/>
        </p:nvCxnSpPr>
        <p:spPr>
          <a:xfrm>
            <a:off x="5215812" y="1428750"/>
            <a:ext cx="0" cy="514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1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B979A-9C19-AA98-C0D1-9050E8DDE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4B02601A-118C-D54F-485A-0A4EDBE0E849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미션 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1: 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몬스터 클래스를 만들어봐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EB1975-9C12-719A-AD49-06D5B33443D1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B66963-79C8-0296-DC26-26BADC9FEA3A}"/>
              </a:ext>
            </a:extLst>
          </p:cNvPr>
          <p:cNvSpPr txBox="1"/>
          <p:nvPr/>
        </p:nvSpPr>
        <p:spPr>
          <a:xfrm>
            <a:off x="1345163" y="2781882"/>
            <a:ext cx="83153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0" i="0" dirty="0">
                <a:solidFill>
                  <a:srgbClr val="383A42"/>
                </a:solidFill>
                <a:effectLst/>
                <a:latin typeface="SF Mono"/>
              </a:rPr>
              <a:t>몬스터는 이름</a:t>
            </a:r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, hp, </a:t>
            </a:r>
            <a:r>
              <a:rPr lang="ko-KR" altLang="en-US" sz="3000" b="0" i="0" dirty="0">
                <a:solidFill>
                  <a:srgbClr val="383A42"/>
                </a:solidFill>
                <a:effectLst/>
                <a:latin typeface="SF Mono"/>
              </a:rPr>
              <a:t>스킬</a:t>
            </a:r>
            <a:r>
              <a:rPr lang="ko-KR" altLang="en-US" sz="3000" dirty="0">
                <a:solidFill>
                  <a:srgbClr val="383A42"/>
                </a:solidFill>
                <a:latin typeface="SF Mono"/>
              </a:rPr>
              <a:t>을 가진다</a:t>
            </a:r>
            <a:endParaRPr lang="en-US" altLang="ko-KR" sz="3000" dirty="0">
              <a:solidFill>
                <a:srgbClr val="383A42"/>
              </a:solidFill>
              <a:latin typeface="SF Mono"/>
            </a:endParaRPr>
          </a:p>
          <a:p>
            <a:endParaRPr lang="en-US" altLang="ko-KR" sz="3000" dirty="0">
              <a:solidFill>
                <a:srgbClr val="383A42"/>
              </a:solidFill>
              <a:latin typeface="SF Mono"/>
            </a:endParaRPr>
          </a:p>
          <a:p>
            <a:r>
              <a:rPr lang="ko-KR" altLang="en-US" sz="3000" dirty="0">
                <a:solidFill>
                  <a:srgbClr val="383A42"/>
                </a:solidFill>
                <a:latin typeface="SF Mono"/>
              </a:rPr>
              <a:t>스킬은 함수로 구현할수 있다</a:t>
            </a:r>
            <a:endParaRPr lang="en-US" altLang="ko-KR" sz="3000" dirty="0">
              <a:solidFill>
                <a:srgbClr val="383A42"/>
              </a:solidFill>
              <a:latin typeface="SF Mono"/>
            </a:endParaRPr>
          </a:p>
          <a:p>
            <a:endParaRPr lang="en-US" altLang="ko-KR" sz="2000" dirty="0">
              <a:solidFill>
                <a:srgbClr val="383A42"/>
              </a:solidFill>
              <a:latin typeface="SF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8DF98-D70E-9A59-997A-5D87341D4BA8}"/>
              </a:ext>
            </a:extLst>
          </p:cNvPr>
          <p:cNvSpPr txBox="1"/>
          <p:nvPr/>
        </p:nvSpPr>
        <p:spPr>
          <a:xfrm>
            <a:off x="2628900" y="17821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＂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몬스터 클래스와 객체를 만들어 보자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!"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51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15D1B-FA7E-36FB-64F4-7AFAF02D4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774B935-2445-CE74-5769-E9F43A611F7F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미션 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1: 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몬스터 클래스를 예시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F95E5A-7D1E-7857-7321-0C5BD481DB0D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6BE9E0-965B-4EC8-2B3A-E37B1508AD69}"/>
              </a:ext>
            </a:extLst>
          </p:cNvPr>
          <p:cNvSpPr txBox="1"/>
          <p:nvPr/>
        </p:nvSpPr>
        <p:spPr>
          <a:xfrm>
            <a:off x="1018591" y="1619788"/>
            <a:ext cx="83153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class Monster:</a:t>
            </a:r>
          </a:p>
          <a:p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    def __</a:t>
            </a:r>
            <a:r>
              <a:rPr lang="en-US" altLang="ko-KR" sz="3000" b="0" i="0" dirty="0" err="1">
                <a:solidFill>
                  <a:srgbClr val="383A42"/>
                </a:solidFill>
                <a:effectLst/>
                <a:latin typeface="SF Mono"/>
              </a:rPr>
              <a:t>init</a:t>
            </a:r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__(self, name, hp):</a:t>
            </a:r>
          </a:p>
          <a:p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        self.name = name</a:t>
            </a:r>
          </a:p>
          <a:p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        </a:t>
            </a:r>
            <a:r>
              <a:rPr lang="en-US" altLang="ko-KR" sz="3000" b="0" i="0" dirty="0" err="1">
                <a:solidFill>
                  <a:srgbClr val="383A42"/>
                </a:solidFill>
                <a:effectLst/>
                <a:latin typeface="SF Mono"/>
              </a:rPr>
              <a:t>self.hp</a:t>
            </a:r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 = hp</a:t>
            </a:r>
          </a:p>
          <a:p>
            <a:endParaRPr lang="en-US" altLang="ko-KR" sz="3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    def roar(self):</a:t>
            </a:r>
          </a:p>
          <a:p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        print(f"{self.name}</a:t>
            </a:r>
            <a:r>
              <a:rPr lang="ko-KR" altLang="en-US" sz="3000" b="0" i="0" dirty="0">
                <a:solidFill>
                  <a:srgbClr val="383A42"/>
                </a:solidFill>
                <a:effectLst/>
                <a:latin typeface="SF Mono"/>
              </a:rPr>
              <a:t>이</a:t>
            </a:r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(</a:t>
            </a:r>
            <a:r>
              <a:rPr lang="ko-KR" altLang="en-US" sz="3000" b="0" i="0" dirty="0">
                <a:solidFill>
                  <a:srgbClr val="383A42"/>
                </a:solidFill>
                <a:effectLst/>
                <a:latin typeface="SF Mono"/>
              </a:rPr>
              <a:t>가</a:t>
            </a:r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) </a:t>
            </a:r>
            <a:r>
              <a:rPr lang="ko-KR" altLang="en-US" sz="3000" b="0" i="0" dirty="0">
                <a:solidFill>
                  <a:srgbClr val="383A42"/>
                </a:solidFill>
                <a:effectLst/>
                <a:latin typeface="SF Mono"/>
              </a:rPr>
              <a:t>으르렁거린다</a:t>
            </a:r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! </a:t>
            </a:r>
            <a:r>
              <a:rPr lang="ko-KR" altLang="en-US" sz="3000" b="0" i="0" dirty="0">
                <a:solidFill>
                  <a:srgbClr val="383A42"/>
                </a:solidFill>
                <a:effectLst/>
                <a:latin typeface="SF Mono"/>
              </a:rPr>
              <a:t>🐲</a:t>
            </a:r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")</a:t>
            </a:r>
          </a:p>
          <a:p>
            <a:endParaRPr lang="en-US" altLang="ko-KR" sz="3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dragon = Monster("</a:t>
            </a:r>
            <a:r>
              <a:rPr lang="ko-KR" altLang="en-US" sz="3000" b="0" i="0" dirty="0">
                <a:solidFill>
                  <a:srgbClr val="383A42"/>
                </a:solidFill>
                <a:effectLst/>
                <a:latin typeface="SF Mono"/>
              </a:rPr>
              <a:t>드래곤</a:t>
            </a:r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", 300)</a:t>
            </a:r>
          </a:p>
          <a:p>
            <a:r>
              <a:rPr lang="en-US" altLang="ko-KR" sz="3000" b="0" i="0" dirty="0" err="1">
                <a:solidFill>
                  <a:srgbClr val="383A42"/>
                </a:solidFill>
                <a:effectLst/>
                <a:latin typeface="SF Mono"/>
              </a:rPr>
              <a:t>dragon.roar</a:t>
            </a:r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()</a:t>
            </a:r>
            <a:endParaRPr lang="en-US" altLang="ko-KR" sz="2000" dirty="0">
              <a:solidFill>
                <a:srgbClr val="383A42"/>
              </a:solidFill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183132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703AB-899F-47EA-61A4-FBC895D8D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FA3DA56-D0B1-A585-450D-060EC2B20738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객체끼리 상호작용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! (1)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784569-865E-8D64-A4D6-558B66CAF086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394595-907C-DD35-7FCA-8B157D086D31}"/>
              </a:ext>
            </a:extLst>
          </p:cNvPr>
          <p:cNvSpPr txBox="1"/>
          <p:nvPr/>
        </p:nvSpPr>
        <p:spPr>
          <a:xfrm>
            <a:off x="682688" y="2227537"/>
            <a:ext cx="83153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class Hero: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def __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init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__(self, name, hp):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    self.name = name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    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self.hp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= hp</a:t>
            </a:r>
          </a:p>
          <a:p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def attack(self, target):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    print(f"{self.name}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이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(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가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) {target.name}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을 공격했다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! ⚔️")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    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target.hp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-= 10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    print(f"{target.name}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의 남은 체력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: {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target.hp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}")</a:t>
            </a:r>
          </a:p>
          <a:p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class Monster: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def __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init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__(self, name, hp):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    self.name = name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    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self.hp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= hp</a:t>
            </a:r>
          </a:p>
          <a:p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42F74-8918-5600-6523-1C82EC034D7A}"/>
              </a:ext>
            </a:extLst>
          </p:cNvPr>
          <p:cNvSpPr txBox="1"/>
          <p:nvPr/>
        </p:nvSpPr>
        <p:spPr>
          <a:xfrm>
            <a:off x="2006081" y="1643478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용사가 몬스터를 공격하면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?"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45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</TotalTime>
  <Words>635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AppleSDGothicNeo</vt:lpstr>
      <vt:lpstr>-apple-system</vt:lpstr>
      <vt:lpstr>Noto Serif KR</vt:lpstr>
      <vt:lpstr>SF Mono</vt:lpstr>
      <vt:lpstr>Arial</vt:lpstr>
      <vt:lpstr>Calibri</vt:lpstr>
      <vt:lpstr>Calibri Light</vt:lpstr>
      <vt:lpstr>DM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 park</dc:creator>
  <cp:lastModifiedBy>jong park</cp:lastModifiedBy>
  <cp:revision>36</cp:revision>
  <dcterms:created xsi:type="dcterms:W3CDTF">2025-05-04T07:21:52Z</dcterms:created>
  <dcterms:modified xsi:type="dcterms:W3CDTF">2025-05-04T08:39:36Z</dcterms:modified>
</cp:coreProperties>
</file>