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4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2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2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1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61C0A04-BB51-88E9-0197-DC49D798F2F4}"/>
              </a:ext>
            </a:extLst>
          </p:cNvPr>
          <p:cNvSpPr/>
          <p:nvPr/>
        </p:nvSpPr>
        <p:spPr>
          <a:xfrm>
            <a:off x="551778" y="6254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ko-KR" sz="4800" b="0" i="0" dirty="0">
                <a:effectLst/>
                <a:latin typeface="AppleSDGothicNeo"/>
              </a:rPr>
              <a:t>[</a:t>
            </a:r>
            <a:r>
              <a:rPr lang="ko-KR" altLang="en-US" sz="4800" b="0" i="0" dirty="0">
                <a:effectLst/>
                <a:latin typeface="AppleSDGothicNeo"/>
              </a:rPr>
              <a:t>파이썬 기초</a:t>
            </a:r>
            <a:r>
              <a:rPr lang="en-US" altLang="ko-KR" sz="4800" b="0" i="0" dirty="0">
                <a:effectLst/>
                <a:latin typeface="AppleSDGothicNeo"/>
              </a:rPr>
              <a:t>] </a:t>
            </a:r>
            <a:r>
              <a:rPr lang="ko-KR" altLang="en-US" sz="4800" b="0" i="0" dirty="0">
                <a:solidFill>
                  <a:srgbClr val="000000"/>
                </a:solidFill>
                <a:effectLst/>
                <a:latin typeface="-apple-system"/>
              </a:rPr>
              <a:t>내장 함수</a:t>
            </a:r>
          </a:p>
          <a:p>
            <a:pPr algn="l"/>
            <a:endParaRPr lang="ko-KR" altLang="en-US" sz="4800" b="0" i="0" dirty="0">
              <a:effectLst/>
              <a:latin typeface="AppleSDGothicNeo"/>
            </a:endParaRP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E2A50B6-2749-9679-D3C4-8C7FF97ABA7E}"/>
              </a:ext>
            </a:extLst>
          </p:cNvPr>
          <p:cNvSpPr/>
          <p:nvPr/>
        </p:nvSpPr>
        <p:spPr>
          <a:xfrm>
            <a:off x="0" y="45291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6A968-3325-C5FE-0601-A879D581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000" y="1582003"/>
            <a:ext cx="458216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5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073C7-422B-CA29-E653-83E3A332B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07D73F1-169B-2020-19A8-330A2A6A03F7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미션</a:t>
            </a:r>
            <a:r>
              <a:rPr lang="en-US" altLang="ko-KR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2- </a:t>
            </a:r>
            <a:r>
              <a:rPr lang="ko-KR" altLang="en-US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로또번호 추천기 </a:t>
            </a:r>
            <a:r>
              <a:rPr lang="en-US" altLang="ko-KR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- </a:t>
            </a:r>
            <a:r>
              <a:rPr lang="ko-KR" altLang="en-US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예시</a:t>
            </a:r>
            <a:endParaRPr lang="en-US" altLang="ko-KR" sz="4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C9774C-94DB-3C11-6175-949ACED57B61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DE76A-6E6E-ECF0-B28F-C968A46A8351}"/>
              </a:ext>
            </a:extLst>
          </p:cNvPr>
          <p:cNvSpPr txBox="1"/>
          <p:nvPr/>
        </p:nvSpPr>
        <p:spPr>
          <a:xfrm>
            <a:off x="663410" y="1731452"/>
            <a:ext cx="533617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import random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def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-apple-system"/>
              </a:rPr>
              <a:t>generate_lotto_numbers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():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    # 1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부터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45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사이에서 중복 없이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6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개 숫자 추출</a:t>
            </a: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   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numbers =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-apple-system"/>
              </a:rPr>
              <a:t>random.sample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(range(1, 46), 6)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   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-apple-system"/>
              </a:rPr>
              <a:t>numbers.sort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()  #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보기 좋게 정렬</a:t>
            </a: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   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return numbers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BE9C50-6B32-B06C-F000-DA1853ED62D8}"/>
              </a:ext>
            </a:extLst>
          </p:cNvPr>
          <p:cNvCxnSpPr/>
          <p:nvPr/>
        </p:nvCxnSpPr>
        <p:spPr>
          <a:xfrm>
            <a:off x="5999584" y="1428750"/>
            <a:ext cx="0" cy="461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471202-A181-F7B3-4DEF-22C9AC823E0D}"/>
              </a:ext>
            </a:extLst>
          </p:cNvPr>
          <p:cNvSpPr txBox="1"/>
          <p:nvPr/>
        </p:nvSpPr>
        <p:spPr>
          <a:xfrm>
            <a:off x="6391469" y="1200688"/>
            <a:ext cx="3332322" cy="20851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endParaRPr lang="en-US" altLang="ko-KR" sz="18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-apple-system"/>
              </a:rPr>
              <a:t>lotto = 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-apple-system"/>
              </a:rPr>
              <a:t>generate_lotto_numbers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-apple-system"/>
              </a:rPr>
              <a:t>()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-apple-system"/>
              </a:rPr>
              <a:t>print("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-apple-system"/>
              </a:rPr>
              <a:t>추천 로또 번호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-apple-system"/>
              </a:rPr>
              <a:t>:", lotto)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92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ED651-1C60-0CD9-A8A7-08EC661F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CEBB139-E9B4-CF17-289B-5FA61A40ABC1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내장함수 개념 </a:t>
            </a:r>
            <a:r>
              <a:rPr lang="en-US" altLang="ko-KR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- </a:t>
            </a: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어려운버전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190B3-5415-AF03-D5A4-2B55DD75EDF8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69A74-93B9-2617-8FA8-567FD70A1470}"/>
              </a:ext>
            </a:extLst>
          </p:cNvPr>
          <p:cNvSpPr txBox="1"/>
          <p:nvPr/>
        </p:nvSpPr>
        <p:spPr>
          <a:xfrm>
            <a:off x="821094" y="2024743"/>
            <a:ext cx="110658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어려운 말 </a:t>
            </a:r>
            <a:r>
              <a:rPr lang="en-US" altLang="ko-KR" sz="2000" b="1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ver.</a:t>
            </a:r>
            <a:br>
              <a:rPr lang="en-US" altLang="ko-KR" sz="2000" b="1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</a:b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내장 함수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는 프로그래밍 언어나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,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프레임워크나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,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커스텀 모듈이 기본적으로 재공해주는 함수입니다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.</a:t>
            </a:r>
          </a:p>
          <a:p>
            <a:endParaRPr lang="en-US" altLang="ko-KR" sz="2000" dirty="0">
              <a:solidFill>
                <a:srgbClr val="666666"/>
              </a:solidFill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dirty="0">
                <a:solidFill>
                  <a:srgbClr val="666666"/>
                </a:solidFill>
                <a:latin typeface="Noto Serif KR" panose="02020200000000000000" pitchFamily="18" charset="-128"/>
                <a:ea typeface="Noto Serif KR" panose="02020200000000000000" pitchFamily="18" charset="-128"/>
              </a:rPr>
              <a:t>그동안 저희는 일일히 함수를 만들었었죠</a:t>
            </a:r>
            <a:r>
              <a:rPr lang="en-US" altLang="ko-KR" sz="2000" dirty="0">
                <a:solidFill>
                  <a:srgbClr val="666666"/>
                </a:solidFill>
                <a:latin typeface="Noto Serif KR" panose="02020200000000000000" pitchFamily="18" charset="-128"/>
                <a:ea typeface="Noto Serif KR" panose="02020200000000000000" pitchFamily="18" charset="-128"/>
              </a:rPr>
              <a:t>?</a:t>
            </a:r>
          </a:p>
          <a:p>
            <a:endParaRPr lang="en-US" altLang="ko-KR" sz="2000" dirty="0">
              <a:solidFill>
                <a:srgbClr val="666666"/>
              </a:solidFill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dirty="0">
                <a:solidFill>
                  <a:srgbClr val="666666"/>
                </a:solidFill>
                <a:latin typeface="Noto Serif KR" panose="02020200000000000000" pitchFamily="18" charset="-128"/>
                <a:ea typeface="Noto Serif KR" panose="02020200000000000000" pitchFamily="18" charset="-128"/>
              </a:rPr>
              <a:t>하지만 내장함수는 우리가 만드는 개념이 아닌</a:t>
            </a:r>
            <a:r>
              <a:rPr lang="en-US" altLang="ko-KR" sz="2000" dirty="0">
                <a:solidFill>
                  <a:srgbClr val="666666"/>
                </a:solidFill>
                <a:latin typeface="Noto Serif KR" panose="02020200000000000000" pitchFamily="18" charset="-128"/>
                <a:ea typeface="Noto Serif KR" panose="02020200000000000000" pitchFamily="18" charset="-128"/>
              </a:rPr>
              <a:t>, </a:t>
            </a:r>
          </a:p>
          <a:p>
            <a:r>
              <a:rPr lang="ko-KR" altLang="en-US" sz="2000" dirty="0">
                <a:solidFill>
                  <a:srgbClr val="FF0000"/>
                </a:solidFill>
                <a:latin typeface="Noto Serif KR" panose="02020200000000000000" pitchFamily="18" charset="-128"/>
                <a:ea typeface="Noto Serif KR" panose="02020200000000000000" pitchFamily="18" charset="-128"/>
              </a:rPr>
              <a:t>이미 만들어져 있는걸 갔다 쓴다라고 생각하시면 됩니다</a:t>
            </a:r>
            <a:r>
              <a:rPr lang="en-US" altLang="ko-KR" sz="2000" dirty="0">
                <a:solidFill>
                  <a:srgbClr val="FF0000"/>
                </a:solidFill>
                <a:latin typeface="Noto Serif KR" panose="02020200000000000000" pitchFamily="18" charset="-128"/>
                <a:ea typeface="Noto Serif KR" panose="02020200000000000000" pitchFamily="18" charset="-128"/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dirty="0"/>
              <a:t>지금 이걸 이해하기는 힘들것이지만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나중에 이해하시게 될것입니다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8025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8A54-53C5-0C39-5005-56D41C29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92238F5-8461-8EA6-0997-43FAB42490C3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파이썬 내장함수 </a:t>
            </a:r>
            <a:r>
              <a:rPr lang="en-US" altLang="ko-KR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- </a:t>
            </a: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쉬운버전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02CB29-08A3-66EF-412C-3B8647E5736E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A15CA6-8651-280A-268B-AACDD4854AE2}"/>
              </a:ext>
            </a:extLst>
          </p:cNvPr>
          <p:cNvSpPr txBox="1"/>
          <p:nvPr/>
        </p:nvSpPr>
        <p:spPr>
          <a:xfrm>
            <a:off x="635418" y="1722122"/>
            <a:ext cx="10038802" cy="2811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파이썬 내장 함수는 파이썬이 기본으로 주는 마법 같은 도구들이야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!"</a:t>
            </a: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따로 설치할 필요 없이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바로 쓸 수 있어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dirty="0">
                <a:solidFill>
                  <a:srgbClr val="333333"/>
                </a:solidFill>
                <a:latin typeface="-apple-system"/>
              </a:rPr>
              <a:t>예시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:</a:t>
            </a:r>
          </a:p>
          <a:p>
            <a:pPr algn="l">
              <a:spcAft>
                <a:spcPts val="2250"/>
              </a:spcAft>
              <a:buNone/>
            </a:pPr>
            <a:r>
              <a:rPr lang="nb-NO" altLang="ko-KR" sz="2000" b="0" i="0" dirty="0">
                <a:solidFill>
                  <a:srgbClr val="C18401"/>
                </a:solidFill>
                <a:effectLst/>
                <a:latin typeface="SF Mono"/>
              </a:rPr>
              <a:t>print</a:t>
            </a:r>
            <a:r>
              <a:rPr lang="nb-NO" altLang="ko-KR" sz="2000" b="0" i="0" dirty="0">
                <a:solidFill>
                  <a:srgbClr val="383A42"/>
                </a:solidFill>
                <a:effectLst/>
                <a:latin typeface="SF Mono"/>
              </a:rPr>
              <a:t>() len() </a:t>
            </a:r>
            <a:r>
              <a:rPr lang="nb-NO" altLang="ko-KR" sz="2000" b="0" i="0" dirty="0">
                <a:solidFill>
                  <a:srgbClr val="C18401"/>
                </a:solidFill>
                <a:effectLst/>
                <a:latin typeface="SF Mono"/>
              </a:rPr>
              <a:t>type</a:t>
            </a:r>
            <a:r>
              <a:rPr lang="nb-NO" altLang="ko-KR" sz="2000" b="0" i="0" dirty="0">
                <a:solidFill>
                  <a:srgbClr val="383A42"/>
                </a:solidFill>
                <a:effectLst/>
                <a:latin typeface="SF Mono"/>
              </a:rPr>
              <a:t>() int() str()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22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70165-5787-EBE6-F347-3D36DA0A9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6270992-8B57-B45A-D203-5DC46EC1BA85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파이썬 내장</a:t>
            </a:r>
            <a:r>
              <a:rPr lang="en-US" altLang="ko-KR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예시 </a:t>
            </a:r>
            <a:r>
              <a:rPr lang="en-US" altLang="ko-KR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- </a:t>
            </a:r>
            <a:r>
              <a:rPr lang="en-US" altLang="ko-KR" sz="4800" b="0" i="0" dirty="0" err="1">
                <a:solidFill>
                  <a:srgbClr val="333333"/>
                </a:solidFill>
                <a:effectLst/>
                <a:latin typeface="-apple-system"/>
              </a:rPr>
              <a:t>len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()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E7F137-2550-339C-B318-7B2755E0BA97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2ECC39-0EAD-E753-53CB-4D9AB3F56EC7}"/>
              </a:ext>
            </a:extLst>
          </p:cNvPr>
          <p:cNvSpPr txBox="1"/>
          <p:nvPr/>
        </p:nvSpPr>
        <p:spPr>
          <a:xfrm>
            <a:off x="663410" y="1731452"/>
            <a:ext cx="10038802" cy="4619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이 문자열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문장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이 얼마나 긴지 알려줘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!“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latin typeface="-apple-system"/>
              </a:rPr>
              <a:t>message = "</a:t>
            </a:r>
            <a:r>
              <a:rPr lang="ko-KR" altLang="en-US" sz="2000" dirty="0">
                <a:latin typeface="-apple-system"/>
              </a:rPr>
              <a:t>파이썬 재미있다</a:t>
            </a:r>
            <a:r>
              <a:rPr lang="en-US" altLang="ko-KR" sz="2000" dirty="0">
                <a:latin typeface="-apple-system"/>
              </a:rPr>
              <a:t>!"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latin typeface="-apple-system"/>
              </a:rPr>
              <a:t>print(</a:t>
            </a:r>
            <a:r>
              <a:rPr lang="en-US" altLang="ko-KR" sz="2000" dirty="0" err="1">
                <a:latin typeface="-apple-system"/>
              </a:rPr>
              <a:t>len</a:t>
            </a:r>
            <a:r>
              <a:rPr lang="en-US" altLang="ko-KR" sz="2000" dirty="0">
                <a:latin typeface="-apple-system"/>
              </a:rPr>
              <a:t>(message))  # 9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dirty="0">
                <a:latin typeface="-apple-system"/>
              </a:rPr>
              <a:t>결과</a:t>
            </a:r>
            <a:r>
              <a:rPr lang="en-US" altLang="ko-KR" sz="2000" dirty="0">
                <a:latin typeface="-apple-system"/>
              </a:rPr>
              <a:t>: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latin typeface="-apple-system"/>
              </a:rPr>
              <a:t>"</a:t>
            </a:r>
            <a:r>
              <a:rPr lang="ko-KR" altLang="en-US" sz="2000" dirty="0">
                <a:latin typeface="-apple-system"/>
              </a:rPr>
              <a:t>파이썬 재미있다</a:t>
            </a:r>
            <a:r>
              <a:rPr lang="en-US" altLang="ko-KR" sz="2000" dirty="0">
                <a:latin typeface="-apple-system"/>
              </a:rPr>
              <a:t>!" → </a:t>
            </a:r>
            <a:r>
              <a:rPr lang="ko-KR" altLang="en-US" sz="2000" dirty="0">
                <a:latin typeface="-apple-system"/>
              </a:rPr>
              <a:t>글자 </a:t>
            </a:r>
            <a:r>
              <a:rPr lang="en-US" altLang="ko-KR" sz="2000" dirty="0">
                <a:latin typeface="-apple-system"/>
              </a:rPr>
              <a:t>9</a:t>
            </a:r>
            <a:r>
              <a:rPr lang="ko-KR" altLang="en-US" sz="2000" dirty="0">
                <a:latin typeface="-apple-system"/>
              </a:rPr>
              <a:t>개 → </a:t>
            </a:r>
            <a:r>
              <a:rPr lang="en-US" altLang="ko-KR" sz="2000" dirty="0">
                <a:latin typeface="-apple-system"/>
              </a:rPr>
              <a:t>9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85061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480E0-6294-87A7-B02D-C96D3418E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DABA14F-C647-2154-164E-C1CC5DF53B0B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파이썬 내장</a:t>
            </a:r>
            <a:r>
              <a:rPr lang="en-US" altLang="ko-KR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예시 </a:t>
            </a:r>
            <a:r>
              <a:rPr lang="en-US" altLang="ko-KR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– </a:t>
            </a:r>
            <a:r>
              <a:rPr lang="en-US" altLang="ko-KR" sz="4800" dirty="0">
                <a:solidFill>
                  <a:srgbClr val="333333"/>
                </a:solidFill>
                <a:latin typeface="-apple-system"/>
                <a:ea typeface="DM Sans Medium" pitchFamily="34" charset="-122"/>
                <a:cs typeface="DM Sans Medium" pitchFamily="34" charset="-120"/>
              </a:rPr>
              <a:t>type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()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E7B9AA-8427-291F-3971-BDCAA3DF5BA7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1B697C-2AB6-5333-E89F-4EA43239C9B0}"/>
              </a:ext>
            </a:extLst>
          </p:cNvPr>
          <p:cNvSpPr txBox="1"/>
          <p:nvPr/>
        </p:nvSpPr>
        <p:spPr>
          <a:xfrm>
            <a:off x="663410" y="1731452"/>
            <a:ext cx="1003880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이 값의 </a:t>
            </a:r>
            <a:r>
              <a:rPr lang="ko-KR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정체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는 뭐야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?"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latin typeface="-apple-system"/>
              </a:rPr>
              <a:t>print(type(10))         # &lt;class 'int'&gt;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latin typeface="-apple-system"/>
              </a:rPr>
              <a:t>print(type("</a:t>
            </a:r>
            <a:r>
              <a:rPr lang="ko-KR" altLang="en-US" sz="2000" dirty="0">
                <a:latin typeface="-apple-system"/>
              </a:rPr>
              <a:t>안녕</a:t>
            </a:r>
            <a:r>
              <a:rPr lang="en-US" altLang="ko-KR" sz="2000" dirty="0">
                <a:latin typeface="-apple-system"/>
              </a:rPr>
              <a:t>"))     # &lt;class 'str'&gt;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latin typeface="-apple-system"/>
              </a:rPr>
              <a:t>print(type([1, 2, 3]))  # &lt;class 'list’&gt;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dirty="0">
                <a:solidFill>
                  <a:srgbClr val="333333"/>
                </a:solidFill>
                <a:latin typeface="-apple-system"/>
              </a:rPr>
              <a:t>결과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:</a:t>
            </a: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숫자 →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int,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글자 →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str,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리스트 →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list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5417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C6A9A-68F2-AD41-C90D-013A7D715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1EE3F03-61C8-7C15-6BD9-BF61F79F023E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미션 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1: 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내장 함수로 탐색하기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41B3C0-C20A-00BB-A4A6-8FA6AB246FA2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818F7B-7631-7971-0980-8C1D513003A0}"/>
              </a:ext>
            </a:extLst>
          </p:cNvPr>
          <p:cNvSpPr txBox="1"/>
          <p:nvPr/>
        </p:nvSpPr>
        <p:spPr>
          <a:xfrm>
            <a:off x="663410" y="1731452"/>
            <a:ext cx="1003880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name = 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용사 아더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hp = 100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skills = ["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공격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", 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방어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", 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회피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"]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1. </a:t>
            </a:r>
            <a:r>
              <a:rPr lang="ko-KR" altLang="en-US" sz="2000" dirty="0">
                <a:solidFill>
                  <a:srgbClr val="333333"/>
                </a:solidFill>
                <a:latin typeface="-apple-system"/>
              </a:rPr>
              <a:t>이름의 길이는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?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2. </a:t>
            </a:r>
            <a:r>
              <a:rPr lang="ko-KR" altLang="en-US" sz="2000" dirty="0">
                <a:solidFill>
                  <a:srgbClr val="333333"/>
                </a:solidFill>
                <a:latin typeface="-apple-system"/>
              </a:rPr>
              <a:t>체력은 어떤 자료형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?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3. </a:t>
            </a:r>
            <a:r>
              <a:rPr lang="ko-KR" altLang="en-US" sz="2000" dirty="0">
                <a:solidFill>
                  <a:srgbClr val="333333"/>
                </a:solidFill>
                <a:latin typeface="-apple-system"/>
              </a:rPr>
              <a:t>스킬 몇 개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837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EBAF0-5114-9516-2E45-2739E8559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5F36FDA-9A81-4C95-FC02-3798C5F394B9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미션 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1: 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내장 함수로 탐색하기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! - 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예시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3E4CD1-8EF9-0F06-B58A-E1DD0B389D84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E5E1AF-9F60-8F6C-2531-5F2377503BB4}"/>
              </a:ext>
            </a:extLst>
          </p:cNvPr>
          <p:cNvSpPr txBox="1"/>
          <p:nvPr/>
        </p:nvSpPr>
        <p:spPr>
          <a:xfrm>
            <a:off x="663410" y="1731452"/>
            <a:ext cx="1003880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name = 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용사 아더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hp = 100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skills = ["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공격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", 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방어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", 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회피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"]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print(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-apple-system"/>
              </a:rPr>
              <a:t>len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(name))    #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이름의 길이는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? 5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print(type(hp))     #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체력은 어떤 자료형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? 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int</a:t>
            </a:r>
            <a:endParaRPr lang="en-US" altLang="ko-KR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print(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-apple-system"/>
              </a:rPr>
              <a:t>len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(skills))  #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스킬 몇 개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? 3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8078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3BD8D-876B-28D1-BDB2-D95DCB6C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5ECA092-0BBB-DB37-D70F-C092469D4AF7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파이썬 내장</a:t>
            </a:r>
            <a:r>
              <a:rPr lang="en-US" altLang="ko-KR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ko-KR" altLang="en-US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예시 </a:t>
            </a:r>
            <a:r>
              <a:rPr lang="en-US" altLang="ko-KR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– 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sum()</a:t>
            </a:r>
            <a:endParaRPr lang="en-US" altLang="ko-KR" sz="4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65C280-A535-AE91-E372-2C4B27C4D201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A038D-AB86-85D2-D63D-FA92C2F02D7D}"/>
              </a:ext>
            </a:extLst>
          </p:cNvPr>
          <p:cNvSpPr txBox="1"/>
          <p:nvPr/>
        </p:nvSpPr>
        <p:spPr>
          <a:xfrm>
            <a:off x="663410" y="1731452"/>
            <a:ext cx="10038802" cy="341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총합 계산기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powers = [10, 20, 30]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total = sum(powers)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print(total)  # 60</a:t>
            </a: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1466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37E73-F33F-F6B5-42E9-A00D3772B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6C1684D-FB1E-4C19-4CC8-E988B2B5275F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미션</a:t>
            </a:r>
            <a:r>
              <a:rPr lang="en-US" altLang="ko-KR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2- </a:t>
            </a:r>
            <a:r>
              <a:rPr lang="ko-KR" altLang="en-US" sz="4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로또번호 추천기</a:t>
            </a:r>
            <a:endParaRPr lang="en-US" altLang="ko-KR" sz="48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3EC7BF-B913-182D-4DB1-20C60535D02B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A881C6-DC91-4CCE-655F-20CE7E284E7C}"/>
              </a:ext>
            </a:extLst>
          </p:cNvPr>
          <p:cNvSpPr txBox="1"/>
          <p:nvPr/>
        </p:nvSpPr>
        <p:spPr>
          <a:xfrm>
            <a:off x="663410" y="1731452"/>
            <a:ext cx="1003880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간단한 로또번호 추천기를 만들어보자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!!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힌트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import random – </a:t>
            </a:r>
            <a:r>
              <a:rPr lang="ko-KR" altLang="en-US" sz="2000">
                <a:solidFill>
                  <a:srgbClr val="333333"/>
                </a:solidFill>
                <a:latin typeface="-apple-system"/>
              </a:rPr>
              <a:t>커스텀 모듈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>
              <a:spcAft>
                <a:spcPts val="2250"/>
              </a:spcAft>
            </a:pP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Range(</a:t>
            </a:r>
            <a:r>
              <a:rPr lang="en-US" altLang="ko-KR" sz="2000" dirty="0" err="1">
                <a:solidFill>
                  <a:srgbClr val="333333"/>
                </a:solidFill>
                <a:latin typeface="-apple-system"/>
              </a:rPr>
              <a:t>int,int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), return type: Sequence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 err="1">
                <a:solidFill>
                  <a:srgbClr val="333333"/>
                </a:solidFill>
                <a:latin typeface="-apple-system"/>
              </a:rPr>
              <a:t>random.sample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(</a:t>
            </a:r>
            <a:r>
              <a:rPr lang="en-US" altLang="ko-KR" sz="2000" dirty="0" err="1">
                <a:solidFill>
                  <a:srgbClr val="333333"/>
                </a:solidFill>
                <a:latin typeface="-apple-system"/>
              </a:rPr>
              <a:t>S</a:t>
            </a:r>
            <a:r>
              <a:rPr lang="en-US" altLang="ko-KR" sz="2000" b="0" i="0" dirty="0" err="1">
                <a:effectLst/>
                <a:latin typeface="Noto Sans KR" panose="020B0200000000000000" pitchFamily="34" charset="-128"/>
                <a:ea typeface="Noto Sans KR" panose="020B0200000000000000" pitchFamily="34" charset="-128"/>
              </a:rPr>
              <a:t>equence,int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), return type: list[int]</a:t>
            </a: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[</a:t>
            </a:r>
            <a:r>
              <a:rPr lang="en-US" altLang="ko-KR" sz="2000" dirty="0" err="1">
                <a:solidFill>
                  <a:srgbClr val="333333"/>
                </a:solidFill>
                <a:latin typeface="-apple-system"/>
              </a:rPr>
              <a:t>myListVariable</a:t>
            </a:r>
            <a:r>
              <a:rPr lang="en-US" altLang="ko-KR" sz="2000" dirty="0">
                <a:solidFill>
                  <a:srgbClr val="333333"/>
                </a:solidFill>
                <a:latin typeface="-apple-system"/>
              </a:rPr>
              <a:t>].sort() – </a:t>
            </a:r>
            <a:r>
              <a:rPr lang="ko-KR" altLang="en-US" sz="2000" dirty="0">
                <a:solidFill>
                  <a:srgbClr val="333333"/>
                </a:solidFill>
                <a:latin typeface="-apple-system"/>
              </a:rPr>
              <a:t>리스트 변수에 있는 내장함수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0788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</TotalTime>
  <Words>459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AppleSDGothicNeo</vt:lpstr>
      <vt:lpstr>-apple-system</vt:lpstr>
      <vt:lpstr>Noto Sans KR</vt:lpstr>
      <vt:lpstr>Noto Serif KR</vt:lpstr>
      <vt:lpstr>SF Mono</vt:lpstr>
      <vt:lpstr>Arial</vt:lpstr>
      <vt:lpstr>Calibri</vt:lpstr>
      <vt:lpstr>Calibri Light</vt:lpstr>
      <vt:lpstr>DM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 park</dc:creator>
  <cp:lastModifiedBy>jong park</cp:lastModifiedBy>
  <cp:revision>50</cp:revision>
  <dcterms:created xsi:type="dcterms:W3CDTF">2025-05-04T07:21:52Z</dcterms:created>
  <dcterms:modified xsi:type="dcterms:W3CDTF">2025-05-04T12:17:57Z</dcterms:modified>
</cp:coreProperties>
</file>