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74" r:id="rId3"/>
    <p:sldId id="258" r:id="rId4"/>
    <p:sldId id="275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B58E4-9E27-426A-9BC6-14D59193325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FC886-1410-4972-BDF0-81290CDBD1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19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FC886-1410-4972-BDF0-81290CDBD1A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8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4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2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2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1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E260-41AA-4E9B-B001-7A8EFB01661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61C0A04-BB51-88E9-0197-DC49D798F2F4}"/>
              </a:ext>
            </a:extLst>
          </p:cNvPr>
          <p:cNvSpPr/>
          <p:nvPr/>
        </p:nvSpPr>
        <p:spPr>
          <a:xfrm>
            <a:off x="551778" y="6254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ko-KR" altLang="en-US" sz="4800" dirty="0"/>
              <a:t>간단히 배우는 </a:t>
            </a:r>
            <a:r>
              <a:rPr lang="en-US" altLang="ko-KR" sz="4800" dirty="0"/>
              <a:t>NumPy</a:t>
            </a:r>
            <a:endParaRPr lang="ko-KR" altLang="en-US" sz="4800" b="0" i="0" dirty="0">
              <a:effectLst/>
              <a:latin typeface="AppleSDGothicNeo"/>
            </a:endParaRP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E2A50B6-2749-9679-D3C4-8C7FF97ABA7E}"/>
              </a:ext>
            </a:extLst>
          </p:cNvPr>
          <p:cNvSpPr/>
          <p:nvPr/>
        </p:nvSpPr>
        <p:spPr>
          <a:xfrm>
            <a:off x="0" y="45291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8FAA6E-F261-B408-C9F1-47914E1213F0}"/>
              </a:ext>
            </a:extLst>
          </p:cNvPr>
          <p:cNvSpPr txBox="1"/>
          <p:nvPr/>
        </p:nvSpPr>
        <p:spPr>
          <a:xfrm>
            <a:off x="5395863" y="1814585"/>
            <a:ext cx="53184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Numerical Python</a:t>
            </a:r>
            <a:r>
              <a:rPr lang="ko-KR" altLang="en-US" sz="2000" dirty="0"/>
              <a:t>의 줄임말로</a:t>
            </a:r>
            <a:r>
              <a:rPr lang="en-US" altLang="ko-KR" sz="2000" dirty="0"/>
              <a:t>, </a:t>
            </a:r>
            <a:r>
              <a:rPr lang="ko-KR" altLang="en-US" sz="2000" dirty="0"/>
              <a:t>고성능 수치 계산을 위한 </a:t>
            </a:r>
            <a:r>
              <a:rPr lang="en-US" altLang="ko-KR" sz="2000" dirty="0"/>
              <a:t>Python </a:t>
            </a:r>
            <a:r>
              <a:rPr lang="ko-KR" altLang="en-US" sz="2000" dirty="0"/>
              <a:t>라이브러리입니다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다차원 배열</a:t>
            </a:r>
            <a:r>
              <a:rPr lang="en-US" altLang="ko-KR" sz="2000" dirty="0"/>
              <a:t>(</a:t>
            </a:r>
            <a:r>
              <a:rPr lang="en-US" altLang="ko-KR" sz="2000" dirty="0" err="1"/>
              <a:t>ndarray</a:t>
            </a:r>
            <a:r>
              <a:rPr lang="en-US" altLang="ko-KR" sz="2000" dirty="0"/>
              <a:t>) </a:t>
            </a:r>
            <a:r>
              <a:rPr lang="ko-KR" altLang="en-US" sz="2000" dirty="0"/>
              <a:t>지원</a:t>
            </a:r>
          </a:p>
          <a:p>
            <a:endParaRPr lang="ko-KR" altLang="en-US" sz="2000" dirty="0"/>
          </a:p>
          <a:p>
            <a:r>
              <a:rPr lang="ko-KR" altLang="en-US" sz="2000" dirty="0"/>
              <a:t>벡터화된 연산으로 빠른 계산 가능</a:t>
            </a:r>
          </a:p>
          <a:p>
            <a:endParaRPr lang="ko-KR" altLang="en-US" sz="2000" dirty="0"/>
          </a:p>
          <a:p>
            <a:r>
              <a:rPr lang="ko-KR" altLang="en-US" sz="2000" dirty="0"/>
              <a:t>과학</a:t>
            </a:r>
            <a:r>
              <a:rPr lang="en-US" altLang="ko-KR" sz="2000" dirty="0"/>
              <a:t>, </a:t>
            </a:r>
            <a:r>
              <a:rPr lang="ko-KR" altLang="en-US" sz="2000" dirty="0"/>
              <a:t>공학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분석 등 다양한 분야에서 활용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1813B1-E3B2-3E67-7A0B-2ADB7945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27" y="1814585"/>
            <a:ext cx="452500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5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85BF-7389-8AD6-8C17-B3441F739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57C3542-3845-102A-75AB-9D66EB33C0A2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dirty="0"/>
              <a:t>실무 업무 예제 </a:t>
            </a:r>
            <a:r>
              <a:rPr lang="en-US" altLang="ko-KR" sz="4800" dirty="0"/>
              <a:t>: </a:t>
            </a:r>
            <a:r>
              <a:rPr lang="ko-KR" altLang="en-US" sz="4800" dirty="0"/>
              <a:t>이미지 처리</a:t>
            </a:r>
            <a:r>
              <a:rPr lang="en-US" altLang="ko-KR" sz="4800" dirty="0"/>
              <a:t>: </a:t>
            </a:r>
            <a:r>
              <a:rPr lang="ko-KR" altLang="en-US" sz="4800" dirty="0"/>
              <a:t>엣지 감지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94BF28-B1A2-52EE-A66C-E6D68288BAD7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C129BE-1D95-A05A-E9CB-C1681AA14C9C}"/>
              </a:ext>
            </a:extLst>
          </p:cNvPr>
          <p:cNvSpPr txBox="1"/>
          <p:nvPr/>
        </p:nvSpPr>
        <p:spPr>
          <a:xfrm>
            <a:off x="333375" y="1746234"/>
            <a:ext cx="787503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import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imageio</a:t>
            </a:r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import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numpy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as np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from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scipy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import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ndimage</a:t>
            </a:r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import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matplotlib.pyplot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as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plt</a:t>
            </a:r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#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이미지 읽기</a:t>
            </a:r>
          </a:p>
          <a:p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img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imageio.imread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('image.jpg')</a:t>
            </a:r>
          </a:p>
          <a:p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gray_img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img.mean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(axis=2)</a:t>
            </a: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# Sobel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커널 정의</a:t>
            </a:r>
          </a:p>
          <a:p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sobel_x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np.array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([[-1, 0, 1], [-2, 0, 2], [-1, 0, 1]])</a:t>
            </a:r>
          </a:p>
          <a:p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sobel_y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np.array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([[1, 2, 1], [0, 0, 0], [-1, -2, -1]])</a:t>
            </a: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EC4D3-D2CA-42F8-662C-7D1C9149B65B}"/>
              </a:ext>
            </a:extLst>
          </p:cNvPr>
          <p:cNvSpPr txBox="1"/>
          <p:nvPr/>
        </p:nvSpPr>
        <p:spPr>
          <a:xfrm>
            <a:off x="6435595" y="1619491"/>
            <a:ext cx="55226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# </a:t>
            </a:r>
            <a:r>
              <a:rPr lang="ko-KR" altLang="en-US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엣지 감지</a:t>
            </a:r>
          </a:p>
          <a:p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out_x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ndimage.convolve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gray_img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, 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sobel_x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)</a:t>
            </a:r>
          </a:p>
          <a:p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out_y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ndimage.convolve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gray_img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, 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sobel_y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)</a:t>
            </a:r>
          </a:p>
          <a:p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edge_img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np.hypot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out_x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, 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out_y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)</a:t>
            </a:r>
          </a:p>
          <a:p>
            <a:endParaRPr lang="en-US" altLang="ko-KR" sz="18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# </a:t>
            </a:r>
            <a:r>
              <a:rPr lang="ko-KR" altLang="en-US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결과 출력</a:t>
            </a:r>
          </a:p>
          <a:p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plt.imshow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edge_img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, </a:t>
            </a:r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cmap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='gray')</a:t>
            </a:r>
          </a:p>
          <a:p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plt.axis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('off')</a:t>
            </a:r>
          </a:p>
          <a:p>
            <a:r>
              <a:rPr lang="en-US" altLang="ko-KR" sz="18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plt.show</a:t>
            </a:r>
            <a:r>
              <a:rPr lang="en-US" altLang="ko-KR" sz="18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()</a:t>
            </a:r>
          </a:p>
          <a:p>
            <a:endParaRPr lang="ko-KR" alt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94DA1-2125-65AC-7454-1CE3A84A55C0}"/>
              </a:ext>
            </a:extLst>
          </p:cNvPr>
          <p:cNvCxnSpPr/>
          <p:nvPr/>
        </p:nvCxnSpPr>
        <p:spPr>
          <a:xfrm>
            <a:off x="6435595" y="1428750"/>
            <a:ext cx="0" cy="542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19DCF5-E8D8-0CB1-1130-BFDC73B90297}"/>
              </a:ext>
            </a:extLst>
          </p:cNvPr>
          <p:cNvSpPr txBox="1"/>
          <p:nvPr/>
        </p:nvSpPr>
        <p:spPr>
          <a:xfrm>
            <a:off x="6652727" y="5169159"/>
            <a:ext cx="5024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이거 알필요 없음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그냥 모델갔다 쓰는게 더 빠름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431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06E23-3582-6BA8-4ECC-08157FA28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653C39F-080B-399A-5DE0-15E86AA0A236}"/>
              </a:ext>
            </a:extLst>
          </p:cNvPr>
          <p:cNvSpPr/>
          <p:nvPr/>
        </p:nvSpPr>
        <p:spPr>
          <a:xfrm>
            <a:off x="551778" y="6254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ko-KR" sz="4800" dirty="0"/>
              <a:t>NumPy</a:t>
            </a:r>
            <a:endParaRPr lang="ko-KR" altLang="en-US" sz="4800" b="0" i="0" dirty="0">
              <a:effectLst/>
              <a:latin typeface="AppleSDGothicNeo"/>
            </a:endParaRP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1B924C94-62CD-9934-A600-E6D1747C422D}"/>
              </a:ext>
            </a:extLst>
          </p:cNvPr>
          <p:cNvSpPr/>
          <p:nvPr/>
        </p:nvSpPr>
        <p:spPr>
          <a:xfrm>
            <a:off x="0" y="45291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B9D73-CEB5-01D6-0CC4-01C795709873}"/>
              </a:ext>
            </a:extLst>
          </p:cNvPr>
          <p:cNvSpPr txBox="1"/>
          <p:nvPr/>
        </p:nvSpPr>
        <p:spPr>
          <a:xfrm>
            <a:off x="699796" y="1912776"/>
            <a:ext cx="988604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이미 만들어진 인공지능 모델갔다 쓰거나 인공지능 </a:t>
            </a:r>
            <a:r>
              <a:rPr lang="en-US" altLang="ko-KR" sz="2000" dirty="0"/>
              <a:t>API </a:t>
            </a:r>
            <a:r>
              <a:rPr lang="ko-KR" altLang="en-US" sz="2000" dirty="0"/>
              <a:t>를 사용할거면 굳이 알필요 없음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인공지능 모델을 개발할거면 알아야함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파이썬에서 인공지능 모델을 </a:t>
            </a:r>
            <a:r>
              <a:rPr lang="en-US" altLang="ko-KR" sz="2000" dirty="0"/>
              <a:t>import </a:t>
            </a:r>
            <a:r>
              <a:rPr lang="ko-KR" altLang="en-US" sz="2000" dirty="0"/>
              <a:t>해서 사용시 설치는 해줘야함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>
                <a:solidFill>
                  <a:schemeClr val="accent2"/>
                </a:solidFill>
              </a:rPr>
              <a:t>주의 </a:t>
            </a:r>
            <a:r>
              <a:rPr lang="en-US" altLang="ko-KR" sz="2000" dirty="0">
                <a:solidFill>
                  <a:schemeClr val="accent2"/>
                </a:solidFill>
              </a:rPr>
              <a:t>: </a:t>
            </a:r>
            <a:r>
              <a:rPr lang="ko-KR" altLang="en-US" sz="2000" dirty="0">
                <a:solidFill>
                  <a:schemeClr val="accent2"/>
                </a:solidFill>
              </a:rPr>
              <a:t>기본 파이썬 </a:t>
            </a:r>
            <a:r>
              <a:rPr lang="en-US" altLang="ko-KR" sz="2000" dirty="0">
                <a:solidFill>
                  <a:schemeClr val="accent2"/>
                </a:solidFill>
              </a:rPr>
              <a:t>list type </a:t>
            </a:r>
            <a:r>
              <a:rPr lang="ko-KR" altLang="en-US" sz="2000" dirty="0">
                <a:solidFill>
                  <a:schemeClr val="accent2"/>
                </a:solidFill>
              </a:rPr>
              <a:t>과 </a:t>
            </a:r>
            <a:r>
              <a:rPr lang="en-US" altLang="ko-KR" sz="2000" dirty="0" err="1">
                <a:solidFill>
                  <a:schemeClr val="accent2"/>
                </a:solidFill>
              </a:rPr>
              <a:t>numpy</a:t>
            </a:r>
            <a:r>
              <a:rPr lang="en-US" altLang="ko-KR" sz="2000" dirty="0">
                <a:solidFill>
                  <a:schemeClr val="accent2"/>
                </a:solidFill>
              </a:rPr>
              <a:t> </a:t>
            </a:r>
            <a:r>
              <a:rPr lang="ko-KR" altLang="en-US" sz="2000" dirty="0">
                <a:solidFill>
                  <a:schemeClr val="accent2"/>
                </a:solidFill>
              </a:rPr>
              <a:t>는 다른 자료형임</a:t>
            </a:r>
            <a:r>
              <a:rPr lang="en-US" altLang="ko-KR" sz="2000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2000" dirty="0">
                <a:solidFill>
                  <a:schemeClr val="accent2"/>
                </a:solidFill>
              </a:rPr>
              <a:t>		list != </a:t>
            </a:r>
            <a:r>
              <a:rPr lang="en-US" altLang="ko-KR" sz="2000" dirty="0" err="1">
                <a:solidFill>
                  <a:schemeClr val="accent2"/>
                </a:solidFill>
              </a:rPr>
              <a:t>numpy.ndarray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4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ED651-1C60-0CD9-A8A7-08EC661F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CEBB139-E9B4-CF17-289B-5FA61A40ABC1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800" dirty="0"/>
              <a:t>NumPy </a:t>
            </a:r>
            <a:r>
              <a:rPr lang="ko-KR" altLang="en-US" sz="4800" dirty="0"/>
              <a:t>설치 및 기본 사용법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190B3-5415-AF03-D5A4-2B55DD75EDF8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269A74-93B9-2617-8FA8-567FD70A1470}"/>
              </a:ext>
            </a:extLst>
          </p:cNvPr>
          <p:cNvSpPr txBox="1"/>
          <p:nvPr/>
        </p:nvSpPr>
        <p:spPr>
          <a:xfrm>
            <a:off x="802433" y="1619491"/>
            <a:ext cx="78750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설치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: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pip install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numpy</a:t>
            </a:r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사용 예시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:</a:t>
            </a: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import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numpy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as np</a:t>
            </a:r>
          </a:p>
          <a:p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arr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np.array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([1, 2, 3])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arr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)</a:t>
            </a: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결과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: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[1 2 3]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980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95410-F929-38B8-2A2E-795A07F21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5E1E3AD-90E0-EBDF-BCE8-35529AD6434D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ko-KR" sz="4800" dirty="0"/>
              <a:t>1</a:t>
            </a:r>
            <a:r>
              <a:rPr lang="ko-KR" altLang="en-US" sz="4800" dirty="0"/>
              <a:t>차원 배열을 </a:t>
            </a:r>
            <a:r>
              <a:rPr lang="en-US" altLang="ko-KR" sz="4800" dirty="0"/>
              <a:t>2</a:t>
            </a:r>
            <a:r>
              <a:rPr lang="ko-KR" altLang="en-US" sz="4800" dirty="0"/>
              <a:t>차원 배열로 변환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DC28A11-CFA1-2039-5CBE-E26AA905DA1F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711CAF-D221-40F8-275A-F52BC52A7BB2}"/>
              </a:ext>
            </a:extLst>
          </p:cNvPr>
          <p:cNvSpPr txBox="1"/>
          <p:nvPr/>
        </p:nvSpPr>
        <p:spPr>
          <a:xfrm>
            <a:off x="895739" y="2156781"/>
            <a:ext cx="7875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arr2 =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np.array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([[1, 2, 3], [4, 5, 6]])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print(arr2)</a:t>
            </a:r>
          </a:p>
          <a:p>
            <a:endParaRPr lang="en-US" altLang="ko-KR" sz="2000" b="1" dirty="0"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b="1" dirty="0"/>
              <a:t>결과</a:t>
            </a:r>
            <a:r>
              <a:rPr lang="en-US" altLang="ko-KR" sz="2000" dirty="0"/>
              <a:t>:</a:t>
            </a:r>
            <a:endParaRPr lang="en-US" altLang="ko-KR" sz="2000" b="1" dirty="0"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[[1 2 3]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[4 5 6]]</a:t>
            </a: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728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2C626-B3A3-D586-31F5-CC4C236F6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2144DA3-4A14-F2B8-7868-1ABCD1AC6C76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dirty="0"/>
              <a:t>배열 속성 확인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A3A588-1EC4-7754-0098-635E00823D92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8B65BB-19A6-98A2-777B-31A3E0960689}"/>
              </a:ext>
            </a:extLst>
          </p:cNvPr>
          <p:cNvSpPr txBox="1"/>
          <p:nvPr/>
        </p:nvSpPr>
        <p:spPr>
          <a:xfrm>
            <a:off x="895739" y="2156781"/>
            <a:ext cx="7875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print(arr2.ndim)   #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차원 수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print(arr2.shape)  #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배열 형태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print(arr2.dtype)  #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데이터 타입</a:t>
            </a:r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dirty="0"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b="1" dirty="0">
                <a:latin typeface="Noto Serif KR" panose="02020200000000000000" pitchFamily="18" charset="-128"/>
                <a:ea typeface="Noto Serif KR" panose="02020200000000000000" pitchFamily="18" charset="-128"/>
              </a:rPr>
              <a:t>결과</a:t>
            </a:r>
            <a:r>
              <a:rPr lang="en-US" altLang="ko-KR" sz="2000" b="1" dirty="0">
                <a:latin typeface="Noto Serif KR" panose="02020200000000000000" pitchFamily="18" charset="-128"/>
                <a:ea typeface="Noto Serif KR" panose="02020200000000000000" pitchFamily="18" charset="-128"/>
              </a:rPr>
              <a:t>: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2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(2, 3)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int64</a:t>
            </a:r>
          </a:p>
          <a:p>
            <a:endParaRPr lang="ko-KR" altLang="en-US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049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2212-B255-ADBC-9658-0FEFC8F4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7E56954-F45B-C7D1-CBBE-2CA83F18ABD4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dirty="0"/>
              <a:t>배열 연산과 브로드캐스팅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34CEA4-0064-6E53-528B-CC7C4B8582FC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318F76-CB58-940A-CC86-A64ED02DB7C5}"/>
              </a:ext>
            </a:extLst>
          </p:cNvPr>
          <p:cNvSpPr txBox="1"/>
          <p:nvPr/>
        </p:nvSpPr>
        <p:spPr>
          <a:xfrm>
            <a:off x="1101012" y="1792887"/>
            <a:ext cx="78750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Calibri (Body)"/>
                <a:ea typeface="Noto Serif KR" panose="02020200000000000000" pitchFamily="18" charset="-128"/>
              </a:rPr>
              <a:t>// </a:t>
            </a:r>
            <a:r>
              <a:rPr lang="en-US" altLang="ko-KR" sz="2000" dirty="0" err="1">
                <a:latin typeface="Calibri (Body)"/>
                <a:ea typeface="Noto Serif KR" panose="02020200000000000000" pitchFamily="18" charset="-128"/>
              </a:rPr>
              <a:t>numpy.darray</a:t>
            </a:r>
            <a:endParaRPr lang="en-US" altLang="ko-KR" sz="2000" i="0" dirty="0">
              <a:effectLst/>
              <a:latin typeface="Calibri (Body)"/>
              <a:ea typeface="Noto Serif KR" panose="02020200000000000000" pitchFamily="18" charset="-128"/>
            </a:endParaRPr>
          </a:p>
          <a:p>
            <a:r>
              <a:rPr lang="en-US" altLang="ko-KR" sz="2000" i="0" dirty="0">
                <a:effectLst/>
                <a:latin typeface="Calibri (Body)"/>
                <a:ea typeface="Noto Serif KR" panose="02020200000000000000" pitchFamily="18" charset="-128"/>
              </a:rPr>
              <a:t>a = </a:t>
            </a:r>
            <a:r>
              <a:rPr lang="en-US" altLang="ko-KR" sz="2000" i="0" dirty="0" err="1">
                <a:effectLst/>
                <a:latin typeface="Calibri (Body)"/>
                <a:ea typeface="Noto Serif KR" panose="02020200000000000000" pitchFamily="18" charset="-128"/>
              </a:rPr>
              <a:t>np.array</a:t>
            </a:r>
            <a:r>
              <a:rPr lang="en-US" altLang="ko-KR" sz="2000" i="0" dirty="0">
                <a:effectLst/>
                <a:latin typeface="Calibri (Body)"/>
                <a:ea typeface="Noto Serif KR" panose="02020200000000000000" pitchFamily="18" charset="-128"/>
              </a:rPr>
              <a:t>([1, 2, 3])</a:t>
            </a:r>
          </a:p>
          <a:p>
            <a:r>
              <a:rPr lang="en-US" altLang="ko-KR" sz="2000" i="0" dirty="0">
                <a:effectLst/>
                <a:latin typeface="Calibri (Body)"/>
                <a:ea typeface="Noto Serif KR" panose="02020200000000000000" pitchFamily="18" charset="-128"/>
              </a:rPr>
              <a:t>b = </a:t>
            </a:r>
            <a:r>
              <a:rPr lang="en-US" altLang="ko-KR" sz="2000" i="0" dirty="0" err="1">
                <a:effectLst/>
                <a:latin typeface="Calibri (Body)"/>
                <a:ea typeface="Noto Serif KR" panose="02020200000000000000" pitchFamily="18" charset="-128"/>
              </a:rPr>
              <a:t>np.array</a:t>
            </a:r>
            <a:r>
              <a:rPr lang="en-US" altLang="ko-KR" sz="2000" i="0" dirty="0">
                <a:effectLst/>
                <a:latin typeface="Calibri (Body)"/>
                <a:ea typeface="Noto Serif KR" panose="02020200000000000000" pitchFamily="18" charset="-128"/>
              </a:rPr>
              <a:t>([4, 5, 6])</a:t>
            </a:r>
          </a:p>
          <a:p>
            <a:r>
              <a:rPr lang="en-US" altLang="ko-KR" sz="2000" i="0" dirty="0">
                <a:effectLst/>
                <a:latin typeface="Calibri (Body)"/>
                <a:ea typeface="Noto Serif KR" panose="02020200000000000000" pitchFamily="18" charset="-128"/>
              </a:rPr>
              <a:t>print(a + b)</a:t>
            </a:r>
          </a:p>
          <a:p>
            <a:endParaRPr lang="en-US" altLang="ko-KR" sz="2000" dirty="0">
              <a:latin typeface="Calibri (Body)"/>
              <a:ea typeface="Noto Serif KR" panose="02020200000000000000" pitchFamily="18" charset="-128"/>
            </a:endParaRPr>
          </a:p>
          <a:p>
            <a:endParaRPr lang="en-US" altLang="ko-KR" sz="2000" i="0" dirty="0">
              <a:effectLst/>
              <a:latin typeface="Calibri (Body)"/>
              <a:ea typeface="Noto Serif KR" panose="02020200000000000000" pitchFamily="18" charset="-128"/>
            </a:endParaRPr>
          </a:p>
          <a:p>
            <a:r>
              <a:rPr lang="ko-KR" altLang="en-US" sz="2000" dirty="0">
                <a:latin typeface="Calibri (Body)"/>
                <a:ea typeface="Noto Serif KR" panose="02020200000000000000" pitchFamily="18" charset="-128"/>
              </a:rPr>
              <a:t>결과 </a:t>
            </a:r>
            <a:r>
              <a:rPr lang="en-US" altLang="ko-KR" sz="2000" dirty="0">
                <a:latin typeface="Calibri (Body)"/>
                <a:ea typeface="Noto Serif KR" panose="02020200000000000000" pitchFamily="18" charset="-128"/>
              </a:rPr>
              <a:t>: [5 7 9]</a:t>
            </a:r>
          </a:p>
          <a:p>
            <a:endParaRPr lang="en-US" altLang="ko-KR" sz="2000" dirty="0">
              <a:latin typeface="Calibri (Body)"/>
              <a:ea typeface="Noto Serif KR" panose="02020200000000000000" pitchFamily="18" charset="-128"/>
            </a:endParaRPr>
          </a:p>
          <a:p>
            <a:endParaRPr lang="en-US" altLang="ko-KR" sz="2000" dirty="0">
              <a:latin typeface="Calibri (Body)"/>
              <a:ea typeface="Noto Serif KR" panose="02020200000000000000" pitchFamily="18" charset="-128"/>
            </a:endParaRPr>
          </a:p>
          <a:p>
            <a:r>
              <a:rPr lang="en-US" altLang="ko-KR" sz="2000" dirty="0">
                <a:latin typeface="Calibri (Body)"/>
                <a:ea typeface="Noto Serif KR" panose="02020200000000000000" pitchFamily="18" charset="-128"/>
              </a:rPr>
              <a:t>print(a + 10)</a:t>
            </a:r>
          </a:p>
          <a:p>
            <a:endParaRPr lang="en-US" altLang="ko-KR" sz="2000" dirty="0">
              <a:latin typeface="Calibri (Body)"/>
              <a:ea typeface="Noto Serif KR" panose="02020200000000000000" pitchFamily="18" charset="-128"/>
            </a:endParaRPr>
          </a:p>
          <a:p>
            <a:endParaRPr lang="en-US" altLang="ko-KR" sz="2000" dirty="0">
              <a:latin typeface="Calibri (Body)"/>
              <a:ea typeface="Noto Serif KR" panose="02020200000000000000" pitchFamily="18" charset="-128"/>
            </a:endParaRPr>
          </a:p>
          <a:p>
            <a:r>
              <a:rPr lang="ko-KR" altLang="en-US" sz="2000" dirty="0">
                <a:latin typeface="Calibri (Body)"/>
                <a:ea typeface="Noto Serif KR" panose="02020200000000000000" pitchFamily="18" charset="-128"/>
              </a:rPr>
              <a:t>결과</a:t>
            </a:r>
            <a:r>
              <a:rPr lang="en-US" altLang="ko-KR" sz="2000" dirty="0">
                <a:latin typeface="Calibri (Body)"/>
                <a:ea typeface="Noto Serif KR" panose="02020200000000000000" pitchFamily="18" charset="-128"/>
              </a:rPr>
              <a:t>:</a:t>
            </a:r>
          </a:p>
          <a:p>
            <a:r>
              <a:rPr lang="en-US" altLang="ko-KR" sz="2000" dirty="0">
                <a:latin typeface="Calibri (Body)"/>
                <a:ea typeface="Noto Serif KR" panose="02020200000000000000" pitchFamily="18" charset="-128"/>
              </a:rPr>
              <a:t>[11 12 13] // </a:t>
            </a:r>
            <a:r>
              <a:rPr lang="en-US" altLang="ko-KR" sz="2000" dirty="0" err="1">
                <a:latin typeface="Calibri (Body)"/>
                <a:ea typeface="Noto Serif KR" panose="02020200000000000000" pitchFamily="18" charset="-128"/>
              </a:rPr>
              <a:t>numpy.darray</a:t>
            </a:r>
            <a:endParaRPr lang="en-US" altLang="ko-KR" sz="2000" dirty="0">
              <a:latin typeface="Calibri (Body)"/>
              <a:ea typeface="Noto Serif KR" panose="02020200000000000000" pitchFamily="18" charset="-128"/>
            </a:endParaRPr>
          </a:p>
          <a:p>
            <a:endParaRPr lang="en-US" altLang="ko-KR" sz="2000" dirty="0">
              <a:latin typeface="Calibri (Body)"/>
              <a:ea typeface="Noto Serif KR" panose="02020200000000000000" pitchFamily="18" charset="-128"/>
            </a:endParaRPr>
          </a:p>
          <a:p>
            <a:endParaRPr lang="en-US" altLang="ko-KR" sz="2000" i="0" dirty="0">
              <a:effectLst/>
              <a:latin typeface="Calibri (Body)"/>
              <a:ea typeface="Noto Serif KR" panose="02020200000000000000" pitchFamily="18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6931A-2796-3982-3FAD-FE7A58F4FE27}"/>
              </a:ext>
            </a:extLst>
          </p:cNvPr>
          <p:cNvSpPr txBox="1"/>
          <p:nvPr/>
        </p:nvSpPr>
        <p:spPr>
          <a:xfrm>
            <a:off x="6096000" y="1792887"/>
            <a:ext cx="50914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//list</a:t>
            </a:r>
          </a:p>
          <a:p>
            <a:r>
              <a:rPr lang="en-US" altLang="ko-KR" sz="2000" dirty="0"/>
              <a:t>list1=[1,2,2]</a:t>
            </a:r>
          </a:p>
          <a:p>
            <a:r>
              <a:rPr lang="en-US" altLang="ko-KR" sz="2000" dirty="0"/>
              <a:t>list2=[1,2,2]</a:t>
            </a:r>
          </a:p>
          <a:p>
            <a:r>
              <a:rPr lang="en-US" altLang="ko-KR" sz="2000" dirty="0"/>
              <a:t>print(list2+list1)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결과 </a:t>
            </a:r>
            <a:r>
              <a:rPr lang="en-US" altLang="ko-KR" sz="2000" dirty="0"/>
              <a:t>: [1, 2, 2, 1, 2, 2] // list</a:t>
            </a:r>
            <a:endParaRPr lang="ko-KR" alt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E7A7A0-11B2-B9EA-F5FE-4AEEAB463AA7}"/>
              </a:ext>
            </a:extLst>
          </p:cNvPr>
          <p:cNvCxnSpPr/>
          <p:nvPr/>
        </p:nvCxnSpPr>
        <p:spPr>
          <a:xfrm>
            <a:off x="5001208" y="1428750"/>
            <a:ext cx="0" cy="518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59777CB-0928-139D-38BF-79685EB186F4}"/>
              </a:ext>
            </a:extLst>
          </p:cNvPr>
          <p:cNvSpPr txBox="1"/>
          <p:nvPr/>
        </p:nvSpPr>
        <p:spPr>
          <a:xfrm>
            <a:off x="5346441" y="5001208"/>
            <a:ext cx="5840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List</a:t>
            </a:r>
            <a:r>
              <a:rPr lang="ko-KR" altLang="en-US" dirty="0">
                <a:solidFill>
                  <a:schemeClr val="accent2"/>
                </a:solidFill>
              </a:rPr>
              <a:t> 와 </a:t>
            </a:r>
            <a:r>
              <a:rPr lang="en-US" altLang="ko-KR" dirty="0" err="1">
                <a:solidFill>
                  <a:schemeClr val="accent2"/>
                </a:solidFill>
              </a:rPr>
              <a:t>numpy.darray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는 출력 자료형이 완전히 똑같아 보이지만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서로 다른 타입입니다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2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740E9-65B7-6319-4714-2D181521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C6678CA-E11F-64CA-F20B-0B8B86CF7BF9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dirty="0"/>
              <a:t>다양한 배열 생성 방법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011188-BD99-1F76-A274-953D7513C0FF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406869-DE04-0095-2B9C-C988DB6E9429}"/>
              </a:ext>
            </a:extLst>
          </p:cNvPr>
          <p:cNvSpPr txBox="1"/>
          <p:nvPr/>
        </p:nvSpPr>
        <p:spPr>
          <a:xfrm>
            <a:off x="1101012" y="1792887"/>
            <a:ext cx="78750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np.zeros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((2,3)))       # 0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으로 채운 배열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np.ones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((3,3)))        # 1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로 채운 배열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np.arange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(0, 10, 2))   # 0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부터 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10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까지 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2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간격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np.linspace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(0, 1, 5))  # 0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부터 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1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까지 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5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개 균일 간격</a:t>
            </a:r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dirty="0"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결과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: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[[0. 0. 0.]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[0. 0. 0.]]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[[1. 1. 1.]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[1. 1. 1.]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[1. 1. 1.]]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[0 2 4 6 8]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[0.   0.25 0.5  0.75 1.  ]</a:t>
            </a:r>
          </a:p>
          <a:p>
            <a:endParaRPr lang="ko-KR" altLang="en-US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8031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FC151-0124-D857-AAF7-6F04606FB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F1DB885-30B4-6B7B-A1B1-3A72EDE77C98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dirty="0"/>
              <a:t>일상 업무 예제 </a:t>
            </a:r>
            <a:r>
              <a:rPr lang="en-US" altLang="ko-KR" sz="4800" dirty="0"/>
              <a:t>1: </a:t>
            </a:r>
            <a:r>
              <a:rPr lang="ko-KR" altLang="en-US" sz="4800" dirty="0"/>
              <a:t>매출 통계 분석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FAB4A-2A2D-87F4-0F3F-268FC5D71CAB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4963A2-DC2A-8333-6982-663773D524EC}"/>
              </a:ext>
            </a:extLst>
          </p:cNvPr>
          <p:cNvSpPr txBox="1"/>
          <p:nvPr/>
        </p:nvSpPr>
        <p:spPr>
          <a:xfrm>
            <a:off x="1101012" y="1792887"/>
            <a:ext cx="7875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sales =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np.array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([120000, 90000, 100000, 95000])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np.mean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(sales))  #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평균 매출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np.max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(sales))   #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최고 매출</a:t>
            </a:r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dirty="0"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결과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: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101250.0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120000</a:t>
            </a:r>
          </a:p>
          <a:p>
            <a:endParaRPr lang="ko-KR" altLang="en-US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3860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F145-64EC-0F70-0604-18D817740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22ADADB-2C89-0502-721A-3591297A7CBF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dirty="0"/>
              <a:t>일상 업무 예제 </a:t>
            </a:r>
            <a:r>
              <a:rPr lang="en-US" altLang="ko-KR" sz="4800" dirty="0"/>
              <a:t>2: </a:t>
            </a:r>
            <a:r>
              <a:rPr lang="ko-KR" altLang="en-US" sz="4800" dirty="0"/>
              <a:t>센서 데이터 처리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F788672-DE67-E895-4F0A-E3A20D19F7F6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8A0DD3-DCC8-B643-6990-06962F16400B}"/>
              </a:ext>
            </a:extLst>
          </p:cNvPr>
          <p:cNvSpPr txBox="1"/>
          <p:nvPr/>
        </p:nvSpPr>
        <p:spPr>
          <a:xfrm>
            <a:off x="1101012" y="1792887"/>
            <a:ext cx="78750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temp_f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np.array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([75.2, 77.0, 73.4, 78.8])  #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화씨 온도</a:t>
            </a:r>
          </a:p>
          <a:p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temp_c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= (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temp_f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 - 32) * 5/9                 # </a:t>
            </a:r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섭씨 변환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print(</a:t>
            </a:r>
            <a:r>
              <a:rPr lang="en-US" altLang="ko-KR" sz="2000" b="1" i="0" dirty="0" err="1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temp_c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)</a:t>
            </a:r>
          </a:p>
          <a:p>
            <a:endParaRPr lang="en-US" altLang="ko-KR" sz="2000" b="1" dirty="0"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endParaRPr lang="en-US" altLang="ko-KR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  <a:p>
            <a:r>
              <a:rPr lang="ko-KR" altLang="en-US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결과</a:t>
            </a:r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:</a:t>
            </a:r>
          </a:p>
          <a:p>
            <a:r>
              <a:rPr lang="en-US" altLang="ko-KR" sz="2000" b="1" i="0" dirty="0"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[24.0 25.0 23.0 26.0]</a:t>
            </a:r>
          </a:p>
          <a:p>
            <a:endParaRPr lang="ko-KR" altLang="en-US" sz="2000" b="1" i="0" dirty="0">
              <a:effectLst/>
              <a:latin typeface="Noto Serif KR" panose="02020200000000000000" pitchFamily="18" charset="-128"/>
              <a:ea typeface="Noto Serif KR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5488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139</TotalTime>
  <Words>742</Words>
  <Application>Microsoft Office PowerPoint</Application>
  <PresentationFormat>Widescreen</PresentationFormat>
  <Paragraphs>130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AppleSDGothicNeo</vt:lpstr>
      <vt:lpstr>Calibri (Body)</vt:lpstr>
      <vt:lpstr>Noto Serif KR</vt:lpstr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 park</dc:creator>
  <cp:lastModifiedBy>jong park</cp:lastModifiedBy>
  <cp:revision>65</cp:revision>
  <dcterms:created xsi:type="dcterms:W3CDTF">2025-05-04T07:21:52Z</dcterms:created>
  <dcterms:modified xsi:type="dcterms:W3CDTF">2025-05-05T09:22:14Z</dcterms:modified>
</cp:coreProperties>
</file>