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Play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z7ySTC2v/No47aYLUcqmui3fk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FD3BB8-0662-463D-8317-F206274E99AE}">
  <a:tblStyle styleId="{22FD3BB8-0662-463D-8317-F206274E99AE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 b="off" i="off"/>
      <a:tcStyle>
        <a:fill>
          <a:solidFill>
            <a:srgbClr val="CAD1D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D1D8"/>
          </a:solidFill>
        </a:fill>
      </a:tcStyle>
    </a:band1V>
    <a:band2V>
      <a:tcTxStyle b="off" i="off"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EEDC37F8-8426-4164-AE0F-7637EBF9956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-bold.fntdata"/><Relationship Id="rId25" Type="http://schemas.openxmlformats.org/officeDocument/2006/relationships/font" Target="fonts/Play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0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9" name="Google Shape;279;p10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2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2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7" name="Google Shape;327;p12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3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6" name="Google Shape;366;p13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4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14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8" name="Google Shape;398;p14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5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6" name="Google Shape;406;p15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6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6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4" name="Google Shape;414;p16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9" name="Google Shape;4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/>
          <p:nvPr>
            <p:ph idx="2" type="sldImg"/>
          </p:nvPr>
        </p:nvSpPr>
        <p:spPr>
          <a:xfrm>
            <a:off x="2924175" y="849313"/>
            <a:ext cx="4079875" cy="2295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993273" y="3271587"/>
            <a:ext cx="7941679" cy="2676379"/>
          </a:xfrm>
          <a:prstGeom prst="rect">
            <a:avLst/>
          </a:prstGeom>
          <a:noFill/>
          <a:ln>
            <a:noFill/>
          </a:ln>
        </p:spPr>
        <p:txBody>
          <a:bodyPr anchorCtr="0" anchor="t" bIns="34925" lIns="69875" spcFirstLastPara="1" rIns="69875" wrap="square" tIns="34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 txBox="1"/>
          <p:nvPr>
            <p:ph idx="12" type="sldNum"/>
          </p:nvPr>
        </p:nvSpPr>
        <p:spPr>
          <a:xfrm>
            <a:off x="5624042" y="6456971"/>
            <a:ext cx="4301931" cy="340704"/>
          </a:xfrm>
          <a:prstGeom prst="rect">
            <a:avLst/>
          </a:prstGeom>
          <a:noFill/>
          <a:ln>
            <a:noFill/>
          </a:ln>
        </p:spPr>
        <p:txBody>
          <a:bodyPr anchorCtr="0" anchor="b" bIns="34925" lIns="69875" spcFirstLastPara="1" rIns="69875" wrap="square" tIns="349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" type="body"/>
          </p:nvPr>
        </p:nvSpPr>
        <p:spPr>
          <a:xfrm>
            <a:off x="5183188" y="987429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30"/>
          <p:cNvSpPr txBox="1"/>
          <p:nvPr>
            <p:ph idx="2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0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1"/>
          <p:cNvSpPr txBox="1"/>
          <p:nvPr>
            <p:ph type="title"/>
          </p:nvPr>
        </p:nvSpPr>
        <p:spPr>
          <a:xfrm>
            <a:off x="839790" y="457200"/>
            <a:ext cx="393223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/>
          <p:nvPr>
            <p:ph idx="2" type="pic"/>
          </p:nvPr>
        </p:nvSpPr>
        <p:spPr>
          <a:xfrm>
            <a:off x="5183188" y="987429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1"/>
          <p:cNvSpPr txBox="1"/>
          <p:nvPr>
            <p:ph idx="1" type="body"/>
          </p:nvPr>
        </p:nvSpPr>
        <p:spPr>
          <a:xfrm>
            <a:off x="839790" y="2057400"/>
            <a:ext cx="393223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31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2"/>
          <p:cNvSpPr txBox="1"/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2"/>
          <p:cNvSpPr txBox="1"/>
          <p:nvPr>
            <p:ph idx="1" type="body"/>
          </p:nvPr>
        </p:nvSpPr>
        <p:spPr>
          <a:xfrm rot="5400000">
            <a:off x="3920333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"/>
          <p:cNvSpPr txBox="1"/>
          <p:nvPr>
            <p:ph type="title"/>
          </p:nvPr>
        </p:nvSpPr>
        <p:spPr>
          <a:xfrm rot="5400000">
            <a:off x="7133434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3"/>
          <p:cNvSpPr txBox="1"/>
          <p:nvPr>
            <p:ph idx="1" type="body"/>
          </p:nvPr>
        </p:nvSpPr>
        <p:spPr>
          <a:xfrm rot="5400000">
            <a:off x="1799434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ide">
  <p:cSld name="1_V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2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descr="Une image contenant motif, tissu, art, papier d’emballage" id="25" name="Google Shape;25;p22"/>
          <p:cNvPicPr preferRelativeResize="0"/>
          <p:nvPr/>
        </p:nvPicPr>
        <p:blipFill rotWithShape="1">
          <a:blip r:embed="rId2">
            <a:alphaModFix/>
          </a:blip>
          <a:srcRect b="75325" l="15000" r="70208" t="0"/>
          <a:stretch/>
        </p:blipFill>
        <p:spPr>
          <a:xfrm>
            <a:off x="685802" y="-2315"/>
            <a:ext cx="676276" cy="75150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2"/>
          <p:cNvSpPr txBox="1"/>
          <p:nvPr>
            <p:ph type="title"/>
          </p:nvPr>
        </p:nvSpPr>
        <p:spPr>
          <a:xfrm>
            <a:off x="1362076" y="54400"/>
            <a:ext cx="10515600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Open Sans"/>
              <a:buNone/>
              <a:defRPr b="1" sz="2400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" type="body"/>
          </p:nvPr>
        </p:nvSpPr>
        <p:spPr>
          <a:xfrm>
            <a:off x="1362078" y="470941"/>
            <a:ext cx="5221287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5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1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2" name="Google Shape;42;p25"/>
          <p:cNvSpPr/>
          <p:nvPr/>
        </p:nvSpPr>
        <p:spPr>
          <a:xfrm>
            <a:off x="510844" y="-5081"/>
            <a:ext cx="914400" cy="1422400"/>
          </a:xfrm>
          <a:custGeom>
            <a:rect b="b" l="l" r="r" t="t"/>
            <a:pathLst>
              <a:path extrusionOk="0" h="1422400" w="914400">
                <a:moveTo>
                  <a:pt x="914400" y="0"/>
                </a:moveTo>
                <a:lnTo>
                  <a:pt x="0" y="0"/>
                </a:lnTo>
                <a:lnTo>
                  <a:pt x="0" y="1422400"/>
                </a:lnTo>
                <a:lnTo>
                  <a:pt x="914400" y="1422400"/>
                </a:lnTo>
                <a:lnTo>
                  <a:pt x="91440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" name="Google Shape;43;p25"/>
          <p:cNvGrpSpPr/>
          <p:nvPr/>
        </p:nvGrpSpPr>
        <p:grpSpPr>
          <a:xfrm>
            <a:off x="742919" y="339894"/>
            <a:ext cx="450254" cy="750738"/>
            <a:chOff x="746894" y="465184"/>
            <a:chExt cx="450254" cy="750738"/>
          </a:xfrm>
        </p:grpSpPr>
        <p:sp>
          <p:nvSpPr>
            <p:cNvPr id="44" name="Google Shape;44;p25"/>
            <p:cNvSpPr/>
            <p:nvPr/>
          </p:nvSpPr>
          <p:spPr>
            <a:xfrm>
              <a:off x="1047403" y="465184"/>
              <a:ext cx="149212" cy="149199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5"/>
            <p:cNvSpPr/>
            <p:nvPr/>
          </p:nvSpPr>
          <p:spPr>
            <a:xfrm>
              <a:off x="746894" y="765705"/>
              <a:ext cx="149199" cy="1491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5"/>
            <p:cNvSpPr/>
            <p:nvPr/>
          </p:nvSpPr>
          <p:spPr>
            <a:xfrm>
              <a:off x="746933" y="465352"/>
              <a:ext cx="450215" cy="750570"/>
            </a:xfrm>
            <a:custGeom>
              <a:rect b="b" l="l" r="r" t="t"/>
              <a:pathLst>
                <a:path extrusionOk="0" h="750569" w="450215">
                  <a:moveTo>
                    <a:pt x="68643" y="0"/>
                  </a:moveTo>
                  <a:lnTo>
                    <a:pt x="43504" y="6607"/>
                  </a:lnTo>
                  <a:lnTo>
                    <a:pt x="22518" y="21164"/>
                  </a:lnTo>
                  <a:lnTo>
                    <a:pt x="7526" y="41855"/>
                  </a:lnTo>
                  <a:lnTo>
                    <a:pt x="368" y="66865"/>
                  </a:lnTo>
                  <a:lnTo>
                    <a:pt x="2741" y="94594"/>
                  </a:lnTo>
                  <a:lnTo>
                    <a:pt x="14360" y="118457"/>
                  </a:lnTo>
                  <a:lnTo>
                    <a:pt x="33347" y="136593"/>
                  </a:lnTo>
                  <a:lnTo>
                    <a:pt x="57823" y="147142"/>
                  </a:lnTo>
                  <a:lnTo>
                    <a:pt x="64046" y="148221"/>
                  </a:lnTo>
                  <a:lnTo>
                    <a:pt x="109664" y="160862"/>
                  </a:lnTo>
                  <a:lnTo>
                    <a:pt x="152049" y="180206"/>
                  </a:lnTo>
                  <a:lnTo>
                    <a:pt x="190588" y="205634"/>
                  </a:lnTo>
                  <a:lnTo>
                    <a:pt x="224669" y="236529"/>
                  </a:lnTo>
                  <a:lnTo>
                    <a:pt x="253680" y="272274"/>
                  </a:lnTo>
                  <a:lnTo>
                    <a:pt x="277008" y="312250"/>
                  </a:lnTo>
                  <a:lnTo>
                    <a:pt x="294043" y="355841"/>
                  </a:lnTo>
                  <a:lnTo>
                    <a:pt x="296875" y="375043"/>
                  </a:lnTo>
                  <a:lnTo>
                    <a:pt x="296161" y="384730"/>
                  </a:lnTo>
                  <a:lnTo>
                    <a:pt x="276959" y="437794"/>
                  </a:lnTo>
                  <a:lnTo>
                    <a:pt x="253600" y="477722"/>
                  </a:lnTo>
                  <a:lnTo>
                    <a:pt x="224565" y="513415"/>
                  </a:lnTo>
                  <a:lnTo>
                    <a:pt x="190469" y="544259"/>
                  </a:lnTo>
                  <a:lnTo>
                    <a:pt x="151927" y="569638"/>
                  </a:lnTo>
                  <a:lnTo>
                    <a:pt x="109551" y="588939"/>
                  </a:lnTo>
                  <a:lnTo>
                    <a:pt x="63957" y="601548"/>
                  </a:lnTo>
                  <a:lnTo>
                    <a:pt x="58077" y="602703"/>
                  </a:lnTo>
                  <a:lnTo>
                    <a:pt x="34965" y="612211"/>
                  </a:lnTo>
                  <a:lnTo>
                    <a:pt x="16560" y="628529"/>
                  </a:lnTo>
                  <a:lnTo>
                    <a:pt x="4395" y="650124"/>
                  </a:lnTo>
                  <a:lnTo>
                    <a:pt x="0" y="675462"/>
                  </a:lnTo>
                  <a:lnTo>
                    <a:pt x="5853" y="704475"/>
                  </a:lnTo>
                  <a:lnTo>
                    <a:pt x="21824" y="728186"/>
                  </a:lnTo>
                  <a:lnTo>
                    <a:pt x="45530" y="744181"/>
                  </a:lnTo>
                  <a:lnTo>
                    <a:pt x="74587" y="750049"/>
                  </a:lnTo>
                  <a:lnTo>
                    <a:pt x="99823" y="745670"/>
                  </a:lnTo>
                  <a:lnTo>
                    <a:pt x="121375" y="733553"/>
                  </a:lnTo>
                  <a:lnTo>
                    <a:pt x="137700" y="715228"/>
                  </a:lnTo>
                  <a:lnTo>
                    <a:pt x="147256" y="692226"/>
                  </a:lnTo>
                  <a:lnTo>
                    <a:pt x="148412" y="685914"/>
                  </a:lnTo>
                  <a:lnTo>
                    <a:pt x="162415" y="636697"/>
                  </a:lnTo>
                  <a:lnTo>
                    <a:pt x="184203" y="591314"/>
                  </a:lnTo>
                  <a:lnTo>
                    <a:pt x="212999" y="550544"/>
                  </a:lnTo>
                  <a:lnTo>
                    <a:pt x="248026" y="515163"/>
                  </a:lnTo>
                  <a:lnTo>
                    <a:pt x="288505" y="485952"/>
                  </a:lnTo>
                  <a:lnTo>
                    <a:pt x="333660" y="463687"/>
                  </a:lnTo>
                  <a:lnTo>
                    <a:pt x="409029" y="441369"/>
                  </a:lnTo>
                  <a:lnTo>
                    <a:pt x="430283" y="425081"/>
                  </a:lnTo>
                  <a:lnTo>
                    <a:pt x="444491" y="402260"/>
                  </a:lnTo>
                  <a:lnTo>
                    <a:pt x="449668" y="374878"/>
                  </a:lnTo>
                  <a:lnTo>
                    <a:pt x="445544" y="350371"/>
                  </a:lnTo>
                  <a:lnTo>
                    <a:pt x="416761" y="313035"/>
                  </a:lnTo>
                  <a:lnTo>
                    <a:pt x="382714" y="300710"/>
                  </a:lnTo>
                  <a:lnTo>
                    <a:pt x="333472" y="286161"/>
                  </a:lnTo>
                  <a:lnTo>
                    <a:pt x="288364" y="263873"/>
                  </a:lnTo>
                  <a:lnTo>
                    <a:pt x="247918" y="234628"/>
                  </a:lnTo>
                  <a:lnTo>
                    <a:pt x="212918" y="199212"/>
                  </a:lnTo>
                  <a:lnTo>
                    <a:pt x="184145" y="158407"/>
                  </a:lnTo>
                  <a:lnTo>
                    <a:pt x="162382" y="112997"/>
                  </a:lnTo>
                  <a:lnTo>
                    <a:pt x="148412" y="63766"/>
                  </a:lnTo>
                  <a:lnTo>
                    <a:pt x="147256" y="57950"/>
                  </a:lnTo>
                  <a:lnTo>
                    <a:pt x="137016" y="33655"/>
                  </a:lnTo>
                  <a:lnTo>
                    <a:pt x="119303" y="14711"/>
                  </a:lnTo>
                  <a:lnTo>
                    <a:pt x="95914" y="2898"/>
                  </a:lnTo>
                  <a:lnTo>
                    <a:pt x="686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5"/>
            <p:cNvSpPr/>
            <p:nvPr/>
          </p:nvSpPr>
          <p:spPr>
            <a:xfrm>
              <a:off x="1047390" y="1066201"/>
              <a:ext cx="149250" cy="1491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/>
          <p:nvPr>
            <p:ph type="title"/>
          </p:nvPr>
        </p:nvSpPr>
        <p:spPr>
          <a:xfrm>
            <a:off x="831852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" type="body"/>
          </p:nvPr>
        </p:nvSpPr>
        <p:spPr>
          <a:xfrm>
            <a:off x="831852" y="4589468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838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6172201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9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" type="body"/>
          </p:nvPr>
        </p:nvSpPr>
        <p:spPr>
          <a:xfrm>
            <a:off x="839791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8"/>
          <p:cNvSpPr txBox="1"/>
          <p:nvPr>
            <p:ph idx="2" type="body"/>
          </p:nvPr>
        </p:nvSpPr>
        <p:spPr>
          <a:xfrm>
            <a:off x="839791" y="2505076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8"/>
          <p:cNvSpPr txBox="1"/>
          <p:nvPr>
            <p:ph idx="3" type="body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8"/>
          <p:cNvSpPr txBox="1"/>
          <p:nvPr>
            <p:ph idx="4" type="body"/>
          </p:nvPr>
        </p:nvSpPr>
        <p:spPr>
          <a:xfrm>
            <a:off x="6172203" y="2505076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/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38202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038602" y="63563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Relationship Id="rId5" Type="http://schemas.openxmlformats.org/officeDocument/2006/relationships/image" Target="../media/image18.png"/><Relationship Id="rId6" Type="http://schemas.openxmlformats.org/officeDocument/2006/relationships/image" Target="../media/image30.png"/><Relationship Id="rId7" Type="http://schemas.openxmlformats.org/officeDocument/2006/relationships/image" Target="../media/image22.png"/><Relationship Id="rId8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3.png"/><Relationship Id="rId10" Type="http://schemas.openxmlformats.org/officeDocument/2006/relationships/image" Target="../media/image21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18.png"/><Relationship Id="rId8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48.png"/><Relationship Id="rId9" Type="http://schemas.openxmlformats.org/officeDocument/2006/relationships/image" Target="../media/image40.png"/><Relationship Id="rId5" Type="http://schemas.openxmlformats.org/officeDocument/2006/relationships/image" Target="../media/image42.png"/><Relationship Id="rId6" Type="http://schemas.openxmlformats.org/officeDocument/2006/relationships/image" Target="../media/image46.png"/><Relationship Id="rId7" Type="http://schemas.openxmlformats.org/officeDocument/2006/relationships/image" Target="../media/image36.png"/><Relationship Id="rId8" Type="http://schemas.openxmlformats.org/officeDocument/2006/relationships/image" Target="../media/image49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7.png"/><Relationship Id="rId10" Type="http://schemas.openxmlformats.org/officeDocument/2006/relationships/image" Target="../media/image50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38.png"/><Relationship Id="rId9" Type="http://schemas.openxmlformats.org/officeDocument/2006/relationships/image" Target="../media/image44.png"/><Relationship Id="rId5" Type="http://schemas.openxmlformats.org/officeDocument/2006/relationships/image" Target="../media/image37.png"/><Relationship Id="rId6" Type="http://schemas.openxmlformats.org/officeDocument/2006/relationships/image" Target="../media/image45.png"/><Relationship Id="rId7" Type="http://schemas.openxmlformats.org/officeDocument/2006/relationships/image" Target="../media/image39.png"/><Relationship Id="rId8" Type="http://schemas.openxmlformats.org/officeDocument/2006/relationships/image" Target="../media/image4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.png"/><Relationship Id="rId13" Type="http://schemas.openxmlformats.org/officeDocument/2006/relationships/image" Target="../media/image20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/>
          <p:nvPr/>
        </p:nvSpPr>
        <p:spPr>
          <a:xfrm>
            <a:off x="2" y="2655112"/>
            <a:ext cx="7619999" cy="2738749"/>
          </a:xfrm>
          <a:prstGeom prst="rect">
            <a:avLst/>
          </a:prstGeom>
          <a:solidFill>
            <a:srgbClr val="1D1D1B"/>
          </a:solidFill>
          <a:ln cap="flat" cmpd="sng" w="19050">
            <a:solidFill>
              <a:srgbClr val="2220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otif, tissu, art, papier d’emballage" id="106" name="Google Shape;106;p1"/>
          <p:cNvPicPr preferRelativeResize="0"/>
          <p:nvPr/>
        </p:nvPicPr>
        <p:blipFill rotWithShape="1">
          <a:blip r:embed="rId3">
            <a:alphaModFix/>
          </a:blip>
          <a:srcRect b="15792" l="0" r="0" t="0"/>
          <a:stretch/>
        </p:blipFill>
        <p:spPr>
          <a:xfrm>
            <a:off x="7620001" y="2655116"/>
            <a:ext cx="4572003" cy="273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"/>
          <p:cNvSpPr/>
          <p:nvPr/>
        </p:nvSpPr>
        <p:spPr>
          <a:xfrm>
            <a:off x="4780921" y="4230794"/>
            <a:ext cx="4025969" cy="4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1580475" rtl="0" algn="ctr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-F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 Learning We Believe !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1517" y="1558061"/>
            <a:ext cx="1433835" cy="61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329264" y="3179082"/>
            <a:ext cx="8485481" cy="11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405856" marR="2985696" rtl="0" algn="ctr">
              <a:lnSpc>
                <a:spcPct val="107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Présentation Générale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05856" marR="2985696" rtl="0" algn="ctr">
              <a:lnSpc>
                <a:spcPct val="1076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fr-FR" sz="32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fr-FR" sz="3200" u="none" cap="none" strike="noStrike">
                <a:solidFill>
                  <a:srgbClr val="EF874A"/>
                </a:solidFill>
                <a:latin typeface="Calibri"/>
                <a:ea typeface="Calibri"/>
                <a:cs typeface="Calibri"/>
                <a:sym typeface="Calibri"/>
              </a:rPr>
              <a:t>IDEO Studio Manager</a:t>
            </a:r>
            <a:endParaRPr b="0" i="0" sz="3200" u="none" cap="none" strike="noStrike">
              <a:solidFill>
                <a:srgbClr val="EF87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6008796" y="5086087"/>
            <a:ext cx="161120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 26/11/2024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obscurité&#10;&#10;Description générée automatiquement" id="111" name="Google Shape;111;p1"/>
          <p:cNvPicPr preferRelativeResize="0"/>
          <p:nvPr/>
        </p:nvPicPr>
        <p:blipFill rotWithShape="1">
          <a:blip r:embed="rId5">
            <a:alphaModFix/>
          </a:blip>
          <a:srcRect b="39412" l="25582" r="25360" t="38777"/>
          <a:stretch/>
        </p:blipFill>
        <p:spPr>
          <a:xfrm>
            <a:off x="7210274" y="1507109"/>
            <a:ext cx="2878111" cy="71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"/>
          <p:cNvSpPr txBox="1"/>
          <p:nvPr>
            <p:ph type="title"/>
          </p:nvPr>
        </p:nvSpPr>
        <p:spPr>
          <a:xfrm>
            <a:off x="1384604" y="29547"/>
            <a:ext cx="7430923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282" name="Google Shape;282;p10"/>
          <p:cNvSpPr txBox="1"/>
          <p:nvPr>
            <p:ph idx="1" type="body"/>
          </p:nvPr>
        </p:nvSpPr>
        <p:spPr>
          <a:xfrm>
            <a:off x="1384605" y="411583"/>
            <a:ext cx="3373828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ts val="1800"/>
              <a:buNone/>
            </a:pPr>
            <a:r>
              <a:rPr lang="fr-FR">
                <a:solidFill>
                  <a:srgbClr val="222020"/>
                </a:solidFill>
              </a:rPr>
              <a:t>Matrice des responsabilités </a:t>
            </a:r>
            <a:endParaRPr/>
          </a:p>
        </p:txBody>
      </p:sp>
      <p:sp>
        <p:nvSpPr>
          <p:cNvPr id="283" name="Google Shape;283;p10"/>
          <p:cNvSpPr txBox="1"/>
          <p:nvPr/>
        </p:nvSpPr>
        <p:spPr>
          <a:xfrm>
            <a:off x="3995251" y="6536111"/>
            <a:ext cx="4209915" cy="29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 : Responsable – </a:t>
            </a:r>
            <a:r>
              <a:rPr b="1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: Approbateur – </a:t>
            </a:r>
            <a:r>
              <a:rPr b="1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: Consulté – </a:t>
            </a:r>
            <a:r>
              <a:rPr b="1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: Informé </a:t>
            </a:r>
            <a:endParaRPr b="0" i="0" sz="13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" name="Google Shape;284;p10"/>
          <p:cNvGraphicFramePr/>
          <p:nvPr/>
        </p:nvGraphicFramePr>
        <p:xfrm>
          <a:off x="511112" y="157537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{22FD3BB8-0662-463D-8317-F206274E99AE}</a:tableStyleId>
              </a:tblPr>
              <a:tblGrid>
                <a:gridCol w="2333675"/>
                <a:gridCol w="1065225"/>
                <a:gridCol w="1114625"/>
                <a:gridCol w="1018600"/>
                <a:gridCol w="1116000"/>
                <a:gridCol w="1260375"/>
                <a:gridCol w="1083300"/>
                <a:gridCol w="1276350"/>
                <a:gridCol w="901625"/>
              </a:tblGrid>
              <a:tr h="52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/ IL&amp;D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Chef de Projet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Concepteur pédagogique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Expert métier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Graphique / Motion Designer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Interprète VO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Intégrateur Outil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Chargé QA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C00000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d’un projet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d’un thème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Affectation d’un thème à une équipe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d’un module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du Cahier des charges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du Séquencier et Script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du Storyboard pédagogique 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Graphique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Enregistrement de la VO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Intégration dans le logiciel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29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et validation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1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11"/>
          <p:cNvCxnSpPr/>
          <p:nvPr/>
        </p:nvCxnSpPr>
        <p:spPr>
          <a:xfrm>
            <a:off x="10327793" y="1115133"/>
            <a:ext cx="0" cy="52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1" name="Google Shape;291;p11"/>
          <p:cNvCxnSpPr/>
          <p:nvPr/>
        </p:nvCxnSpPr>
        <p:spPr>
          <a:xfrm>
            <a:off x="8960913" y="1122295"/>
            <a:ext cx="0" cy="52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11"/>
          <p:cNvCxnSpPr/>
          <p:nvPr/>
        </p:nvCxnSpPr>
        <p:spPr>
          <a:xfrm>
            <a:off x="7600407" y="1162269"/>
            <a:ext cx="0" cy="52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3" name="Google Shape;293;p11"/>
          <p:cNvCxnSpPr/>
          <p:nvPr/>
        </p:nvCxnSpPr>
        <p:spPr>
          <a:xfrm>
            <a:off x="6240627" y="1140856"/>
            <a:ext cx="0" cy="52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4" name="Google Shape;294;p11"/>
          <p:cNvSpPr txBox="1"/>
          <p:nvPr>
            <p:ph type="title"/>
          </p:nvPr>
        </p:nvSpPr>
        <p:spPr>
          <a:xfrm>
            <a:off x="1384604" y="29547"/>
            <a:ext cx="7430923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295" name="Google Shape;295;p11"/>
          <p:cNvSpPr txBox="1"/>
          <p:nvPr>
            <p:ph idx="1" type="body"/>
          </p:nvPr>
        </p:nvSpPr>
        <p:spPr>
          <a:xfrm>
            <a:off x="1384605" y="411583"/>
            <a:ext cx="3373828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ts val="1800"/>
              <a:buNone/>
            </a:pPr>
            <a:r>
              <a:rPr lang="fr-FR">
                <a:solidFill>
                  <a:srgbClr val="222020"/>
                </a:solidFill>
              </a:rPr>
              <a:t>Diagramme de séquence</a:t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1489872" y="898573"/>
            <a:ext cx="612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2551457" y="893657"/>
            <a:ext cx="1201110" cy="29291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Chef de projet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5754627" y="801448"/>
            <a:ext cx="972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Designer Graphique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7163103" y="801448"/>
            <a:ext cx="864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Motion Designer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8456913" y="891448"/>
            <a:ext cx="1008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Intégrateur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/>
          <p:nvPr/>
        </p:nvSpPr>
        <p:spPr>
          <a:xfrm>
            <a:off x="9878497" y="898573"/>
            <a:ext cx="936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Acteur 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11"/>
          <p:cNvCxnSpPr>
            <a:stCxn id="296" idx="2"/>
          </p:cNvCxnSpPr>
          <p:nvPr/>
        </p:nvCxnSpPr>
        <p:spPr>
          <a:xfrm>
            <a:off x="1795872" y="1186573"/>
            <a:ext cx="0" cy="52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p11"/>
          <p:cNvCxnSpPr>
            <a:stCxn id="297" idx="2"/>
          </p:cNvCxnSpPr>
          <p:nvPr/>
        </p:nvCxnSpPr>
        <p:spPr>
          <a:xfrm flipH="1">
            <a:off x="3145412" y="1186573"/>
            <a:ext cx="6600" cy="52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11"/>
          <p:cNvCxnSpPr/>
          <p:nvPr/>
        </p:nvCxnSpPr>
        <p:spPr>
          <a:xfrm>
            <a:off x="4719835" y="1162269"/>
            <a:ext cx="0" cy="561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1"/>
          <p:cNvSpPr/>
          <p:nvPr/>
        </p:nvSpPr>
        <p:spPr>
          <a:xfrm>
            <a:off x="1075872" y="1357867"/>
            <a:ext cx="1440000" cy="252000"/>
          </a:xfrm>
          <a:prstGeom prst="rect">
            <a:avLst/>
          </a:prstGeom>
          <a:solidFill>
            <a:srgbClr val="7F34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Détecte un besoin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6" name="Google Shape;306;p11"/>
          <p:cNvCxnSpPr/>
          <p:nvPr/>
        </p:nvCxnSpPr>
        <p:spPr>
          <a:xfrm>
            <a:off x="1795872" y="2331225"/>
            <a:ext cx="133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p11"/>
          <p:cNvSpPr/>
          <p:nvPr/>
        </p:nvSpPr>
        <p:spPr>
          <a:xfrm>
            <a:off x="1758969" y="1695033"/>
            <a:ext cx="1439999" cy="633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Exprime le besoin (cadrage, brief, kick off..)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2187364" y="2479673"/>
            <a:ext cx="1908000" cy="252000"/>
          </a:xfrm>
          <a:prstGeom prst="rect">
            <a:avLst/>
          </a:prstGeom>
          <a:solidFill>
            <a:srgbClr val="7F34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Prise en charge du projet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1"/>
          <p:cNvCxnSpPr/>
          <p:nvPr/>
        </p:nvCxnSpPr>
        <p:spPr>
          <a:xfrm>
            <a:off x="1795872" y="3679408"/>
            <a:ext cx="1332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0" name="Google Shape;310;p11"/>
          <p:cNvSpPr/>
          <p:nvPr/>
        </p:nvSpPr>
        <p:spPr>
          <a:xfrm>
            <a:off x="1726340" y="3446867"/>
            <a:ext cx="1476000" cy="252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Livre le contenu brut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2116733" y="2847098"/>
            <a:ext cx="2052000" cy="2520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Prépare le cahier des charges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3170203" y="3177188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187364" y="3814290"/>
            <a:ext cx="1908000" cy="252000"/>
          </a:xfrm>
          <a:prstGeom prst="rect">
            <a:avLst/>
          </a:prstGeom>
          <a:solidFill>
            <a:srgbClr val="7F34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Consolide les documents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p11"/>
          <p:cNvCxnSpPr/>
          <p:nvPr/>
        </p:nvCxnSpPr>
        <p:spPr>
          <a:xfrm>
            <a:off x="3147500" y="4776542"/>
            <a:ext cx="1548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5" name="Google Shape;315;p11"/>
          <p:cNvSpPr/>
          <p:nvPr/>
        </p:nvSpPr>
        <p:spPr>
          <a:xfrm>
            <a:off x="3110598" y="4149230"/>
            <a:ext cx="1615059" cy="633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Transmet cahier des charges et contenu brut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3766373" y="4945805"/>
            <a:ext cx="1908000" cy="252000"/>
          </a:xfrm>
          <a:prstGeom prst="rect">
            <a:avLst/>
          </a:prstGeom>
          <a:solidFill>
            <a:srgbClr val="7F34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Conception pédagogique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"/>
          <p:cNvSpPr/>
          <p:nvPr/>
        </p:nvSpPr>
        <p:spPr>
          <a:xfrm>
            <a:off x="4189043" y="803657"/>
            <a:ext cx="1116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Concepteur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pédagogique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3945835" y="5255490"/>
            <a:ext cx="15480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Elabore le séquencier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4754411" y="5512958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/>
          <p:nvPr/>
        </p:nvSpPr>
        <p:spPr>
          <a:xfrm>
            <a:off x="3952940" y="5778257"/>
            <a:ext cx="15480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Rédige le 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4761516" y="6023368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4060940" y="6265581"/>
            <a:ext cx="13320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Crée le storyboard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4761516" y="6535035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12"/>
          <p:cNvCxnSpPr/>
          <p:nvPr/>
        </p:nvCxnSpPr>
        <p:spPr>
          <a:xfrm>
            <a:off x="10372179" y="1191335"/>
            <a:ext cx="0" cy="5358524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12"/>
          <p:cNvCxnSpPr/>
          <p:nvPr/>
        </p:nvCxnSpPr>
        <p:spPr>
          <a:xfrm>
            <a:off x="8972641" y="1255650"/>
            <a:ext cx="0" cy="529420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12"/>
          <p:cNvCxnSpPr/>
          <p:nvPr/>
        </p:nvCxnSpPr>
        <p:spPr>
          <a:xfrm flipH="1">
            <a:off x="7519100" y="1238471"/>
            <a:ext cx="1408" cy="5311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2" name="Google Shape;332;p12"/>
          <p:cNvCxnSpPr/>
          <p:nvPr/>
        </p:nvCxnSpPr>
        <p:spPr>
          <a:xfrm>
            <a:off x="6160728" y="1217058"/>
            <a:ext cx="0" cy="533280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12"/>
          <p:cNvSpPr txBox="1"/>
          <p:nvPr>
            <p:ph type="title"/>
          </p:nvPr>
        </p:nvSpPr>
        <p:spPr>
          <a:xfrm>
            <a:off x="1384604" y="29547"/>
            <a:ext cx="7430923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334" name="Google Shape;334;p12"/>
          <p:cNvSpPr txBox="1"/>
          <p:nvPr>
            <p:ph idx="1" type="body"/>
          </p:nvPr>
        </p:nvSpPr>
        <p:spPr>
          <a:xfrm>
            <a:off x="1384605" y="411583"/>
            <a:ext cx="3373828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ct val="100000"/>
              <a:buNone/>
            </a:pPr>
            <a:r>
              <a:rPr lang="fr-FR">
                <a:solidFill>
                  <a:srgbClr val="222020"/>
                </a:solidFill>
              </a:rPr>
              <a:t>Diagramme de séquence (Suite)</a:t>
            </a:r>
            <a:endParaRPr/>
          </a:p>
        </p:txBody>
      </p:sp>
      <p:sp>
        <p:nvSpPr>
          <p:cNvPr id="335" name="Google Shape;335;p12"/>
          <p:cNvSpPr/>
          <p:nvPr/>
        </p:nvSpPr>
        <p:spPr>
          <a:xfrm>
            <a:off x="1409973" y="974775"/>
            <a:ext cx="612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/>
          <p:nvPr/>
        </p:nvSpPr>
        <p:spPr>
          <a:xfrm>
            <a:off x="2471557" y="969859"/>
            <a:ext cx="1218137" cy="29291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Chef de projet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/>
          <p:nvPr/>
        </p:nvSpPr>
        <p:spPr>
          <a:xfrm>
            <a:off x="5674728" y="877650"/>
            <a:ext cx="972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Designer Graphique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7096313" y="884775"/>
            <a:ext cx="864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Motion Designer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8501299" y="967650"/>
            <a:ext cx="1008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Intégrateur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9922883" y="974775"/>
            <a:ext cx="936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Acteur 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12"/>
          <p:cNvCxnSpPr>
            <a:stCxn id="335" idx="2"/>
          </p:cNvCxnSpPr>
          <p:nvPr/>
        </p:nvCxnSpPr>
        <p:spPr>
          <a:xfrm>
            <a:off x="1715973" y="1262775"/>
            <a:ext cx="0" cy="52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12"/>
          <p:cNvCxnSpPr>
            <a:stCxn id="336" idx="2"/>
          </p:cNvCxnSpPr>
          <p:nvPr/>
        </p:nvCxnSpPr>
        <p:spPr>
          <a:xfrm flipH="1">
            <a:off x="3065626" y="1262775"/>
            <a:ext cx="15000" cy="528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3" name="Google Shape;343;p12"/>
          <p:cNvCxnSpPr/>
          <p:nvPr/>
        </p:nvCxnSpPr>
        <p:spPr>
          <a:xfrm>
            <a:off x="4639936" y="1238471"/>
            <a:ext cx="9621" cy="53113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12"/>
          <p:cNvSpPr/>
          <p:nvPr/>
        </p:nvSpPr>
        <p:spPr>
          <a:xfrm>
            <a:off x="4109144" y="879859"/>
            <a:ext cx="1116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Concepteur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pédagogique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5" name="Google Shape;345;p12"/>
          <p:cNvCxnSpPr/>
          <p:nvPr/>
        </p:nvCxnSpPr>
        <p:spPr>
          <a:xfrm>
            <a:off x="4649557" y="2269873"/>
            <a:ext cx="151117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p12"/>
          <p:cNvSpPr/>
          <p:nvPr/>
        </p:nvSpPr>
        <p:spPr>
          <a:xfrm>
            <a:off x="4601921" y="1971453"/>
            <a:ext cx="1660426" cy="28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Transmet le storyboard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5155673" y="2355139"/>
            <a:ext cx="20160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Crée les éléments graphiques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4967816" y="1684891"/>
            <a:ext cx="4004825" cy="1725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fr-FR" sz="11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[Conception graphique en parallèle avec l ’enregistrement de la VO]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6188205" y="2624964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12"/>
          <p:cNvCxnSpPr/>
          <p:nvPr/>
        </p:nvCxnSpPr>
        <p:spPr>
          <a:xfrm>
            <a:off x="4639100" y="3203351"/>
            <a:ext cx="288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p12"/>
          <p:cNvSpPr/>
          <p:nvPr/>
        </p:nvSpPr>
        <p:spPr>
          <a:xfrm>
            <a:off x="5353199" y="2904930"/>
            <a:ext cx="1649398" cy="245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Transmet le storyboard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6825608" y="3298456"/>
            <a:ext cx="14040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Crée les animations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7552140" y="3566166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2"/>
          <p:cNvCxnSpPr/>
          <p:nvPr/>
        </p:nvCxnSpPr>
        <p:spPr>
          <a:xfrm>
            <a:off x="4649557" y="4593258"/>
            <a:ext cx="572262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12"/>
          <p:cNvSpPr/>
          <p:nvPr/>
        </p:nvSpPr>
        <p:spPr>
          <a:xfrm>
            <a:off x="7574137" y="4326439"/>
            <a:ext cx="1306151" cy="2668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Transmet le 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6263755" y="4071188"/>
            <a:ext cx="3929276" cy="2035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[Enregistrement VO en parallèle avec la conception graphique]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9670879" y="4656160"/>
            <a:ext cx="1226015" cy="2159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Enregistre la 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10397410" y="4964790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12"/>
          <p:cNvCxnSpPr/>
          <p:nvPr/>
        </p:nvCxnSpPr>
        <p:spPr>
          <a:xfrm rot="10800000">
            <a:off x="9005299" y="5419517"/>
            <a:ext cx="137489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0" name="Google Shape;360;p12"/>
          <p:cNvSpPr/>
          <p:nvPr/>
        </p:nvSpPr>
        <p:spPr>
          <a:xfrm>
            <a:off x="8914700" y="5187579"/>
            <a:ext cx="1620000" cy="231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Livre les fichiers audios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4559145" y="1628274"/>
            <a:ext cx="4766399" cy="22584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4559145" y="4010990"/>
            <a:ext cx="6328130" cy="151143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lgDash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13"/>
          <p:cNvCxnSpPr/>
          <p:nvPr/>
        </p:nvCxnSpPr>
        <p:spPr>
          <a:xfrm>
            <a:off x="10382320" y="1401755"/>
            <a:ext cx="0" cy="345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9" name="Google Shape;369;p13"/>
          <p:cNvCxnSpPr/>
          <p:nvPr/>
        </p:nvCxnSpPr>
        <p:spPr>
          <a:xfrm>
            <a:off x="8982782" y="1466070"/>
            <a:ext cx="0" cy="345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0" name="Google Shape;370;p13"/>
          <p:cNvCxnSpPr/>
          <p:nvPr/>
        </p:nvCxnSpPr>
        <p:spPr>
          <a:xfrm>
            <a:off x="7495139" y="1448891"/>
            <a:ext cx="0" cy="345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13"/>
          <p:cNvCxnSpPr/>
          <p:nvPr/>
        </p:nvCxnSpPr>
        <p:spPr>
          <a:xfrm>
            <a:off x="6135359" y="1427478"/>
            <a:ext cx="0" cy="345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2" name="Google Shape;372;p13"/>
          <p:cNvSpPr txBox="1"/>
          <p:nvPr>
            <p:ph type="title"/>
          </p:nvPr>
        </p:nvSpPr>
        <p:spPr>
          <a:xfrm>
            <a:off x="1384604" y="29547"/>
            <a:ext cx="7430923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373" name="Google Shape;373;p13"/>
          <p:cNvSpPr txBox="1"/>
          <p:nvPr>
            <p:ph idx="1" type="body"/>
          </p:nvPr>
        </p:nvSpPr>
        <p:spPr>
          <a:xfrm>
            <a:off x="1384604" y="411583"/>
            <a:ext cx="3503081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ct val="100000"/>
              <a:buNone/>
            </a:pPr>
            <a:r>
              <a:rPr lang="fr-FR">
                <a:solidFill>
                  <a:srgbClr val="222020"/>
                </a:solidFill>
              </a:rPr>
              <a:t>Diagramme de séquence (Suite)</a:t>
            </a:r>
            <a:endParaRPr/>
          </a:p>
        </p:txBody>
      </p:sp>
      <p:sp>
        <p:nvSpPr>
          <p:cNvPr id="374" name="Google Shape;374;p13"/>
          <p:cNvSpPr/>
          <p:nvPr/>
        </p:nvSpPr>
        <p:spPr>
          <a:xfrm>
            <a:off x="1384604" y="1185195"/>
            <a:ext cx="612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2446188" y="1180279"/>
            <a:ext cx="1255783" cy="292916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Chef de projet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3"/>
          <p:cNvSpPr/>
          <p:nvPr/>
        </p:nvSpPr>
        <p:spPr>
          <a:xfrm>
            <a:off x="5649359" y="1088070"/>
            <a:ext cx="972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Designer Graphique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3"/>
          <p:cNvSpPr/>
          <p:nvPr/>
        </p:nvSpPr>
        <p:spPr>
          <a:xfrm>
            <a:off x="7061731" y="1088070"/>
            <a:ext cx="864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Motion Designer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"/>
          <p:cNvSpPr/>
          <p:nvPr/>
        </p:nvSpPr>
        <p:spPr>
          <a:xfrm>
            <a:off x="8511440" y="1178070"/>
            <a:ext cx="1008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Intégrateur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"/>
          <p:cNvSpPr/>
          <p:nvPr/>
        </p:nvSpPr>
        <p:spPr>
          <a:xfrm>
            <a:off x="9952966" y="1178070"/>
            <a:ext cx="936000" cy="28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Acteur 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0" name="Google Shape;380;p13"/>
          <p:cNvCxnSpPr>
            <a:stCxn id="374" idx="2"/>
          </p:cNvCxnSpPr>
          <p:nvPr/>
        </p:nvCxnSpPr>
        <p:spPr>
          <a:xfrm>
            <a:off x="1690604" y="1473195"/>
            <a:ext cx="0" cy="345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13"/>
          <p:cNvCxnSpPr>
            <a:stCxn id="375" idx="2"/>
          </p:cNvCxnSpPr>
          <p:nvPr/>
        </p:nvCxnSpPr>
        <p:spPr>
          <a:xfrm flipH="1">
            <a:off x="3040180" y="1473195"/>
            <a:ext cx="33900" cy="345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13"/>
          <p:cNvCxnSpPr/>
          <p:nvPr/>
        </p:nvCxnSpPr>
        <p:spPr>
          <a:xfrm>
            <a:off x="4614567" y="1563195"/>
            <a:ext cx="0" cy="345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3" name="Google Shape;383;p13"/>
          <p:cNvSpPr/>
          <p:nvPr/>
        </p:nvSpPr>
        <p:spPr>
          <a:xfrm>
            <a:off x="4083775" y="1090279"/>
            <a:ext cx="1116000" cy="4680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Concepteur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pédagogique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4" name="Google Shape;384;p13"/>
          <p:cNvCxnSpPr/>
          <p:nvPr/>
        </p:nvCxnSpPr>
        <p:spPr>
          <a:xfrm>
            <a:off x="6141064" y="1905942"/>
            <a:ext cx="286235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5" name="Google Shape;385;p13"/>
          <p:cNvSpPr/>
          <p:nvPr/>
        </p:nvSpPr>
        <p:spPr>
          <a:xfrm>
            <a:off x="6488757" y="1717336"/>
            <a:ext cx="2022681" cy="156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Livre les éléments graphiques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p13"/>
          <p:cNvCxnSpPr/>
          <p:nvPr/>
        </p:nvCxnSpPr>
        <p:spPr>
          <a:xfrm>
            <a:off x="7493731" y="2242795"/>
            <a:ext cx="1489051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7" name="Google Shape;387;p13"/>
          <p:cNvSpPr/>
          <p:nvPr/>
        </p:nvSpPr>
        <p:spPr>
          <a:xfrm>
            <a:off x="7518256" y="2090652"/>
            <a:ext cx="1440000" cy="618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Livre les animations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3"/>
          <p:cNvSpPr/>
          <p:nvPr/>
        </p:nvSpPr>
        <p:spPr>
          <a:xfrm>
            <a:off x="8262782" y="2820947"/>
            <a:ext cx="1440000" cy="252000"/>
          </a:xfrm>
          <a:prstGeom prst="rect">
            <a:avLst/>
          </a:prstGeom>
          <a:solidFill>
            <a:srgbClr val="7F34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Intégration finale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3"/>
          <p:cNvSpPr/>
          <p:nvPr/>
        </p:nvSpPr>
        <p:spPr>
          <a:xfrm>
            <a:off x="7613256" y="3167089"/>
            <a:ext cx="26640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Synchronise VO et éléments graphiques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/>
          <p:nvPr/>
        </p:nvSpPr>
        <p:spPr>
          <a:xfrm>
            <a:off x="9003420" y="3448560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/>
          <p:nvPr/>
        </p:nvSpPr>
        <p:spPr>
          <a:xfrm>
            <a:off x="7613256" y="3762517"/>
            <a:ext cx="2664000" cy="21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Intègre dans l’outil e-learning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/>
          <p:nvPr/>
        </p:nvSpPr>
        <p:spPr>
          <a:xfrm>
            <a:off x="9003420" y="4043988"/>
            <a:ext cx="432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13"/>
          <p:cNvCxnSpPr/>
          <p:nvPr/>
        </p:nvCxnSpPr>
        <p:spPr>
          <a:xfrm rot="10800000">
            <a:off x="1690604" y="4524083"/>
            <a:ext cx="869485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4" name="Google Shape;394;p13"/>
          <p:cNvSpPr/>
          <p:nvPr/>
        </p:nvSpPr>
        <p:spPr>
          <a:xfrm>
            <a:off x="4820452" y="4266429"/>
            <a:ext cx="2435157" cy="2141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Livre le module final (SCORM, xAPI)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"/>
          <p:cNvSpPr txBox="1"/>
          <p:nvPr>
            <p:ph type="title"/>
          </p:nvPr>
        </p:nvSpPr>
        <p:spPr>
          <a:xfrm>
            <a:off x="1384604" y="29547"/>
            <a:ext cx="7430923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401" name="Google Shape;401;p14"/>
          <p:cNvSpPr txBox="1"/>
          <p:nvPr>
            <p:ph idx="1" type="body"/>
          </p:nvPr>
        </p:nvSpPr>
        <p:spPr>
          <a:xfrm>
            <a:off x="1384605" y="411583"/>
            <a:ext cx="3373828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ts val="1800"/>
              <a:buNone/>
            </a:pPr>
            <a:r>
              <a:rPr lang="fr-FR">
                <a:solidFill>
                  <a:srgbClr val="222020"/>
                </a:solidFill>
              </a:rPr>
              <a:t>Diagramme de séquence</a:t>
            </a:r>
            <a:endParaRPr/>
          </a:p>
        </p:txBody>
      </p:sp>
      <p:pic>
        <p:nvPicPr>
          <p:cNvPr descr="Une image contenant texte, diagramme, capture d’écran, Parallèle&#10;&#10;Le contenu généré par l’IA peut être incorrect." id="402" name="Google Shape;4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917" y="746546"/>
            <a:ext cx="6044164" cy="607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5"/>
          <p:cNvSpPr txBox="1"/>
          <p:nvPr>
            <p:ph type="title"/>
          </p:nvPr>
        </p:nvSpPr>
        <p:spPr>
          <a:xfrm>
            <a:off x="1384603" y="29547"/>
            <a:ext cx="10515600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409" name="Google Shape;409;p15"/>
          <p:cNvSpPr txBox="1"/>
          <p:nvPr>
            <p:ph idx="1" type="body"/>
          </p:nvPr>
        </p:nvSpPr>
        <p:spPr>
          <a:xfrm>
            <a:off x="1384604" y="411583"/>
            <a:ext cx="6540197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ts val="1800"/>
              <a:buNone/>
            </a:pPr>
            <a:r>
              <a:rPr b="1" lang="fr-FR">
                <a:solidFill>
                  <a:srgbClr val="222020"/>
                </a:solidFill>
                <a:latin typeface="Open Sans"/>
                <a:ea typeface="Open Sans"/>
                <a:cs typeface="Open Sans"/>
                <a:sym typeface="Open Sans"/>
              </a:rPr>
              <a:t>Plan d’Intégration de l’IA dans IDEO Studio Manager</a:t>
            </a:r>
            <a:endParaRPr/>
          </a:p>
        </p:txBody>
      </p:sp>
      <p:graphicFrame>
        <p:nvGraphicFramePr>
          <p:cNvPr id="410" name="Google Shape;410;p15"/>
          <p:cNvGraphicFramePr/>
          <p:nvPr/>
        </p:nvGraphicFramePr>
        <p:xfrm>
          <a:off x="634567" y="11866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{EEDC37F8-8426-4164-AE0F-7637EBF99561}</a:tableStyleId>
              </a:tblPr>
              <a:tblGrid>
                <a:gridCol w="1628350"/>
                <a:gridCol w="5435175"/>
                <a:gridCol w="1325275"/>
                <a:gridCol w="2876850"/>
              </a:tblGrid>
              <a:tr h="37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Acteur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Valeur Ajoutée de l'IA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Degré d’intégration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fr-FR" sz="1200" u="none" cap="none" strike="noStrike">
                          <a:solidFill>
                            <a:srgbClr val="F2F2F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Nécessité d’intégration</a:t>
                      </a:r>
                      <a:endParaRPr sz="1200" u="none" cap="none" strike="noStrike">
                        <a:solidFill>
                          <a:srgbClr val="F2F2F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Chef de projet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Suivi en temps réel des projets.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Notifications intelligentes pour les étapes critiques.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Communication automatisée avec les clients (statuts, retards).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Tableaux de bord interactifs.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Facilite la coordination et la gestion.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Concepteur pédagogique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Génération de storyboards automatisés basés sur des besoins clients et des données passées.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Contenus personnalisés selon le profil des apprenants.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Collecte et analyse des retours utilisateurs.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Élevé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Remplace efficacement les tâches manuelles répétitives.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Concepteur graphique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Propositions graphiques pré-générées par IA.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Suggestions basées sur les préférences du client ou le thème pédagogique.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Réduction du temps de création graphique.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Améliore l'efficacité et réduit le temps de conception.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Interprète voix-off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Génération automatique de voix-off réalistes et multilingues.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Adaptation rapide en cas de changements dans le script.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Coûts et délais considérablement réduits.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Élevé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Remplace entièrement le rôle.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Intégrateur e-learning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Synchronisation intelligente des éléments multimédias.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Suggestions pour améliorer l’interactivité du module (IA générative).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solidFill>
                            <a:srgbClr val="74747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Faible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Optionnel</a:t>
                      </a: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Soutient le travail, mais dépend des outils actuels.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Chargé d’assurance qualité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Vérification automatique des fautes grammaticales et orthographiques.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Analyse de cohérence pédagogique et technique.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Réduction des erreurs humaines.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Élevé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Diminue les risques d’erreurs et optimise la qualité.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Client / IL&amp;D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Visualisation de prototypes en temps réel via IA.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Analyse des retours pour ajuster les contenus et priorités.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Prévisions et ajustements automatiques des projets.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Optionnel</a:t>
                      </a: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: Dépend de la complexité des interactions avec le client.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Expert métier (SME)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Structuration automatisée des connaissances complexes.</a:t>
                      </a:r>
                      <a:b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Synthèse et simplification des données spécialisées pour un contenu pédagogique clair.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fr-FR" sz="1100" u="none" cap="none" strike="noStrike">
                          <a:solidFill>
                            <a:schemeClr val="accen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Moyen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Facilite la collaboration et accélère la création de contenu.</a:t>
                      </a:r>
                      <a:endParaRPr sz="1400" u="none" cap="none" strike="noStrike"/>
                    </a:p>
                  </a:txBody>
                  <a:tcPr marT="9425" marB="9425" marR="18825" marL="18825" anchor="ctr">
                    <a:lnL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6"/>
          <p:cNvSpPr txBox="1"/>
          <p:nvPr>
            <p:ph type="title"/>
          </p:nvPr>
        </p:nvSpPr>
        <p:spPr>
          <a:xfrm>
            <a:off x="1384603" y="29547"/>
            <a:ext cx="10515600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417" name="Google Shape;417;p16"/>
          <p:cNvSpPr txBox="1"/>
          <p:nvPr>
            <p:ph idx="1" type="body"/>
          </p:nvPr>
        </p:nvSpPr>
        <p:spPr>
          <a:xfrm>
            <a:off x="1384604" y="411583"/>
            <a:ext cx="6540197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ts val="1800"/>
              <a:buNone/>
            </a:pPr>
            <a:r>
              <a:rPr b="1" lang="fr-FR">
                <a:solidFill>
                  <a:srgbClr val="222020"/>
                </a:solidFill>
                <a:latin typeface="Open Sans"/>
                <a:ea typeface="Open Sans"/>
                <a:cs typeface="Open Sans"/>
                <a:sym typeface="Open Sans"/>
              </a:rPr>
              <a:t>Benchmark</a:t>
            </a:r>
            <a:endParaRPr/>
          </a:p>
        </p:txBody>
      </p:sp>
      <p:grpSp>
        <p:nvGrpSpPr>
          <p:cNvPr id="418" name="Google Shape;418;p16"/>
          <p:cNvGrpSpPr/>
          <p:nvPr/>
        </p:nvGrpSpPr>
        <p:grpSpPr>
          <a:xfrm>
            <a:off x="681908" y="2316575"/>
            <a:ext cx="2678205" cy="2790740"/>
            <a:chOff x="1017031" y="1076221"/>
            <a:chExt cx="2678205" cy="2790739"/>
          </a:xfrm>
        </p:grpSpPr>
        <p:sp>
          <p:nvSpPr>
            <p:cNvPr id="419" name="Google Shape;419;p16"/>
            <p:cNvSpPr/>
            <p:nvPr/>
          </p:nvSpPr>
          <p:spPr>
            <a:xfrm>
              <a:off x="1017031" y="1076221"/>
              <a:ext cx="2678203" cy="2789202"/>
            </a:xfrm>
            <a:prstGeom prst="rect">
              <a:avLst/>
            </a:prstGeom>
            <a:noFill/>
            <a:ln cap="flat" cmpd="sng" w="12700">
              <a:solidFill>
                <a:srgbClr val="1A5B8C"/>
              </a:solidFill>
              <a:prstDash val="lgDashDot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6"/>
            <p:cNvSpPr txBox="1"/>
            <p:nvPr/>
          </p:nvSpPr>
          <p:spPr>
            <a:xfrm>
              <a:off x="1017034" y="1464765"/>
              <a:ext cx="2678202" cy="2402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1"/>
                <a:buFont typeface="Arial"/>
                <a:buNone/>
              </a:pPr>
              <a:r>
                <a:rPr b="1" i="0" lang="fr-FR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rPr>
                <a:t>Description 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1"/>
                <a:buFont typeface="Arial"/>
                <a:buNone/>
              </a:pPr>
              <a:r>
                <a:rPr b="0" i="0" lang="fr-FR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rPr>
                <a:t>Plateforme spécialisée dans la gestion de projets e-learning, avec des fonctionnalités pour coordonner les équipes, suivre les projets et intégrer des outils d’assistance IA 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1"/>
                <a:buFont typeface="Arial"/>
                <a:buNone/>
              </a:pPr>
              <a:r>
                <a:t/>
              </a:r>
              <a:endParaRPr b="1" i="0" sz="1251" u="none" cap="none" strike="noStrike">
                <a:solidFill>
                  <a:srgbClr val="1A1A1A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1"/>
                <a:buFont typeface="Arial"/>
                <a:buNone/>
              </a:pPr>
              <a:r>
                <a:rPr b="1" i="0" lang="fr-FR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rPr>
                <a:t>Usage IA :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51"/>
                <a:buFont typeface="Arial"/>
                <a:buNone/>
              </a:pPr>
              <a:r>
                <a:rPr b="0" i="0" lang="fr-FR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rPr>
                <a:t>Génération automatique de storyboards, analyse des scripts et suggestions pour améliorer les parcours pédagogiques.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ociété - EDTAKE" id="421" name="Google Shape;421;p16"/>
            <p:cNvPicPr preferRelativeResize="0"/>
            <p:nvPr/>
          </p:nvPicPr>
          <p:blipFill rotWithShape="1">
            <a:blip r:embed="rId3">
              <a:alphaModFix/>
            </a:blip>
            <a:srcRect b="39371" l="4381" r="4632" t="39622"/>
            <a:stretch/>
          </p:blipFill>
          <p:spPr>
            <a:xfrm>
              <a:off x="1138687" y="1202560"/>
              <a:ext cx="991155" cy="2288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2" name="Google Shape;422;p16"/>
          <p:cNvGrpSpPr/>
          <p:nvPr/>
        </p:nvGrpSpPr>
        <p:grpSpPr>
          <a:xfrm>
            <a:off x="3481772" y="868778"/>
            <a:ext cx="2678205" cy="2789203"/>
            <a:chOff x="3570667" y="932274"/>
            <a:chExt cx="2678205" cy="2789202"/>
          </a:xfrm>
        </p:grpSpPr>
        <p:grpSp>
          <p:nvGrpSpPr>
            <p:cNvPr id="423" name="Google Shape;423;p16"/>
            <p:cNvGrpSpPr/>
            <p:nvPr/>
          </p:nvGrpSpPr>
          <p:grpSpPr>
            <a:xfrm>
              <a:off x="3570667" y="932274"/>
              <a:ext cx="2678205" cy="2789202"/>
              <a:chOff x="1017031" y="1076221"/>
              <a:chExt cx="2678205" cy="2789202"/>
            </a:xfrm>
          </p:grpSpPr>
          <p:sp>
            <p:nvSpPr>
              <p:cNvPr id="424" name="Google Shape;424;p16"/>
              <p:cNvSpPr/>
              <p:nvPr/>
            </p:nvSpPr>
            <p:spPr>
              <a:xfrm>
                <a:off x="1017031" y="1076221"/>
                <a:ext cx="2678203" cy="2789202"/>
              </a:xfrm>
              <a:prstGeom prst="rect">
                <a:avLst/>
              </a:prstGeom>
              <a:noFill/>
              <a:ln cap="flat" cmpd="sng" w="12700">
                <a:solidFill>
                  <a:srgbClr val="03BCD6"/>
                </a:solidFill>
                <a:prstDash val="lgDash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6"/>
              <p:cNvSpPr txBox="1"/>
              <p:nvPr/>
            </p:nvSpPr>
            <p:spPr>
              <a:xfrm>
                <a:off x="1017034" y="1464765"/>
                <a:ext cx="2678202" cy="2209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Description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Solution cloud qui permet aux équipes de créer des cours e-learning interactifs à grande échelle. Elle offre une expérience utilisateur optimisée et des outils collaboratifs.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t/>
                </a:r>
                <a:endParaRPr b="1" i="0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Usage IA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Assistance dans la conception pédagogique et personnalisation de l’apprentissage grâce à l’IA.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26" name="Google Shape;426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45615" y="1009665"/>
              <a:ext cx="1086047" cy="2750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" name="Google Shape;427;p16"/>
          <p:cNvGrpSpPr/>
          <p:nvPr/>
        </p:nvGrpSpPr>
        <p:grpSpPr>
          <a:xfrm>
            <a:off x="6281628" y="868778"/>
            <a:ext cx="2678205" cy="2789203"/>
            <a:chOff x="6345124" y="932274"/>
            <a:chExt cx="2678205" cy="2789202"/>
          </a:xfrm>
        </p:grpSpPr>
        <p:grpSp>
          <p:nvGrpSpPr>
            <p:cNvPr id="428" name="Google Shape;428;p16"/>
            <p:cNvGrpSpPr/>
            <p:nvPr/>
          </p:nvGrpSpPr>
          <p:grpSpPr>
            <a:xfrm>
              <a:off x="6345124" y="932274"/>
              <a:ext cx="2678205" cy="2789202"/>
              <a:chOff x="1017031" y="1076221"/>
              <a:chExt cx="2678205" cy="2789202"/>
            </a:xfrm>
          </p:grpSpPr>
          <p:sp>
            <p:nvSpPr>
              <p:cNvPr id="429" name="Google Shape;429;p16"/>
              <p:cNvSpPr/>
              <p:nvPr/>
            </p:nvSpPr>
            <p:spPr>
              <a:xfrm>
                <a:off x="1017031" y="1076221"/>
                <a:ext cx="2678203" cy="2789202"/>
              </a:xfrm>
              <a:prstGeom prst="rect">
                <a:avLst/>
              </a:prstGeom>
              <a:noFill/>
              <a:ln cap="flat" cmpd="sng" w="12700">
                <a:solidFill>
                  <a:srgbClr val="7F7F7F"/>
                </a:solidFill>
                <a:prstDash val="lgDash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6"/>
              <p:cNvSpPr txBox="1"/>
              <p:nvPr/>
            </p:nvSpPr>
            <p:spPr>
              <a:xfrm>
                <a:off x="1017034" y="1464765"/>
                <a:ext cx="2678202" cy="22097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Description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Plateforme dédiée à la création et à la gestion de formations en ligne, axée sur les vidéos interactives et les outils pédagogiques.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t/>
                </a:r>
                <a:endParaRPr b="1" i="0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t/>
                </a:r>
                <a:endParaRPr b="1" i="0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Usage IA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Assistance à la personnalisation des modules d’apprentissage et analyse de l’engagement des apprenants.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Up to -39% OFF - Early Bird Black Friday offer" id="431" name="Google Shape;431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33235" y="993556"/>
              <a:ext cx="1511135" cy="3072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" name="Google Shape;432;p16"/>
          <p:cNvGrpSpPr/>
          <p:nvPr/>
        </p:nvGrpSpPr>
        <p:grpSpPr>
          <a:xfrm>
            <a:off x="9081484" y="2316574"/>
            <a:ext cx="2678205" cy="2789202"/>
            <a:chOff x="9144979" y="932274"/>
            <a:chExt cx="2678205" cy="2789202"/>
          </a:xfrm>
        </p:grpSpPr>
        <p:grpSp>
          <p:nvGrpSpPr>
            <p:cNvPr id="433" name="Google Shape;433;p16"/>
            <p:cNvGrpSpPr/>
            <p:nvPr/>
          </p:nvGrpSpPr>
          <p:grpSpPr>
            <a:xfrm>
              <a:off x="9144979" y="932274"/>
              <a:ext cx="2678205" cy="2789202"/>
              <a:chOff x="1017031" y="1076221"/>
              <a:chExt cx="2678205" cy="2789202"/>
            </a:xfrm>
          </p:grpSpPr>
          <p:sp>
            <p:nvSpPr>
              <p:cNvPr id="434" name="Google Shape;434;p16"/>
              <p:cNvSpPr/>
              <p:nvPr/>
            </p:nvSpPr>
            <p:spPr>
              <a:xfrm>
                <a:off x="1017031" y="1076221"/>
                <a:ext cx="2678203" cy="2789202"/>
              </a:xfrm>
              <a:prstGeom prst="rect">
                <a:avLst/>
              </a:prstGeom>
              <a:noFill/>
              <a:ln cap="flat" cmpd="sng" w="12700">
                <a:solidFill>
                  <a:srgbClr val="1559A4"/>
                </a:solidFill>
                <a:prstDash val="lgDash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6"/>
              <p:cNvSpPr txBox="1"/>
              <p:nvPr/>
            </p:nvSpPr>
            <p:spPr>
              <a:xfrm>
                <a:off x="1017034" y="1464765"/>
                <a:ext cx="2678202" cy="2209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Description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Solution tout-en-un pour le développement de contenus d’apprentissage adaptatif, permettant de collaborer en équipe et de publier des modules SCORM ou xAPI.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t/>
                </a:r>
                <a:endParaRPr b="1" i="0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Usage IA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Génération automatisée de contenus pédagogiques et scénarisation intelligente.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dominKnow - Capable &amp; Efficient Content Authoring LCMS" id="436" name="Google Shape;436;p16"/>
            <p:cNvPicPr preferRelativeResize="0"/>
            <p:nvPr/>
          </p:nvPicPr>
          <p:blipFill rotWithShape="1">
            <a:blip r:embed="rId6">
              <a:alphaModFix/>
            </a:blip>
            <a:srcRect b="34887" l="11485" r="11792" t="33575"/>
            <a:stretch/>
          </p:blipFill>
          <p:spPr>
            <a:xfrm>
              <a:off x="9219616" y="1015284"/>
              <a:ext cx="1565142" cy="3377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7" name="Google Shape;437;p16"/>
          <p:cNvGrpSpPr/>
          <p:nvPr/>
        </p:nvGrpSpPr>
        <p:grpSpPr>
          <a:xfrm>
            <a:off x="3475912" y="3779202"/>
            <a:ext cx="2678205" cy="2790740"/>
            <a:chOff x="770808" y="3842702"/>
            <a:chExt cx="2678205" cy="2790739"/>
          </a:xfrm>
        </p:grpSpPr>
        <p:grpSp>
          <p:nvGrpSpPr>
            <p:cNvPr id="438" name="Google Shape;438;p16"/>
            <p:cNvGrpSpPr/>
            <p:nvPr/>
          </p:nvGrpSpPr>
          <p:grpSpPr>
            <a:xfrm>
              <a:off x="770808" y="3842702"/>
              <a:ext cx="2678205" cy="2790739"/>
              <a:chOff x="1017031" y="1076221"/>
              <a:chExt cx="2678205" cy="2790739"/>
            </a:xfrm>
          </p:grpSpPr>
          <p:sp>
            <p:nvSpPr>
              <p:cNvPr id="439" name="Google Shape;439;p16"/>
              <p:cNvSpPr/>
              <p:nvPr/>
            </p:nvSpPr>
            <p:spPr>
              <a:xfrm>
                <a:off x="1017031" y="1076221"/>
                <a:ext cx="2678203" cy="2789202"/>
              </a:xfrm>
              <a:prstGeom prst="rect">
                <a:avLst/>
              </a:prstGeom>
              <a:noFill/>
              <a:ln cap="flat" cmpd="sng" w="12700">
                <a:solidFill>
                  <a:srgbClr val="F73BA0"/>
                </a:solidFill>
                <a:prstDash val="lgDash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6"/>
              <p:cNvSpPr txBox="1"/>
              <p:nvPr/>
            </p:nvSpPr>
            <p:spPr>
              <a:xfrm>
                <a:off x="1017034" y="1464765"/>
                <a:ext cx="2678202" cy="2402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Description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Outil simple pour créer des formations en ligne rapidement. Il est conçu pour des entreprises qui cherchent à simplifier leurs processus de formation.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t/>
                </a:r>
                <a:endParaRPr b="1" i="0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Usage IA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Optimisation des parcours d’apprentissage et adaptation des contenus en fonction des besoins des utilisateurs.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oassemble Employ New Central Announcement Tool · AnnounceKit" id="441" name="Google Shape;441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92464" y="3942539"/>
              <a:ext cx="1911186" cy="2887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2" name="Google Shape;442;p16"/>
          <p:cNvGrpSpPr/>
          <p:nvPr/>
        </p:nvGrpSpPr>
        <p:grpSpPr>
          <a:xfrm>
            <a:off x="6275770" y="3779206"/>
            <a:ext cx="2678205" cy="2789971"/>
            <a:chOff x="4942265" y="3842702"/>
            <a:chExt cx="2678205" cy="2789971"/>
          </a:xfrm>
        </p:grpSpPr>
        <p:grpSp>
          <p:nvGrpSpPr>
            <p:cNvPr id="443" name="Google Shape;443;p16"/>
            <p:cNvGrpSpPr/>
            <p:nvPr/>
          </p:nvGrpSpPr>
          <p:grpSpPr>
            <a:xfrm>
              <a:off x="4942265" y="3842702"/>
              <a:ext cx="2678205" cy="2789971"/>
              <a:chOff x="1017031" y="1076221"/>
              <a:chExt cx="2678205" cy="2789971"/>
            </a:xfrm>
          </p:grpSpPr>
          <p:sp>
            <p:nvSpPr>
              <p:cNvPr id="444" name="Google Shape;444;p16"/>
              <p:cNvSpPr/>
              <p:nvPr/>
            </p:nvSpPr>
            <p:spPr>
              <a:xfrm>
                <a:off x="1017031" y="1076221"/>
                <a:ext cx="2678203" cy="2789202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lgDashDot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6"/>
              <p:cNvSpPr txBox="1"/>
              <p:nvPr/>
            </p:nvSpPr>
            <p:spPr>
              <a:xfrm>
                <a:off x="1017034" y="1464765"/>
                <a:ext cx="2678202" cy="2401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Description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fr-FR" sz="1400" u="none" cap="none" strike="noStrike">
                    <a:solidFill>
                      <a:srgbClr val="0D0D0D"/>
                    </a:solidFill>
                    <a:latin typeface="Arial"/>
                    <a:ea typeface="Arial"/>
                    <a:cs typeface="Arial"/>
                    <a:sym typeface="Arial"/>
                  </a:rPr>
                  <a:t>Plateforme e-learning dédiée à la création de modules pédagogiques basés sur la science cognitive, adaptée aux concepteurs.</a:t>
                </a:r>
                <a:endParaRPr b="1" i="0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1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Usage IA :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just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51"/>
                  <a:buFont typeface="Arial"/>
                  <a:buNone/>
                </a:pPr>
                <a:r>
                  <a:rPr b="0" i="0" lang="fr-FR" sz="1251" u="none" cap="none" strike="noStrike">
                    <a:solidFill>
                      <a:srgbClr val="1A1A1A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Génération de structures de cours, personnalisation des parcours, optimisation des évaluations et amélioration du contenu. </a:t>
                </a:r>
                <a:endParaRPr b="1" i="0" sz="1251" u="none" cap="none" strike="noStrike">
                  <a:solidFill>
                    <a:srgbClr val="1A1A1A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Didask eLearning | Réserver votre démo" id="446" name="Google Shape;446;p16"/>
            <p:cNvPicPr preferRelativeResize="0"/>
            <p:nvPr/>
          </p:nvPicPr>
          <p:blipFill rotWithShape="1">
            <a:blip r:embed="rId8">
              <a:alphaModFix/>
            </a:blip>
            <a:srcRect b="0" l="0" r="8542" t="0"/>
            <a:stretch/>
          </p:blipFill>
          <p:spPr>
            <a:xfrm>
              <a:off x="5009016" y="3917659"/>
              <a:ext cx="1348808" cy="3112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"/>
          <p:cNvSpPr txBox="1"/>
          <p:nvPr/>
        </p:nvSpPr>
        <p:spPr>
          <a:xfrm>
            <a:off x="1435721" y="59039"/>
            <a:ext cx="10070480" cy="34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IDEO Studio Manager : Instructional Design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otif, tissu, art, papier d’emballage" id="452" name="Google Shape;452;p17"/>
          <p:cNvPicPr preferRelativeResize="0"/>
          <p:nvPr/>
        </p:nvPicPr>
        <p:blipFill rotWithShape="1">
          <a:blip r:embed="rId3">
            <a:alphaModFix/>
          </a:blip>
          <a:srcRect b="75325" l="15000" r="70208" t="0"/>
          <a:stretch/>
        </p:blipFill>
        <p:spPr>
          <a:xfrm>
            <a:off x="685800" y="-2314"/>
            <a:ext cx="676275" cy="751503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17"/>
          <p:cNvSpPr txBox="1"/>
          <p:nvPr/>
        </p:nvSpPr>
        <p:spPr>
          <a:xfrm>
            <a:off x="1435721" y="432958"/>
            <a:ext cx="610076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Fonctionnalités des plateformes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4" name="Google Shape;454;p17"/>
          <p:cNvGraphicFramePr/>
          <p:nvPr/>
        </p:nvGraphicFramePr>
        <p:xfrm>
          <a:off x="644857" y="1651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{22FD3BB8-0662-463D-8317-F206274E99AE}</a:tableStyleId>
              </a:tblPr>
              <a:tblGrid>
                <a:gridCol w="2656200"/>
                <a:gridCol w="1105275"/>
                <a:gridCol w="1208275"/>
                <a:gridCol w="1277650"/>
                <a:gridCol w="1252600"/>
                <a:gridCol w="1177450"/>
                <a:gridCol w="1027125"/>
                <a:gridCol w="1340275"/>
              </a:tblGrid>
              <a:tr h="49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Fonctionnalités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edtake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elucidat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LearnWorlds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dominKnow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coassemble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didask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IDEO Studio Manager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IA pour assistance pédagogique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Création de parcours personnalisés 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alibri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Feedback immédiat et personnalisé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Assistance pour scénarios interactifs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Évaluation formative intégrée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Contenus adaptés aux besoins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fr-FR" sz="13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Compatibilité SCORM/xAPI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455" name="Google Shape;455;p17"/>
          <p:cNvGrpSpPr/>
          <p:nvPr/>
        </p:nvGrpSpPr>
        <p:grpSpPr>
          <a:xfrm>
            <a:off x="3446875" y="1319671"/>
            <a:ext cx="8124259" cy="281291"/>
            <a:chOff x="3021812" y="1051416"/>
            <a:chExt cx="8124259" cy="281290"/>
          </a:xfrm>
        </p:grpSpPr>
        <p:pic>
          <p:nvPicPr>
            <p:cNvPr descr="Une image contenant obscurité&#10;&#10;Description générée automatiquement" id="456" name="Google Shape;456;p17"/>
            <p:cNvPicPr preferRelativeResize="0"/>
            <p:nvPr/>
          </p:nvPicPr>
          <p:blipFill rotWithShape="1">
            <a:blip r:embed="rId4">
              <a:alphaModFix/>
            </a:blip>
            <a:srcRect b="39412" l="25582" r="25360" t="38777"/>
            <a:stretch/>
          </p:blipFill>
          <p:spPr>
            <a:xfrm>
              <a:off x="10020648" y="1051416"/>
              <a:ext cx="1125423" cy="2812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Société - EDTAKE" id="457" name="Google Shape;457;p17"/>
            <p:cNvPicPr preferRelativeResize="0"/>
            <p:nvPr/>
          </p:nvPicPr>
          <p:blipFill rotWithShape="1">
            <a:blip r:embed="rId5">
              <a:alphaModFix/>
            </a:blip>
            <a:srcRect b="39371" l="4381" r="4632" t="39622"/>
            <a:stretch/>
          </p:blipFill>
          <p:spPr>
            <a:xfrm>
              <a:off x="3021812" y="1139644"/>
              <a:ext cx="836206" cy="193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81150" y="1081691"/>
              <a:ext cx="991155" cy="2510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Up to -39% OFF - Early Bird Black Friday offer" id="459" name="Google Shape;459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60673" y="1110946"/>
              <a:ext cx="1090623" cy="221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minKnow - Capable &amp; Efficient Content Authoring LCMS" id="460" name="Google Shape;460;p17"/>
            <p:cNvPicPr preferRelativeResize="0"/>
            <p:nvPr/>
          </p:nvPicPr>
          <p:blipFill rotWithShape="1">
            <a:blip r:embed="rId8">
              <a:alphaModFix/>
            </a:blip>
            <a:srcRect b="34887" l="11485" r="11792" t="33575"/>
            <a:stretch/>
          </p:blipFill>
          <p:spPr>
            <a:xfrm>
              <a:off x="6570126" y="1113034"/>
              <a:ext cx="1017911" cy="219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assemble Employ New Central Announcement Tool · AnnounceKit" id="461" name="Google Shape;461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76406" y="1178939"/>
              <a:ext cx="1017910" cy="1537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dask eLearning | Réserver votre démo" id="462" name="Google Shape;462;p17"/>
            <p:cNvPicPr preferRelativeResize="0"/>
            <p:nvPr/>
          </p:nvPicPr>
          <p:blipFill rotWithShape="1">
            <a:blip r:embed="rId10">
              <a:alphaModFix/>
            </a:blip>
            <a:srcRect b="0" l="0" r="8542" t="0"/>
            <a:stretch/>
          </p:blipFill>
          <p:spPr>
            <a:xfrm>
              <a:off x="9004718" y="1149784"/>
              <a:ext cx="792622" cy="1829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3" name="Google Shape;463;p17"/>
          <p:cNvSpPr txBox="1"/>
          <p:nvPr/>
        </p:nvSpPr>
        <p:spPr>
          <a:xfrm>
            <a:off x="8201464" y="6565613"/>
            <a:ext cx="3924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IA</a:t>
            </a:r>
            <a:r>
              <a:rPr b="0" i="0" lang="fr-FR" sz="13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 : Fonctionnalité enrichie par l’intelligence artificielle.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che avec un remplissage uni" id="464" name="Google Shape;464;p1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51319" y="6318815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17"/>
          <p:cNvSpPr txBox="1"/>
          <p:nvPr/>
        </p:nvSpPr>
        <p:spPr>
          <a:xfrm>
            <a:off x="8401819" y="6318815"/>
            <a:ext cx="3924000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: Fonctionnalité existante.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6" name="Google Shape;466;p17"/>
          <p:cNvGrpSpPr/>
          <p:nvPr/>
        </p:nvGrpSpPr>
        <p:grpSpPr>
          <a:xfrm>
            <a:off x="3745653" y="2265179"/>
            <a:ext cx="7353537" cy="2474155"/>
            <a:chOff x="3745647" y="2199184"/>
            <a:chExt cx="7353537" cy="2474155"/>
          </a:xfrm>
        </p:grpSpPr>
        <p:grpSp>
          <p:nvGrpSpPr>
            <p:cNvPr id="467" name="Google Shape;467;p17"/>
            <p:cNvGrpSpPr/>
            <p:nvPr/>
          </p:nvGrpSpPr>
          <p:grpSpPr>
            <a:xfrm>
              <a:off x="3745647" y="2199184"/>
              <a:ext cx="7353537" cy="2160244"/>
              <a:chOff x="3745647" y="2199184"/>
              <a:chExt cx="7353537" cy="2160244"/>
            </a:xfrm>
          </p:grpSpPr>
          <p:pic>
            <p:nvPicPr>
              <p:cNvPr descr="Coche avec un remplissage uni" id="468" name="Google Shape;468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750673" y="2202913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ignet avec un remplissage uni" id="469" name="Google Shape;469;p17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10870584" y="2199184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70" name="Google Shape;470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16742" y="2202913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71" name="Google Shape;471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9711787" y="2199184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" name="Google Shape;472;p17"/>
              <p:cNvSpPr txBox="1"/>
              <p:nvPr/>
            </p:nvSpPr>
            <p:spPr>
              <a:xfrm>
                <a:off x="3983582" y="2199184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7"/>
              <p:cNvSpPr txBox="1"/>
              <p:nvPr/>
            </p:nvSpPr>
            <p:spPr>
              <a:xfrm>
                <a:off x="9940387" y="2199184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oche avec un remplissage uni" id="474" name="Google Shape;474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750673" y="2584863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75" name="Google Shape;475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887485" y="2584863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76" name="Google Shape;476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16742" y="2584584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77" name="Google Shape;477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630047" y="2570936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78" name="Google Shape;478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9711787" y="2575681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9" name="Google Shape;479;p17"/>
              <p:cNvSpPr txBox="1"/>
              <p:nvPr/>
            </p:nvSpPr>
            <p:spPr>
              <a:xfrm>
                <a:off x="3979274" y="2570936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7"/>
              <p:cNvSpPr txBox="1"/>
              <p:nvPr/>
            </p:nvSpPr>
            <p:spPr>
              <a:xfrm>
                <a:off x="9940387" y="2570936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oche avec un remplissage uni" id="481" name="Google Shape;481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745647" y="2946417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2" name="Google Shape;482;p17"/>
              <p:cNvSpPr txBox="1"/>
              <p:nvPr/>
            </p:nvSpPr>
            <p:spPr>
              <a:xfrm>
                <a:off x="3978556" y="2942688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oche avec un remplissage uni" id="483" name="Google Shape;483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9711787" y="2923865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Google Shape;484;p17"/>
              <p:cNvSpPr txBox="1"/>
              <p:nvPr/>
            </p:nvSpPr>
            <p:spPr>
              <a:xfrm>
                <a:off x="9940387" y="2923865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oche avec un remplissage uni" id="485" name="Google Shape;485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16742" y="292415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86" name="Google Shape;486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630047" y="2946417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87" name="Google Shape;487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750673" y="3323901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88" name="Google Shape;488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887485" y="3323901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89" name="Google Shape;489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16742" y="3323622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90" name="Google Shape;490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630047" y="3309974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91" name="Google Shape;491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9711787" y="3314719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92" name="Google Shape;492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750673" y="3690617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93" name="Google Shape;493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887485" y="3690617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94" name="Google Shape;494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16742" y="3690338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95" name="Google Shape;495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8630047" y="3676690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Coche avec un remplissage uni" id="496" name="Google Shape;496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9711787" y="3681435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7" name="Google Shape;497;p17"/>
              <p:cNvSpPr txBox="1"/>
              <p:nvPr/>
            </p:nvSpPr>
            <p:spPr>
              <a:xfrm>
                <a:off x="3987383" y="3666939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oche avec un remplissage uni" id="498" name="Google Shape;498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3750673" y="4090719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9" name="Google Shape;499;p17"/>
              <p:cNvSpPr txBox="1"/>
              <p:nvPr/>
            </p:nvSpPr>
            <p:spPr>
              <a:xfrm>
                <a:off x="3987383" y="4067040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Coche avec un remplissage uni" id="500" name="Google Shape;500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6116742" y="4070702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01" name="Google Shape;501;p17"/>
              <p:cNvGrpSpPr/>
              <p:nvPr/>
            </p:nvGrpSpPr>
            <p:grpSpPr>
              <a:xfrm>
                <a:off x="7389839" y="2200581"/>
                <a:ext cx="228600" cy="2085073"/>
                <a:chOff x="7389839" y="2200581"/>
                <a:chExt cx="228600" cy="2085073"/>
              </a:xfrm>
            </p:grpSpPr>
            <p:pic>
              <p:nvPicPr>
                <p:cNvPr descr="Coche avec un remplissage uni" id="502" name="Google Shape;502;p17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7389839" y="2200581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che avec un remplissage uni" id="503" name="Google Shape;503;p17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7389839" y="2570936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che avec un remplissage uni" id="504" name="Google Shape;504;p17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7389839" y="2946417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che avec un remplissage uni" id="505" name="Google Shape;505;p17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7389839" y="3309974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che avec un remplissage uni" id="506" name="Google Shape;506;p17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7389839" y="3676690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Coche avec un remplissage uni" id="507" name="Google Shape;507;p17"/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 b="0" l="0" r="0" t="0"/>
                <a:stretch/>
              </p:blipFill>
              <p:spPr>
                <a:xfrm>
                  <a:off x="7389839" y="4057054"/>
                  <a:ext cx="228600" cy="2286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descr="Coche avec un remplissage uni" id="508" name="Google Shape;508;p17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9711787" y="4046818"/>
                <a:ext cx="228600" cy="228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9" name="Google Shape;509;p17"/>
              <p:cNvSpPr txBox="1"/>
              <p:nvPr/>
            </p:nvSpPr>
            <p:spPr>
              <a:xfrm>
                <a:off x="9940387" y="4046819"/>
                <a:ext cx="360000" cy="2923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/>
                  <a:buNone/>
                </a:pPr>
                <a:r>
                  <a:rPr b="1" i="0" lang="fr-FR" sz="13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IA</a:t>
                </a:r>
                <a:endParaRPr b="1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descr="Coche avec un remplissage uni" id="510" name="Google Shape;510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750673" y="4444739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che avec un remplissage uni" id="511" name="Google Shape;511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887485" y="4444739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che avec un remplissage uni" id="512" name="Google Shape;512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116742" y="4444460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che avec un remplissage uni" id="513" name="Google Shape;513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630047" y="4430812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che avec un remplissage uni" id="514" name="Google Shape;514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711787" y="4435557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che avec un remplissage uni" id="515" name="Google Shape;515;p1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389839" y="4430812"/>
              <a:ext cx="228600" cy="22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8"/>
          <p:cNvSpPr txBox="1"/>
          <p:nvPr/>
        </p:nvSpPr>
        <p:spPr>
          <a:xfrm>
            <a:off x="1435721" y="59039"/>
            <a:ext cx="10070480" cy="34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IDEO Studio Manager : Instructional Design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otif, tissu, art, papier d’emballage" id="521" name="Google Shape;521;p18"/>
          <p:cNvPicPr preferRelativeResize="0"/>
          <p:nvPr/>
        </p:nvPicPr>
        <p:blipFill rotWithShape="1">
          <a:blip r:embed="rId3">
            <a:alphaModFix/>
          </a:blip>
          <a:srcRect b="75325" l="15000" r="70208" t="0"/>
          <a:stretch/>
        </p:blipFill>
        <p:spPr>
          <a:xfrm>
            <a:off x="685800" y="-2314"/>
            <a:ext cx="676275" cy="751503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8"/>
          <p:cNvSpPr txBox="1"/>
          <p:nvPr/>
        </p:nvSpPr>
        <p:spPr>
          <a:xfrm>
            <a:off x="1435721" y="432958"/>
            <a:ext cx="610076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Exemple de la plateforme « EDTAKE 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123" y="1311654"/>
            <a:ext cx="3952525" cy="1875391"/>
          </a:xfrm>
          <a:prstGeom prst="rect">
            <a:avLst/>
          </a:prstGeom>
          <a:noFill/>
          <a:ln cap="flat" cmpd="sng" w="9525">
            <a:solidFill>
              <a:srgbClr val="D0D0D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4" name="Google Shape;52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30777" y="1049271"/>
            <a:ext cx="1815307" cy="2400156"/>
          </a:xfrm>
          <a:prstGeom prst="rect">
            <a:avLst/>
          </a:prstGeom>
          <a:noFill/>
          <a:ln cap="flat" cmpd="sng" w="9525">
            <a:solidFill>
              <a:srgbClr val="D0D0D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5" name="Google Shape;52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69981" y="1059487"/>
            <a:ext cx="1815307" cy="2379731"/>
          </a:xfrm>
          <a:prstGeom prst="rect">
            <a:avLst/>
          </a:prstGeom>
          <a:noFill/>
          <a:ln cap="flat" cmpd="sng" w="9525">
            <a:solidFill>
              <a:srgbClr val="D0D0D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6" name="Google Shape;52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4375" y="3933341"/>
            <a:ext cx="3331840" cy="1798991"/>
          </a:xfrm>
          <a:prstGeom prst="rect">
            <a:avLst/>
          </a:prstGeom>
          <a:noFill/>
          <a:ln cap="flat" cmpd="sng" w="9525">
            <a:solidFill>
              <a:srgbClr val="D0D0D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7" name="Google Shape;527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65411" y="3933345"/>
            <a:ext cx="3349967" cy="1798991"/>
          </a:xfrm>
          <a:prstGeom prst="rect">
            <a:avLst/>
          </a:prstGeom>
          <a:noFill/>
          <a:ln cap="flat" cmpd="sng" w="9525">
            <a:solidFill>
              <a:srgbClr val="D0D0D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8" name="Google Shape;528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00287" y="3933343"/>
            <a:ext cx="3200800" cy="1798991"/>
          </a:xfrm>
          <a:prstGeom prst="rect">
            <a:avLst/>
          </a:prstGeom>
          <a:noFill/>
          <a:ln cap="flat" cmpd="sng" w="9525">
            <a:solidFill>
              <a:srgbClr val="D0D0D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9" name="Google Shape;529;p18"/>
          <p:cNvSpPr txBox="1"/>
          <p:nvPr/>
        </p:nvSpPr>
        <p:spPr>
          <a:xfrm>
            <a:off x="172614" y="6425044"/>
            <a:ext cx="37555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fr-FR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Plateforme Didask: https://youtu.be/sVBR9m8DC64?si=4VmIC14xOZLYNyBX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9"/>
          <p:cNvSpPr txBox="1"/>
          <p:nvPr/>
        </p:nvSpPr>
        <p:spPr>
          <a:xfrm>
            <a:off x="1435721" y="59038"/>
            <a:ext cx="7344000" cy="34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IDEO Studio Manager : Instructional Design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otif, tissu, art, papier d’emballage" id="535" name="Google Shape;535;p19"/>
          <p:cNvPicPr preferRelativeResize="0"/>
          <p:nvPr/>
        </p:nvPicPr>
        <p:blipFill rotWithShape="1">
          <a:blip r:embed="rId3">
            <a:alphaModFix/>
          </a:blip>
          <a:srcRect b="75325" l="15000" r="70208" t="0"/>
          <a:stretch/>
        </p:blipFill>
        <p:spPr>
          <a:xfrm>
            <a:off x="685800" y="-2314"/>
            <a:ext cx="676275" cy="751503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19"/>
          <p:cNvSpPr txBox="1"/>
          <p:nvPr/>
        </p:nvSpPr>
        <p:spPr>
          <a:xfrm>
            <a:off x="1435721" y="432958"/>
            <a:ext cx="442800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Exemple de la plateforme « EDTAKE 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7" name="Google Shape;537;p19"/>
          <p:cNvGrpSpPr/>
          <p:nvPr/>
        </p:nvGrpSpPr>
        <p:grpSpPr>
          <a:xfrm>
            <a:off x="603188" y="1188338"/>
            <a:ext cx="6157109" cy="3679966"/>
            <a:chOff x="1387995" y="1080140"/>
            <a:chExt cx="9089325" cy="5344904"/>
          </a:xfrm>
        </p:grpSpPr>
        <p:pic>
          <p:nvPicPr>
            <p:cNvPr id="538" name="Google Shape;53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35721" y="1080140"/>
              <a:ext cx="9041599" cy="5344904"/>
            </a:xfrm>
            <a:prstGeom prst="rect">
              <a:avLst/>
            </a:prstGeom>
            <a:noFill/>
            <a:ln cap="flat" cmpd="sng" w="9525">
              <a:solidFill>
                <a:srgbClr val="D0D0D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39" name="Google Shape;539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87995" y="1718087"/>
              <a:ext cx="1949469" cy="1659904"/>
            </a:xfrm>
            <a:prstGeom prst="rect">
              <a:avLst/>
            </a:prstGeom>
            <a:noFill/>
            <a:ln cap="flat" cmpd="sng" w="9525">
              <a:solidFill>
                <a:srgbClr val="D0D0D0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540" name="Google Shape;540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579735" y="1612311"/>
              <a:ext cx="1102885" cy="1587728"/>
            </a:xfrm>
            <a:prstGeom prst="rect">
              <a:avLst/>
            </a:prstGeom>
            <a:noFill/>
            <a:ln cap="flat" cmpd="sng" w="9525">
              <a:solidFill>
                <a:srgbClr val="D0D0D0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541" name="Google Shape;541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5095" y="1074424"/>
            <a:ext cx="2168111" cy="74938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2" name="Google Shape;542;p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58221" y="1097185"/>
            <a:ext cx="4347985" cy="5414601"/>
          </a:xfrm>
          <a:prstGeom prst="rect">
            <a:avLst/>
          </a:prstGeom>
          <a:noFill/>
          <a:ln cap="flat" cmpd="sng" w="9525">
            <a:solidFill>
              <a:srgbClr val="D0D0D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43" name="Google Shape;543;p19"/>
          <p:cNvCxnSpPr>
            <a:endCxn id="542" idx="0"/>
          </p:cNvCxnSpPr>
          <p:nvPr/>
        </p:nvCxnSpPr>
        <p:spPr>
          <a:xfrm flipH="1" rot="10800000">
            <a:off x="4611714" y="1097185"/>
            <a:ext cx="4720500" cy="603600"/>
          </a:xfrm>
          <a:prstGeom prst="curvedConnector4">
            <a:avLst>
              <a:gd fmla="val 10612" name="adj1"/>
              <a:gd fmla="val 137873" name="adj2"/>
            </a:avLst>
          </a:prstGeom>
          <a:noFill/>
          <a:ln cap="flat" cmpd="sng" w="9525">
            <a:solidFill>
              <a:schemeClr val="dk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pic>
        <p:nvPicPr>
          <p:cNvPr id="544" name="Google Shape;544;p1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513740" y="1825958"/>
            <a:ext cx="860279" cy="37292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5" name="Google Shape;545;p19"/>
          <p:cNvPicPr preferRelativeResize="0"/>
          <p:nvPr/>
        </p:nvPicPr>
        <p:blipFill rotWithShape="1">
          <a:blip r:embed="rId10">
            <a:alphaModFix/>
          </a:blip>
          <a:srcRect b="0" l="12921" r="20528" t="9932"/>
          <a:stretch/>
        </p:blipFill>
        <p:spPr>
          <a:xfrm>
            <a:off x="5915612" y="4210249"/>
            <a:ext cx="2113933" cy="203404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546" name="Google Shape;546;p19"/>
          <p:cNvCxnSpPr>
            <a:endCxn id="545" idx="0"/>
          </p:cNvCxnSpPr>
          <p:nvPr/>
        </p:nvCxnSpPr>
        <p:spPr>
          <a:xfrm rot="5400000">
            <a:off x="6424179" y="2516749"/>
            <a:ext cx="2241900" cy="1145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lgDashDot"/>
            <a:miter lim="800000"/>
            <a:headEnd len="sm" w="sm" type="none"/>
            <a:tailEnd len="med" w="med" type="triangle"/>
          </a:ln>
        </p:spPr>
      </p:cxnSp>
      <p:pic>
        <p:nvPicPr>
          <p:cNvPr id="547" name="Google Shape;547;p1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478150" y="6025404"/>
            <a:ext cx="1102789" cy="773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8" name="Google Shape;548;p1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94494" y="680882"/>
            <a:ext cx="481581" cy="6037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/>
        </p:nvSpPr>
        <p:spPr>
          <a:xfrm>
            <a:off x="1227896" y="1875497"/>
            <a:ext cx="4411317" cy="2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25">
            <a:spAutoFit/>
          </a:bodyPr>
          <a:lstStyle/>
          <a:p>
            <a:pPr indent="0" lvl="0" marL="110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rPr b="1" i="0" lang="fr-FR" sz="15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Studio Manager : </a:t>
            </a:r>
            <a:r>
              <a:rPr b="0" i="0" lang="fr-FR" sz="15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Instructional Design Management</a:t>
            </a:r>
            <a:endParaRPr b="0" i="0" sz="15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/>
          <p:nvPr/>
        </p:nvSpPr>
        <p:spPr>
          <a:xfrm flipH="1" rot="10800000">
            <a:off x="5684754" y="1997767"/>
            <a:ext cx="4784469" cy="39756"/>
          </a:xfrm>
          <a:custGeom>
            <a:rect b="b" l="l" r="r" t="t"/>
            <a:pathLst>
              <a:path extrusionOk="0" h="120000" w="7506334">
                <a:moveTo>
                  <a:pt x="0" y="0"/>
                </a:moveTo>
                <a:lnTo>
                  <a:pt x="7506233" y="0"/>
                </a:lnTo>
              </a:path>
            </a:pathLst>
          </a:cu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0572994" y="1860829"/>
            <a:ext cx="235227" cy="251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25">
            <a:spAutoFit/>
          </a:bodyPr>
          <a:lstStyle/>
          <a:p>
            <a:pPr indent="0" lvl="0" marL="1104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rPr b="0" i="0" lang="fr-FR" sz="156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 b="0" i="0" sz="156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>
            <p:ph type="title"/>
          </p:nvPr>
        </p:nvSpPr>
        <p:spPr>
          <a:xfrm>
            <a:off x="1362075" y="69391"/>
            <a:ext cx="10515600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Open Sans"/>
              <a:buNone/>
            </a:pPr>
            <a:r>
              <a:rPr lang="fr-FR"/>
              <a:t>PRÉSENTATION IDEO SM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1420731" y="402978"/>
            <a:ext cx="610076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222020"/>
                </a:solidFill>
                <a:latin typeface="Open Sans"/>
                <a:ea typeface="Open Sans"/>
                <a:cs typeface="Open Sans"/>
                <a:sym typeface="Open Sans"/>
              </a:rPr>
              <a:t>Sommaire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motif, tissu, art, papier d’emballage" id="125" name="Google Shape;125;p3"/>
          <p:cNvPicPr preferRelativeResize="0"/>
          <p:nvPr/>
        </p:nvPicPr>
        <p:blipFill rotWithShape="1">
          <a:blip r:embed="rId3">
            <a:alphaModFix/>
          </a:blip>
          <a:srcRect b="16795" l="0" r="0" t="-1"/>
          <a:stretch/>
        </p:blipFill>
        <p:spPr>
          <a:xfrm>
            <a:off x="1992122" y="1127003"/>
            <a:ext cx="8207765" cy="4549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11723917" y="6411684"/>
            <a:ext cx="348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576" y="90178"/>
            <a:ext cx="1245531" cy="4729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3"/>
          <p:cNvGrpSpPr/>
          <p:nvPr/>
        </p:nvGrpSpPr>
        <p:grpSpPr>
          <a:xfrm>
            <a:off x="0" y="1823995"/>
            <a:ext cx="12192000" cy="3222476"/>
            <a:chOff x="0" y="2220797"/>
            <a:chExt cx="12192000" cy="3222475"/>
          </a:xfrm>
        </p:grpSpPr>
        <p:sp>
          <p:nvSpPr>
            <p:cNvPr id="129" name="Google Shape;129;p3"/>
            <p:cNvSpPr/>
            <p:nvPr/>
          </p:nvSpPr>
          <p:spPr>
            <a:xfrm>
              <a:off x="0" y="2220797"/>
              <a:ext cx="12192000" cy="3222475"/>
            </a:xfrm>
            <a:prstGeom prst="rect">
              <a:avLst/>
            </a:prstGeom>
            <a:solidFill>
              <a:srgbClr val="2220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127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rgbClr val="EDEDE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92117" y="2238136"/>
              <a:ext cx="4103883" cy="7386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fr-FR" sz="2400" u="none" cap="none" strike="noStrike">
                  <a:solidFill>
                    <a:srgbClr val="EDEDED"/>
                  </a:solidFill>
                  <a:latin typeface="Open Sans"/>
                  <a:ea typeface="Open Sans"/>
                  <a:cs typeface="Open Sans"/>
                  <a:sym typeface="Open Sans"/>
                </a:rPr>
                <a:t>IDEO STUDIO MANAGER</a:t>
              </a:r>
              <a:br>
                <a:rPr b="1" i="0" lang="fr-FR" sz="2200" u="none" cap="none" strike="noStrike">
                  <a:solidFill>
                    <a:srgbClr val="EDEDED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b="0" i="0" lang="fr-FR" sz="1800" u="none" cap="none" strike="noStrike">
                  <a:solidFill>
                    <a:srgbClr val="EDEDED"/>
                  </a:solidFill>
                  <a:latin typeface="Open Sans"/>
                  <a:ea typeface="Open Sans"/>
                  <a:cs typeface="Open Sans"/>
                  <a:sym typeface="Open Sans"/>
                </a:rPr>
                <a:t>Instructional Design Management</a:t>
              </a:r>
              <a:endParaRPr b="0" i="0" sz="2200" u="none" cap="none" strike="noStrike">
                <a:solidFill>
                  <a:srgbClr val="EDEDED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2342327" y="2968771"/>
              <a:ext cx="6093724" cy="2462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Pourquoi devons-nous gérer ?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Nos objectifs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Présentation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Principales fonctions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Les acteurs bénéficiaires de la plateforme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Arborescence du processus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Matrice des responsabilités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Plan d’Intégration de l’IA dans IDEO Studio Manager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Benchmark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Fonctionnalités des plateformes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44" lvl="0" marL="285744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8B4D"/>
                </a:buClr>
                <a:buSzPts val="1400"/>
                <a:buFont typeface="Noto Sans Symbols"/>
                <a:buChar char="▪"/>
              </a:pPr>
              <a:r>
                <a:rPr b="0" i="0" lang="fr-FR" sz="1400" u="none" cap="none" strike="noStrike">
                  <a:solidFill>
                    <a:srgbClr val="F08B4D"/>
                  </a:solidFill>
                  <a:latin typeface="Open Sans"/>
                  <a:ea typeface="Open Sans"/>
                  <a:cs typeface="Open Sans"/>
                  <a:sym typeface="Open Sans"/>
                </a:rPr>
                <a:t>Exemple de la plateforme « edtake »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e image contenant obscurité&#10;&#10;Description générée automatiquement" id="132" name="Google Shape;132;p3"/>
          <p:cNvPicPr preferRelativeResize="0"/>
          <p:nvPr/>
        </p:nvPicPr>
        <p:blipFill rotWithShape="1">
          <a:blip r:embed="rId5">
            <a:alphaModFix/>
          </a:blip>
          <a:srcRect b="39412" l="25582" r="25360" t="38777"/>
          <a:stretch/>
        </p:blipFill>
        <p:spPr>
          <a:xfrm>
            <a:off x="9773730" y="137259"/>
            <a:ext cx="2298531" cy="57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1435721" y="59039"/>
            <a:ext cx="10070480" cy="34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IDEO Studio Manager : Instructional Design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1435721" y="432958"/>
            <a:ext cx="610076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222020"/>
                </a:solidFill>
                <a:latin typeface="Open Sans"/>
                <a:ea typeface="Open Sans"/>
                <a:cs typeface="Open Sans"/>
                <a:sym typeface="Open Sans"/>
              </a:rPr>
              <a:t>Pourquoi devons-nous agir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1723917" y="6411684"/>
            <a:ext cx="348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otif, tissu, art, papier d’emballage" id="140" name="Google Shape;140;p4"/>
          <p:cNvPicPr preferRelativeResize="0"/>
          <p:nvPr/>
        </p:nvPicPr>
        <p:blipFill rotWithShape="1">
          <a:blip r:embed="rId3">
            <a:alphaModFix/>
          </a:blip>
          <a:srcRect b="75325" l="15000" r="70208" t="0"/>
          <a:stretch/>
        </p:blipFill>
        <p:spPr>
          <a:xfrm>
            <a:off x="685800" y="-2314"/>
            <a:ext cx="676275" cy="751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4"/>
          <p:cNvSpPr txBox="1"/>
          <p:nvPr/>
        </p:nvSpPr>
        <p:spPr>
          <a:xfrm>
            <a:off x="1023937" y="1684314"/>
            <a:ext cx="7495084" cy="1861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4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L'IA est en train de se développer à grande vitesse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temps de production de modules vont se raccourcir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clients deviendront de plus en plus autonomes et exigeants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concurrents sont en train d'adopter l'IA également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Nos capacités de production actuelles sont très limitées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4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Nous avons des problèmes d'organisation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/>
          <p:nvPr/>
        </p:nvSpPr>
        <p:spPr>
          <a:xfrm>
            <a:off x="1435721" y="59039"/>
            <a:ext cx="10070480" cy="34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IDEO Studio Manager : Instructional Design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1435721" y="432958"/>
            <a:ext cx="610076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222020"/>
                </a:solidFill>
                <a:latin typeface="Open Sans"/>
                <a:ea typeface="Open Sans"/>
                <a:cs typeface="Open Sans"/>
                <a:sym typeface="Open Sans"/>
              </a:rPr>
              <a:t>Nos objectifs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1723917" y="6411684"/>
            <a:ext cx="348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otif, tissu, art, papier d’emballage" id="149" name="Google Shape;149;p5"/>
          <p:cNvPicPr preferRelativeResize="0"/>
          <p:nvPr/>
        </p:nvPicPr>
        <p:blipFill rotWithShape="1">
          <a:blip r:embed="rId3">
            <a:alphaModFix/>
          </a:blip>
          <a:srcRect b="75325" l="15000" r="70208" t="0"/>
          <a:stretch/>
        </p:blipFill>
        <p:spPr>
          <a:xfrm>
            <a:off x="685800" y="-2314"/>
            <a:ext cx="676275" cy="751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1233487" y="1354268"/>
            <a:ext cx="9075080" cy="2993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4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Améliorer la gestion de projet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(Client SME-Chef de projet-Concepteur Pédago-Designer-Intégrateur-Responsable Studio-Comédien Voix Off-Direction ILA)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Amélioration des Flux de Travail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et Suivi Efficaces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Intégration et Automatisation des Processus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Réduire le temps de production d'un module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4-5 semaines à 4-5 jours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3A3A3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3A3A3A"/>
                </a:solidFill>
                <a:latin typeface="Calibri"/>
                <a:ea typeface="Calibri"/>
                <a:cs typeface="Calibri"/>
                <a:sym typeface="Calibri"/>
              </a:rPr>
              <a:t>Compléter la suite IDEO Global Learning Suite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Une 3ème composante pour les clients en complément de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Learn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Tutoring System (LRM)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/>
          <p:nvPr/>
        </p:nvSpPr>
        <p:spPr>
          <a:xfrm>
            <a:off x="1435721" y="59039"/>
            <a:ext cx="10070480" cy="34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IDEO Studio Manager : Instructional Design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1435721" y="432958"/>
            <a:ext cx="610076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222020"/>
                </a:solidFill>
                <a:latin typeface="Open Sans"/>
                <a:ea typeface="Open Sans"/>
                <a:cs typeface="Open Sans"/>
                <a:sym typeface="Open Sans"/>
              </a:rPr>
              <a:t>Présentation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11723917" y="6411684"/>
            <a:ext cx="348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otif, tissu, art, papier d’emballage" id="158" name="Google Shape;158;p6"/>
          <p:cNvPicPr preferRelativeResize="0"/>
          <p:nvPr/>
        </p:nvPicPr>
        <p:blipFill rotWithShape="1">
          <a:blip r:embed="rId3">
            <a:alphaModFix/>
          </a:blip>
          <a:srcRect b="75325" l="15000" r="70208" t="0"/>
          <a:stretch/>
        </p:blipFill>
        <p:spPr>
          <a:xfrm>
            <a:off x="685800" y="-2314"/>
            <a:ext cx="676275" cy="751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973970" y="2146343"/>
            <a:ext cx="7495084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Studio Manager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notamment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La gestion et l’assistance à la conception de modules  e-learning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Studio Manager permet aux équipes de travailler ensemble de manière plus efficace, en réduisant le temps de production et en améliorant la qualité de la conception pédagogique des modules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Conception pédagogique assistée par IA </a:t>
            </a:r>
            <a:r>
              <a:rPr b="0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Studio Manager simplifie la conception, la mise à jour et la distribution de contenus pédagogiques, permettant aux concepteurs de se concentrer davantage sur la pédagogie.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Flexibilité et scalabilité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Studio Manager s'adapte à différentes tailles d'organisation et types de contenu, rendant la gestion de la conception pédagogique accessible à tous les niveaux de formation.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685802" y="1344702"/>
            <a:ext cx="11246371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Studio Manager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 une plateforme équipée d'un assistant IA qui facilite la conception et la gestion de modules e-learning de manière efficace et innovante. </a:t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obscurité&#10;&#10;Description générée automatiquement" id="161" name="Google Shape;161;p6"/>
          <p:cNvPicPr preferRelativeResize="0"/>
          <p:nvPr/>
        </p:nvPicPr>
        <p:blipFill rotWithShape="1">
          <a:blip r:embed="rId4">
            <a:alphaModFix/>
          </a:blip>
          <a:srcRect b="39412" l="25582" r="25360" t="38777"/>
          <a:stretch/>
        </p:blipFill>
        <p:spPr>
          <a:xfrm>
            <a:off x="9030178" y="3274742"/>
            <a:ext cx="2693743" cy="67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1435721" y="432958"/>
            <a:ext cx="6100763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fr-FR" sz="1800" u="none" cap="none" strike="noStrike">
                <a:solidFill>
                  <a:srgbClr val="222020"/>
                </a:solidFill>
                <a:latin typeface="Open Sans"/>
                <a:ea typeface="Open Sans"/>
                <a:cs typeface="Open Sans"/>
                <a:sym typeface="Open Sans"/>
              </a:rPr>
              <a:t>Principales fonctions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1723917" y="6411684"/>
            <a:ext cx="348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fr-FR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e image contenant motif, tissu, art, papier d’emballage" id="168" name="Google Shape;168;p7"/>
          <p:cNvPicPr preferRelativeResize="0"/>
          <p:nvPr/>
        </p:nvPicPr>
        <p:blipFill rotWithShape="1">
          <a:blip r:embed="rId3">
            <a:alphaModFix/>
          </a:blip>
          <a:srcRect b="75325" l="15000" r="70208" t="0"/>
          <a:stretch/>
        </p:blipFill>
        <p:spPr>
          <a:xfrm>
            <a:off x="685800" y="-2314"/>
            <a:ext cx="676275" cy="75150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1435721" y="59039"/>
            <a:ext cx="10070480" cy="346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50" spcFirstLastPara="1" rIns="68550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fr-FR" sz="2000" u="none" cap="none" strike="noStrike">
                <a:solidFill>
                  <a:srgbClr val="C00000"/>
                </a:solidFill>
                <a:latin typeface="Open Sans"/>
                <a:ea typeface="Open Sans"/>
                <a:cs typeface="Open Sans"/>
                <a:sym typeface="Open Sans"/>
              </a:rPr>
              <a:t>IDEO Studio Manager : Instructional Design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838199" y="1635132"/>
            <a:ext cx="8005999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Suivi des projets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suivre et gérer efficacement les projets de développement e-learning, y compris la planification des tâches, les échéances, les ressources et les budgets.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Collaboration facilitée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Fournit des outils de collaboration pour permettre aux équipes de travailler ensemble de manière transparente et efficace.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Automatisation des tâches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L'assistant IA automatise les tâches répétitives et chronophages liées au développement des modules de formation, ce qui réduit considérablement le temps nécessaire à leur création.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Analyse et recommandations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Studio Manager analyse les besoins des projets et propose des recommandations pour optimiser les processus de développement en s’appuyant sur l’IA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Personnalisation du contenu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de créer rapidement des contenus de formation personnalisés, adaptés aux besoins spécifiques des apprenants.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Gestion des ressources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Aide à optimiser l'utilisation des ressources disponibles, telles que les compétences des concepteurs pédagogiques et les outils de développement e-learning.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19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28574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B36F"/>
              </a:buClr>
              <a:buSzPts val="1300"/>
              <a:buFont typeface="Arial"/>
              <a:buChar char="•"/>
            </a:pPr>
            <a:r>
              <a:rPr b="1" i="0" lang="fr-FR" sz="1300" u="none" cap="none" strike="noStrike">
                <a:solidFill>
                  <a:srgbClr val="F5B36F"/>
                </a:solidFill>
                <a:latin typeface="Calibri"/>
                <a:ea typeface="Calibri"/>
                <a:cs typeface="Calibri"/>
                <a:sym typeface="Calibri"/>
              </a:rPr>
              <a:t>Intégration avec d'autres outils : </a:t>
            </a:r>
            <a:r>
              <a:rPr b="0" i="0" lang="fr-F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l'intégration avec d'autres outils et plates-formes utilisés dans le domaine de la formation en ligne, facilitant ainsi la gestion holistique des processus.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85800" y="1119625"/>
            <a:ext cx="6105859" cy="292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principales fonctionnalités de </a:t>
            </a:r>
            <a:r>
              <a:rPr b="1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IDEO Studio Manager  </a:t>
            </a:r>
            <a:r>
              <a:rPr b="0" i="0" lang="fr-FR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e image contenant obscurité&#10;&#10;Description générée automatiquement" id="172" name="Google Shape;172;p7"/>
          <p:cNvPicPr preferRelativeResize="0"/>
          <p:nvPr/>
        </p:nvPicPr>
        <p:blipFill rotWithShape="1">
          <a:blip r:embed="rId4">
            <a:alphaModFix/>
          </a:blip>
          <a:srcRect b="39412" l="25582" r="25360" t="38777"/>
          <a:stretch/>
        </p:blipFill>
        <p:spPr>
          <a:xfrm>
            <a:off x="9030178" y="3092366"/>
            <a:ext cx="2693743" cy="67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Google Shape;178;p8"/>
          <p:cNvCxnSpPr>
            <a:stCxn id="179" idx="0"/>
            <a:endCxn id="180" idx="2"/>
          </p:cNvCxnSpPr>
          <p:nvPr/>
        </p:nvCxnSpPr>
        <p:spPr>
          <a:xfrm flipH="1" rot="5400000">
            <a:off x="5932101" y="5121803"/>
            <a:ext cx="563400" cy="13200"/>
          </a:xfrm>
          <a:prstGeom prst="bentConnector3">
            <a:avLst>
              <a:gd fmla="val 969" name="adj1"/>
            </a:avLst>
          </a:prstGeom>
          <a:noFill/>
          <a:ln cap="flat" cmpd="sng" w="19050">
            <a:solidFill>
              <a:srgbClr val="1C334E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8"/>
          <p:cNvCxnSpPr>
            <a:stCxn id="182" idx="2"/>
            <a:endCxn id="180" idx="0"/>
          </p:cNvCxnSpPr>
          <p:nvPr/>
        </p:nvCxnSpPr>
        <p:spPr>
          <a:xfrm rot="5400000">
            <a:off x="5916087" y="3218918"/>
            <a:ext cx="588900" cy="6600"/>
          </a:xfrm>
          <a:prstGeom prst="bentConnector3">
            <a:avLst>
              <a:gd fmla="val -1267" name="adj1"/>
            </a:avLst>
          </a:prstGeom>
          <a:noFill/>
          <a:ln cap="flat" cmpd="sng" w="19050">
            <a:solidFill>
              <a:srgbClr val="1C334E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8"/>
          <p:cNvCxnSpPr>
            <a:stCxn id="184" idx="3"/>
          </p:cNvCxnSpPr>
          <p:nvPr/>
        </p:nvCxnSpPr>
        <p:spPr>
          <a:xfrm>
            <a:off x="3117986" y="2254025"/>
            <a:ext cx="2053500" cy="1406400"/>
          </a:xfrm>
          <a:prstGeom prst="bentConnector3">
            <a:avLst>
              <a:gd fmla="val 58346" name="adj1"/>
            </a:avLst>
          </a:prstGeom>
          <a:noFill/>
          <a:ln cap="flat" cmpd="sng" w="19050">
            <a:solidFill>
              <a:srgbClr val="1C334E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80" name="Google Shape;180;p8"/>
          <p:cNvSpPr/>
          <p:nvPr/>
        </p:nvSpPr>
        <p:spPr>
          <a:xfrm>
            <a:off x="5171346" y="3516696"/>
            <a:ext cx="2071837" cy="1330037"/>
          </a:xfrm>
          <a:prstGeom prst="rect">
            <a:avLst/>
          </a:prstGeom>
          <a:solidFill>
            <a:srgbClr val="EDF1F6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7"/>
              <a:buFont typeface="Arial"/>
              <a:buNone/>
            </a:pPr>
            <a:r>
              <a:t/>
            </a:r>
            <a:endParaRPr b="1" i="0" sz="1407" u="none" cap="none" strike="noStrike">
              <a:solidFill>
                <a:srgbClr val="1D1D1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5" name="Google Shape;185;p8"/>
          <p:cNvGrpSpPr/>
          <p:nvPr/>
        </p:nvGrpSpPr>
        <p:grpSpPr>
          <a:xfrm>
            <a:off x="881712" y="3198779"/>
            <a:ext cx="2232000" cy="1289739"/>
            <a:chOff x="1335733" y="6082292"/>
            <a:chExt cx="2566800" cy="1483200"/>
          </a:xfrm>
        </p:grpSpPr>
        <p:sp>
          <p:nvSpPr>
            <p:cNvPr id="186" name="Google Shape;186;p8"/>
            <p:cNvSpPr/>
            <p:nvPr/>
          </p:nvSpPr>
          <p:spPr>
            <a:xfrm>
              <a:off x="1335733" y="6082292"/>
              <a:ext cx="2566800" cy="1483200"/>
            </a:xfrm>
            <a:prstGeom prst="rect">
              <a:avLst/>
            </a:prstGeom>
            <a:solidFill>
              <a:srgbClr val="FBFBFB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rPr b="1" i="0" lang="fr-FR" sz="1217" u="none" cap="none" strike="noStrike">
                  <a:solidFill>
                    <a:srgbClr val="0986CC"/>
                  </a:solidFill>
                  <a:latin typeface="Open Sans"/>
                  <a:ea typeface="Open Sans"/>
                  <a:cs typeface="Open Sans"/>
                  <a:sym typeface="Open Sans"/>
                </a:rPr>
                <a:t>Concepteur pédagogique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7" name="Google Shape;1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08504" y="6229350"/>
              <a:ext cx="736306" cy="7363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" name="Google Shape;188;p8"/>
          <p:cNvGrpSpPr/>
          <p:nvPr/>
        </p:nvGrpSpPr>
        <p:grpSpPr>
          <a:xfrm>
            <a:off x="9181165" y="3200059"/>
            <a:ext cx="2391435" cy="1288463"/>
            <a:chOff x="9720486" y="5848351"/>
            <a:chExt cx="2750149" cy="1481732"/>
          </a:xfrm>
        </p:grpSpPr>
        <p:sp>
          <p:nvSpPr>
            <p:cNvPr id="189" name="Google Shape;189;p8"/>
            <p:cNvSpPr/>
            <p:nvPr/>
          </p:nvSpPr>
          <p:spPr>
            <a:xfrm>
              <a:off x="9720486" y="5848351"/>
              <a:ext cx="2750149" cy="1481732"/>
            </a:xfrm>
            <a:prstGeom prst="rect">
              <a:avLst/>
            </a:prstGeom>
            <a:solidFill>
              <a:srgbClr val="FBFBFB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rPr b="1" i="0" lang="fr-FR" sz="1217" u="none" cap="none" strike="noStrike">
                  <a:solidFill>
                    <a:srgbClr val="45A5CF"/>
                  </a:solidFill>
                  <a:latin typeface="Open Sans"/>
                  <a:ea typeface="Open Sans"/>
                  <a:cs typeface="Open Sans"/>
                  <a:sym typeface="Open Sans"/>
                </a:rPr>
                <a:t>Chargé d'assurance qualité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" name="Google Shape;19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41835" y="5990938"/>
              <a:ext cx="736306" cy="73630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1" name="Google Shape;191;p8"/>
          <p:cNvCxnSpPr>
            <a:stCxn id="186" idx="3"/>
            <a:endCxn id="180" idx="1"/>
          </p:cNvCxnSpPr>
          <p:nvPr/>
        </p:nvCxnSpPr>
        <p:spPr>
          <a:xfrm>
            <a:off x="3113712" y="3843649"/>
            <a:ext cx="2057700" cy="338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1C334E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p8"/>
          <p:cNvCxnSpPr>
            <a:stCxn id="189" idx="1"/>
            <a:endCxn id="180" idx="3"/>
          </p:cNvCxnSpPr>
          <p:nvPr/>
        </p:nvCxnSpPr>
        <p:spPr>
          <a:xfrm flipH="1">
            <a:off x="7243165" y="3844291"/>
            <a:ext cx="1938000" cy="337500"/>
          </a:xfrm>
          <a:prstGeom prst="bentConnector3">
            <a:avLst>
              <a:gd fmla="val 40170" name="adj1"/>
            </a:avLst>
          </a:prstGeom>
          <a:noFill/>
          <a:ln cap="flat" cmpd="sng" w="19050">
            <a:solidFill>
              <a:srgbClr val="1C334E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8"/>
          <p:cNvSpPr txBox="1"/>
          <p:nvPr/>
        </p:nvSpPr>
        <p:spPr>
          <a:xfrm>
            <a:off x="664238" y="871593"/>
            <a:ext cx="11235969" cy="493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4"/>
              <a:buFont typeface="Arial"/>
              <a:buNone/>
            </a:pPr>
            <a:r>
              <a:rPr b="1" i="0" lang="fr-FR" sz="13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IDEO Studio Manager </a:t>
            </a:r>
            <a:r>
              <a:rPr b="0" i="0" lang="fr-FR" sz="13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permet à différents intervenant dans le développement d’un module e-learning de collaborer de manière efficace tout en bénéficiant de l’appui déterminant de l’IA pour une efficacité et une productivité optimisée. </a:t>
            </a:r>
            <a:endParaRPr b="0" i="0" sz="13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8"/>
          <p:cNvCxnSpPr/>
          <p:nvPr/>
        </p:nvCxnSpPr>
        <p:spPr>
          <a:xfrm flipH="1" rot="10800000">
            <a:off x="4012503" y="4620982"/>
            <a:ext cx="1158900" cy="8364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1C334E"/>
            </a:solidFill>
            <a:prstDash val="dash"/>
            <a:miter lim="800000"/>
            <a:headEnd len="sm" w="sm" type="none"/>
            <a:tailEnd len="med" w="med" type="triangle"/>
          </a:ln>
        </p:spPr>
      </p:cxnSp>
      <p:grpSp>
        <p:nvGrpSpPr>
          <p:cNvPr id="195" name="Google Shape;195;p8"/>
          <p:cNvGrpSpPr/>
          <p:nvPr/>
        </p:nvGrpSpPr>
        <p:grpSpPr>
          <a:xfrm>
            <a:off x="5098445" y="1639305"/>
            <a:ext cx="2230783" cy="1288463"/>
            <a:chOff x="5930900" y="2038350"/>
            <a:chExt cx="2565400" cy="1481732"/>
          </a:xfrm>
        </p:grpSpPr>
        <p:sp>
          <p:nvSpPr>
            <p:cNvPr id="182" name="Google Shape;182;p8"/>
            <p:cNvSpPr/>
            <p:nvPr/>
          </p:nvSpPr>
          <p:spPr>
            <a:xfrm>
              <a:off x="5930900" y="2038350"/>
              <a:ext cx="2565400" cy="1481732"/>
            </a:xfrm>
            <a:prstGeom prst="rect">
              <a:avLst/>
            </a:prstGeom>
            <a:solidFill>
              <a:srgbClr val="FBFBFB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t/>
              </a:r>
              <a:endParaRPr b="1" i="0" sz="1217" u="none" cap="none" strike="noStrike">
                <a:solidFill>
                  <a:srgbClr val="BF7E68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rPr b="1" i="0" lang="fr-FR" sz="1217" u="none" cap="none" strike="noStrike">
                  <a:solidFill>
                    <a:srgbClr val="44577D"/>
                  </a:solidFill>
                  <a:latin typeface="Open Sans"/>
                  <a:ea typeface="Open Sans"/>
                  <a:cs typeface="Open Sans"/>
                  <a:sym typeface="Open Sans"/>
                </a:rPr>
                <a:t>Client / IL&amp;D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Manager Dinosoft Flat icon" id="196" name="Google Shape;19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33607" y="2281639"/>
              <a:ext cx="759825" cy="759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8"/>
          <p:cNvGrpSpPr/>
          <p:nvPr/>
        </p:nvGrpSpPr>
        <p:grpSpPr>
          <a:xfrm>
            <a:off x="887203" y="1609794"/>
            <a:ext cx="2230783" cy="1288463"/>
            <a:chOff x="1335733" y="2420505"/>
            <a:chExt cx="2565400" cy="1481732"/>
          </a:xfrm>
        </p:grpSpPr>
        <p:sp>
          <p:nvSpPr>
            <p:cNvPr id="184" name="Google Shape;184;p8"/>
            <p:cNvSpPr/>
            <p:nvPr/>
          </p:nvSpPr>
          <p:spPr>
            <a:xfrm>
              <a:off x="1335733" y="2420505"/>
              <a:ext cx="2565400" cy="1481732"/>
            </a:xfrm>
            <a:prstGeom prst="rect">
              <a:avLst/>
            </a:prstGeom>
            <a:solidFill>
              <a:srgbClr val="FBFBFB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rPr b="1" i="0" lang="fr-FR" sz="1217" u="none" cap="none" strike="noStrike">
                  <a:solidFill>
                    <a:srgbClr val="527992"/>
                  </a:solidFill>
                  <a:latin typeface="Open Sans"/>
                  <a:ea typeface="Open Sans"/>
                  <a:cs typeface="Open Sans"/>
                  <a:sym typeface="Open Sans"/>
                </a:rPr>
                <a:t>Cheffe de projet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51426" y="2582632"/>
              <a:ext cx="725353" cy="7253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p8"/>
          <p:cNvGrpSpPr/>
          <p:nvPr/>
        </p:nvGrpSpPr>
        <p:grpSpPr>
          <a:xfrm>
            <a:off x="1769455" y="4752782"/>
            <a:ext cx="2232000" cy="1289739"/>
            <a:chOff x="1335733" y="4250664"/>
            <a:chExt cx="2566800" cy="1483200"/>
          </a:xfrm>
        </p:grpSpPr>
        <p:sp>
          <p:nvSpPr>
            <p:cNvPr id="200" name="Google Shape;200;p8"/>
            <p:cNvSpPr/>
            <p:nvPr/>
          </p:nvSpPr>
          <p:spPr>
            <a:xfrm>
              <a:off x="1335733" y="4250664"/>
              <a:ext cx="2566800" cy="1483200"/>
            </a:xfrm>
            <a:prstGeom prst="rect">
              <a:avLst/>
            </a:prstGeom>
            <a:solidFill>
              <a:srgbClr val="FBFBFB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rPr b="1" i="0" lang="fr-FR" sz="1217" u="none" cap="none" strike="noStrike">
                  <a:solidFill>
                    <a:srgbClr val="595A5C"/>
                  </a:solidFill>
                  <a:latin typeface="Open Sans"/>
                  <a:ea typeface="Open Sans"/>
                  <a:cs typeface="Open Sans"/>
                  <a:sym typeface="Open Sans"/>
                </a:rPr>
                <a:t>Expert métier (SME)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096332" y="4285969"/>
              <a:ext cx="895881" cy="8958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8"/>
          <p:cNvGrpSpPr/>
          <p:nvPr/>
        </p:nvGrpSpPr>
        <p:grpSpPr>
          <a:xfrm>
            <a:off x="5156941" y="5410103"/>
            <a:ext cx="2126920" cy="1288463"/>
            <a:chOff x="9720487" y="2419350"/>
            <a:chExt cx="2445958" cy="1481732"/>
          </a:xfrm>
        </p:grpSpPr>
        <p:sp>
          <p:nvSpPr>
            <p:cNvPr id="179" name="Google Shape;179;p8"/>
            <p:cNvSpPr/>
            <p:nvPr/>
          </p:nvSpPr>
          <p:spPr>
            <a:xfrm>
              <a:off x="9720487" y="2419350"/>
              <a:ext cx="2445958" cy="1481732"/>
            </a:xfrm>
            <a:prstGeom prst="rect">
              <a:avLst/>
            </a:prstGeom>
            <a:solidFill>
              <a:srgbClr val="FBFBFB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t/>
              </a:r>
              <a:endParaRPr b="1" i="0" sz="121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t/>
              </a:r>
              <a:endParaRPr b="1" i="0" sz="121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t/>
              </a:r>
              <a:endParaRPr b="1" i="0" sz="121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t/>
              </a:r>
              <a:endParaRPr b="1" i="0" sz="1217" u="none" cap="none" strike="noStrike">
                <a:solidFill>
                  <a:srgbClr val="00DD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rPr b="1" i="0" lang="fr-FR" sz="1217" u="none" cap="none" strike="noStrike">
                  <a:solidFill>
                    <a:srgbClr val="00DDFF"/>
                  </a:solidFill>
                  <a:latin typeface="Open Sans"/>
                  <a:ea typeface="Open Sans"/>
                  <a:cs typeface="Open Sans"/>
                  <a:sym typeface="Open Sans"/>
                </a:rPr>
                <a:t>Développeur / Intégrateur multimédia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3" name="Google Shape;203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606532" y="2612025"/>
              <a:ext cx="645525" cy="645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4" name="Google Shape;204;p8"/>
          <p:cNvCxnSpPr>
            <a:stCxn id="205" idx="1"/>
          </p:cNvCxnSpPr>
          <p:nvPr/>
        </p:nvCxnSpPr>
        <p:spPr>
          <a:xfrm rot="10800000">
            <a:off x="7267987" y="4628487"/>
            <a:ext cx="1295700" cy="832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1C334E"/>
            </a:solidFill>
            <a:prstDash val="dash"/>
            <a:miter lim="800000"/>
            <a:headEnd len="sm" w="sm" type="none"/>
            <a:tailEnd len="med" w="med" type="triangle"/>
          </a:ln>
        </p:spPr>
      </p:cxnSp>
      <p:grpSp>
        <p:nvGrpSpPr>
          <p:cNvPr id="206" name="Google Shape;206;p8"/>
          <p:cNvGrpSpPr/>
          <p:nvPr/>
        </p:nvGrpSpPr>
        <p:grpSpPr>
          <a:xfrm>
            <a:off x="8563687" y="4816117"/>
            <a:ext cx="2232000" cy="1289739"/>
            <a:chOff x="11139869" y="4401635"/>
            <a:chExt cx="2566800" cy="1483200"/>
          </a:xfrm>
        </p:grpSpPr>
        <p:sp>
          <p:nvSpPr>
            <p:cNvPr id="205" name="Google Shape;205;p8"/>
            <p:cNvSpPr/>
            <p:nvPr/>
          </p:nvSpPr>
          <p:spPr>
            <a:xfrm>
              <a:off x="11139869" y="4401635"/>
              <a:ext cx="2566800" cy="1483200"/>
            </a:xfrm>
            <a:prstGeom prst="rect">
              <a:avLst/>
            </a:prstGeom>
            <a:solidFill>
              <a:srgbClr val="FBFBFB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rPr b="1" i="0" lang="fr-FR" sz="1217" u="none" cap="none" strike="noStrike">
                  <a:solidFill>
                    <a:srgbClr val="FCBF5C"/>
                  </a:solidFill>
                  <a:latin typeface="Open Sans"/>
                  <a:ea typeface="Open Sans"/>
                  <a:cs typeface="Open Sans"/>
                  <a:sym typeface="Open Sans"/>
                </a:rPr>
                <a:t>Acteur / VO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p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100506" y="4669425"/>
              <a:ext cx="645525" cy="6455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8" name="Google Shape;208;p8"/>
          <p:cNvCxnSpPr/>
          <p:nvPr/>
        </p:nvCxnSpPr>
        <p:spPr>
          <a:xfrm flipH="1">
            <a:off x="7256181" y="2199244"/>
            <a:ext cx="2037600" cy="1461300"/>
          </a:xfrm>
          <a:prstGeom prst="bentConnector3">
            <a:avLst>
              <a:gd fmla="val 54133" name="adj1"/>
            </a:avLst>
          </a:prstGeom>
          <a:noFill/>
          <a:ln cap="flat" cmpd="sng" w="19050">
            <a:solidFill>
              <a:srgbClr val="1C334E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9" name="Google Shape;209;p8"/>
          <p:cNvSpPr txBox="1"/>
          <p:nvPr>
            <p:ph type="title"/>
          </p:nvPr>
        </p:nvSpPr>
        <p:spPr>
          <a:xfrm>
            <a:off x="1384603" y="29547"/>
            <a:ext cx="7416000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1384603" y="411583"/>
            <a:ext cx="4822598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ct val="100000"/>
              <a:buNone/>
            </a:pPr>
            <a:r>
              <a:rPr lang="fr-FR">
                <a:solidFill>
                  <a:srgbClr val="222020"/>
                </a:solidFill>
              </a:rPr>
              <a:t>Les profils bénéficiaires de la plateforme </a:t>
            </a:r>
            <a:endParaRPr/>
          </a:p>
        </p:txBody>
      </p:sp>
      <p:pic>
        <p:nvPicPr>
          <p:cNvPr descr="Une image contenant obscurité&#10;&#10;Description générée automatiquement" id="211" name="Google Shape;211;p8"/>
          <p:cNvPicPr preferRelativeResize="0"/>
          <p:nvPr/>
        </p:nvPicPr>
        <p:blipFill rotWithShape="1">
          <a:blip r:embed="rId10">
            <a:alphaModFix/>
          </a:blip>
          <a:srcRect b="39412" l="25582" r="25360" t="38777"/>
          <a:stretch/>
        </p:blipFill>
        <p:spPr>
          <a:xfrm>
            <a:off x="5275395" y="3948805"/>
            <a:ext cx="1863728" cy="465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2" name="Google Shape;212;p8"/>
          <p:cNvGrpSpPr/>
          <p:nvPr/>
        </p:nvGrpSpPr>
        <p:grpSpPr>
          <a:xfrm>
            <a:off x="9293779" y="1556983"/>
            <a:ext cx="2455403" cy="1284523"/>
            <a:chOff x="9293774" y="1643239"/>
            <a:chExt cx="2455403" cy="1284523"/>
          </a:xfrm>
        </p:grpSpPr>
        <p:sp>
          <p:nvSpPr>
            <p:cNvPr id="213" name="Google Shape;213;p8"/>
            <p:cNvSpPr/>
            <p:nvPr/>
          </p:nvSpPr>
          <p:spPr>
            <a:xfrm>
              <a:off x="9293774" y="1643239"/>
              <a:ext cx="2455403" cy="1284523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08283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7"/>
                <a:buFont typeface="Arial"/>
                <a:buNone/>
              </a:pPr>
              <a:r>
                <a:t/>
              </a:r>
              <a:endParaRPr b="1" i="0" sz="1407" u="none" cap="none" strike="noStrike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t/>
              </a:r>
              <a:endParaRPr b="1" i="0" sz="1217" u="none" cap="none" strike="noStrike">
                <a:solidFill>
                  <a:srgbClr val="E83D62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17"/>
                <a:buFont typeface="Arial"/>
                <a:buNone/>
              </a:pPr>
              <a:r>
                <a:rPr b="1" i="0" lang="fr-FR" sz="1217" u="none" cap="none" strike="noStrike">
                  <a:solidFill>
                    <a:srgbClr val="C2171A"/>
                  </a:solidFill>
                  <a:latin typeface="Open Sans"/>
                  <a:ea typeface="Open Sans"/>
                  <a:cs typeface="Open Sans"/>
                  <a:sym typeface="Open Sans"/>
                </a:rPr>
                <a:t>Intégration sur la plateforme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ne image contenant Graphique, logo, Police, graphisme&#10;&#10;Description générée automatiquement" id="214" name="Google Shape;214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880695" y="1941103"/>
              <a:ext cx="1281562" cy="50569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Lien avec un remplissage uni" id="215" name="Google Shape;215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2729205">
            <a:off x="7996119" y="2773971"/>
            <a:ext cx="388068" cy="3880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rge Language Models (LLMs) | TWIML" id="216" name="Google Shape;216;p8"/>
          <p:cNvPicPr preferRelativeResize="0"/>
          <p:nvPr/>
        </p:nvPicPr>
        <p:blipFill rotWithShape="1">
          <a:blip r:embed="rId13">
            <a:alphaModFix/>
          </a:blip>
          <a:srcRect b="15998" l="19466" r="20506" t="16968"/>
          <a:stretch/>
        </p:blipFill>
        <p:spPr>
          <a:xfrm>
            <a:off x="3920599" y="3791797"/>
            <a:ext cx="432992" cy="48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rge Language Models (LLMs) | TWIML" id="217" name="Google Shape;217;p8"/>
          <p:cNvPicPr preferRelativeResize="0"/>
          <p:nvPr/>
        </p:nvPicPr>
        <p:blipFill rotWithShape="1">
          <a:blip r:embed="rId13">
            <a:alphaModFix/>
          </a:blip>
          <a:srcRect b="15998" l="19466" r="20506" t="16968"/>
          <a:stretch/>
        </p:blipFill>
        <p:spPr>
          <a:xfrm>
            <a:off x="8187395" y="3800811"/>
            <a:ext cx="432992" cy="48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rge Language Models (LLMs) | TWIML" id="218" name="Google Shape;218;p8"/>
          <p:cNvPicPr preferRelativeResize="0"/>
          <p:nvPr/>
        </p:nvPicPr>
        <p:blipFill rotWithShape="1">
          <a:blip r:embed="rId13">
            <a:alphaModFix/>
          </a:blip>
          <a:srcRect b="15998" l="19466" r="20506" t="16968"/>
          <a:stretch/>
        </p:blipFill>
        <p:spPr>
          <a:xfrm>
            <a:off x="7698652" y="4798598"/>
            <a:ext cx="432992" cy="4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title"/>
          </p:nvPr>
        </p:nvSpPr>
        <p:spPr>
          <a:xfrm>
            <a:off x="1384603" y="29547"/>
            <a:ext cx="7416000" cy="33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Open Sans"/>
              <a:buNone/>
            </a:pPr>
            <a:r>
              <a:rPr lang="fr-FR" sz="2000"/>
              <a:t>IDEO Studio Manager : Instructional Design Management</a:t>
            </a:r>
            <a:endParaRPr/>
          </a:p>
        </p:txBody>
      </p:sp>
      <p:sp>
        <p:nvSpPr>
          <p:cNvPr id="225" name="Google Shape;225;p9"/>
          <p:cNvSpPr txBox="1"/>
          <p:nvPr>
            <p:ph idx="1" type="body"/>
          </p:nvPr>
        </p:nvSpPr>
        <p:spPr>
          <a:xfrm>
            <a:off x="1384603" y="411583"/>
            <a:ext cx="3312000" cy="33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020"/>
              </a:buClr>
              <a:buSzPts val="1800"/>
              <a:buNone/>
            </a:pPr>
            <a:r>
              <a:rPr lang="fr-FR">
                <a:solidFill>
                  <a:srgbClr val="222020"/>
                </a:solidFill>
              </a:rPr>
              <a:t>Arborescence du processus 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3063671" y="963704"/>
            <a:ext cx="1080000" cy="236203"/>
          </a:xfrm>
          <a:prstGeom prst="roundRect">
            <a:avLst>
              <a:gd fmla="val 16667" name="adj"/>
            </a:avLst>
          </a:prstGeom>
          <a:solidFill>
            <a:srgbClr val="7F340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b="1" i="0" lang="fr-FR" sz="113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X / IL&amp;D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9"/>
          <p:cNvCxnSpPr/>
          <p:nvPr/>
        </p:nvCxnSpPr>
        <p:spPr>
          <a:xfrm>
            <a:off x="3594841" y="1217453"/>
            <a:ext cx="1502700" cy="3873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9"/>
          <p:cNvCxnSpPr/>
          <p:nvPr/>
        </p:nvCxnSpPr>
        <p:spPr>
          <a:xfrm flipH="1">
            <a:off x="2071721" y="1217451"/>
            <a:ext cx="1502700" cy="387300"/>
          </a:xfrm>
          <a:prstGeom prst="curved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29" name="Google Shape;229;p9"/>
          <p:cNvCxnSpPr/>
          <p:nvPr/>
        </p:nvCxnSpPr>
        <p:spPr>
          <a:xfrm>
            <a:off x="3607508" y="1217453"/>
            <a:ext cx="0" cy="44724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9"/>
          <p:cNvSpPr/>
          <p:nvPr/>
        </p:nvSpPr>
        <p:spPr>
          <a:xfrm>
            <a:off x="1394191" y="1624444"/>
            <a:ext cx="684000" cy="252000"/>
          </a:xfrm>
          <a:prstGeom prst="roundRect">
            <a:avLst>
              <a:gd fmla="val 16667" name="adj"/>
            </a:avLst>
          </a:prstGeom>
          <a:solidFill>
            <a:srgbClr val="BF4F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b="1" i="0" lang="fr-FR" sz="113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/>
          <p:nvPr/>
        </p:nvSpPr>
        <p:spPr>
          <a:xfrm>
            <a:off x="3273765" y="1701307"/>
            <a:ext cx="684000" cy="252000"/>
          </a:xfrm>
          <a:prstGeom prst="roundRect">
            <a:avLst>
              <a:gd fmla="val 16667" name="adj"/>
            </a:avLst>
          </a:prstGeom>
          <a:solidFill>
            <a:srgbClr val="BF4F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b="1" i="0" lang="fr-FR" sz="113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5092615" y="1641696"/>
            <a:ext cx="684000" cy="252000"/>
          </a:xfrm>
          <a:prstGeom prst="roundRect">
            <a:avLst>
              <a:gd fmla="val 16667" name="adj"/>
            </a:avLst>
          </a:prstGeom>
          <a:solidFill>
            <a:srgbClr val="BF4F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b="1" i="0" lang="fr-FR" sz="113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9"/>
          <p:cNvCxnSpPr/>
          <p:nvPr/>
        </p:nvCxnSpPr>
        <p:spPr>
          <a:xfrm>
            <a:off x="5427776" y="1923368"/>
            <a:ext cx="1506900" cy="501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9"/>
          <p:cNvCxnSpPr/>
          <p:nvPr/>
        </p:nvCxnSpPr>
        <p:spPr>
          <a:xfrm flipH="1">
            <a:off x="3908858" y="1923368"/>
            <a:ext cx="1498500" cy="501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9"/>
          <p:cNvCxnSpPr/>
          <p:nvPr/>
        </p:nvCxnSpPr>
        <p:spPr>
          <a:xfrm>
            <a:off x="5440443" y="1924355"/>
            <a:ext cx="0" cy="48287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9"/>
          <p:cNvSpPr/>
          <p:nvPr/>
        </p:nvSpPr>
        <p:spPr>
          <a:xfrm>
            <a:off x="3126104" y="2361749"/>
            <a:ext cx="756000" cy="252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b="1" i="0" lang="fr-FR" sz="113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Thème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5073043" y="2436055"/>
            <a:ext cx="756000" cy="252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b="1" i="0" lang="fr-FR" sz="113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Thème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6964012" y="2335871"/>
            <a:ext cx="756000" cy="252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1"/>
              <a:buFont typeface="Arial"/>
              <a:buNone/>
            </a:pPr>
            <a:r>
              <a:rPr b="1" i="0" lang="fr-FR" sz="113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Thème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5833667" y="1525009"/>
            <a:ext cx="1548000" cy="1565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D0D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Arial"/>
              <a:buNone/>
            </a:pP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*Chaque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CH.P crée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projet </a:t>
            </a:r>
            <a:endParaRPr b="0" i="0" sz="9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7859694" y="2283541"/>
            <a:ext cx="1565217" cy="1565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D0D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Arial"/>
              <a:buNone/>
            </a:pP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CH.P affecte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à un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C.P</a:t>
            </a:r>
            <a:endParaRPr b="1" i="0" sz="9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/>
          <p:nvPr/>
        </p:nvSpPr>
        <p:spPr>
          <a:xfrm rot="5400000">
            <a:off x="7239649" y="3119858"/>
            <a:ext cx="250435" cy="62609"/>
          </a:xfrm>
          <a:prstGeom prst="notched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8940080" y="3039404"/>
            <a:ext cx="3161739" cy="28173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D0D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Arial"/>
              <a:buNone/>
            </a:pP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C.P accède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 la plateforme et trouve un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contenu brut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avec les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infos de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 métier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le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cahier des charges </a:t>
            </a:r>
            <a:endParaRPr b="1" i="0" sz="9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6815354" y="3323963"/>
            <a:ext cx="1086941" cy="230293"/>
          </a:xfrm>
          <a:prstGeom prst="roundRect">
            <a:avLst>
              <a:gd fmla="val 16667" name="adj"/>
            </a:avLst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1"/>
              <a:buFont typeface="Arial"/>
              <a:buNone/>
            </a:pPr>
            <a:r>
              <a:rPr b="1" i="0" lang="fr-FR" sz="871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Cahier des charges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6815354" y="3615984"/>
            <a:ext cx="1086941" cy="230293"/>
          </a:xfrm>
          <a:prstGeom prst="roundRect">
            <a:avLst>
              <a:gd fmla="val 16667" name="adj"/>
            </a:avLst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1"/>
              <a:buFont typeface="Arial"/>
              <a:buNone/>
            </a:pPr>
            <a:r>
              <a:rPr b="1" i="0" lang="fr-FR" sz="871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Sequencier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6818179" y="3908007"/>
            <a:ext cx="1086941" cy="230293"/>
          </a:xfrm>
          <a:prstGeom prst="roundRect">
            <a:avLst>
              <a:gd fmla="val 16667" name="adj"/>
            </a:avLst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1"/>
              <a:buFont typeface="Arial"/>
              <a:buNone/>
            </a:pPr>
            <a:r>
              <a:rPr b="1" i="0" lang="fr-FR" sz="871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Script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6815354" y="4200028"/>
            <a:ext cx="1086941" cy="230293"/>
          </a:xfrm>
          <a:prstGeom prst="roundRect">
            <a:avLst>
              <a:gd fmla="val 16667" name="adj"/>
            </a:avLst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1"/>
              <a:buFont typeface="Arial"/>
              <a:buNone/>
            </a:pPr>
            <a:r>
              <a:rPr b="1" i="0" lang="fr-FR" sz="871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Storyboard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6675977" y="3306844"/>
            <a:ext cx="125217" cy="1126957"/>
          </a:xfrm>
          <a:custGeom>
            <a:rect b="b" l="l" r="r" t="t"/>
            <a:pathLst>
              <a:path extrusionOk="0" h="1126957" w="125217">
                <a:moveTo>
                  <a:pt x="125217" y="1126957"/>
                </a:moveTo>
                <a:cubicBezTo>
                  <a:pt x="89864" y="1126397"/>
                  <a:pt x="62224" y="1122066"/>
                  <a:pt x="62608" y="1116523"/>
                </a:cubicBezTo>
                <a:cubicBezTo>
                  <a:pt x="99795" y="934513"/>
                  <a:pt x="54457" y="741420"/>
                  <a:pt x="62609" y="573913"/>
                </a:cubicBezTo>
                <a:cubicBezTo>
                  <a:pt x="65157" y="574422"/>
                  <a:pt x="32204" y="565569"/>
                  <a:pt x="0" y="563479"/>
                </a:cubicBezTo>
                <a:cubicBezTo>
                  <a:pt x="33448" y="562594"/>
                  <a:pt x="62437" y="558380"/>
                  <a:pt x="62609" y="553045"/>
                </a:cubicBezTo>
                <a:cubicBezTo>
                  <a:pt x="79108" y="285970"/>
                  <a:pt x="49262" y="261594"/>
                  <a:pt x="62609" y="10434"/>
                </a:cubicBezTo>
                <a:cubicBezTo>
                  <a:pt x="63153" y="6895"/>
                  <a:pt x="96315" y="2839"/>
                  <a:pt x="125218" y="0"/>
                </a:cubicBezTo>
                <a:cubicBezTo>
                  <a:pt x="116125" y="402644"/>
                  <a:pt x="169050" y="811921"/>
                  <a:pt x="125217" y="1126957"/>
                </a:cubicBezTo>
                <a:close/>
              </a:path>
              <a:path extrusionOk="0" fill="none" h="1126957" w="125217">
                <a:moveTo>
                  <a:pt x="125217" y="1126957"/>
                </a:moveTo>
                <a:cubicBezTo>
                  <a:pt x="90443" y="1126015"/>
                  <a:pt x="61487" y="1123159"/>
                  <a:pt x="62608" y="1116523"/>
                </a:cubicBezTo>
                <a:cubicBezTo>
                  <a:pt x="76617" y="957621"/>
                  <a:pt x="66634" y="721701"/>
                  <a:pt x="62609" y="573913"/>
                </a:cubicBezTo>
                <a:cubicBezTo>
                  <a:pt x="61523" y="566824"/>
                  <a:pt x="40226" y="564005"/>
                  <a:pt x="0" y="563479"/>
                </a:cubicBezTo>
                <a:cubicBezTo>
                  <a:pt x="33788" y="562622"/>
                  <a:pt x="62262" y="558508"/>
                  <a:pt x="62609" y="553045"/>
                </a:cubicBezTo>
                <a:cubicBezTo>
                  <a:pt x="44376" y="433080"/>
                  <a:pt x="89328" y="271449"/>
                  <a:pt x="62609" y="10434"/>
                </a:cubicBezTo>
                <a:cubicBezTo>
                  <a:pt x="66149" y="5940"/>
                  <a:pt x="86907" y="-1478"/>
                  <a:pt x="125218" y="0"/>
                </a:cubicBezTo>
              </a:path>
              <a:path extrusionOk="0" fill="none" h="1126957" w="125217">
                <a:moveTo>
                  <a:pt x="125217" y="1126957"/>
                </a:moveTo>
                <a:cubicBezTo>
                  <a:pt x="89992" y="1126853"/>
                  <a:pt x="63181" y="1122746"/>
                  <a:pt x="62608" y="1116523"/>
                </a:cubicBezTo>
                <a:cubicBezTo>
                  <a:pt x="74086" y="915265"/>
                  <a:pt x="70536" y="723074"/>
                  <a:pt x="62609" y="573913"/>
                </a:cubicBezTo>
                <a:cubicBezTo>
                  <a:pt x="62062" y="569135"/>
                  <a:pt x="31544" y="560187"/>
                  <a:pt x="0" y="563479"/>
                </a:cubicBezTo>
                <a:cubicBezTo>
                  <a:pt x="35953" y="563337"/>
                  <a:pt x="63259" y="559457"/>
                  <a:pt x="62609" y="553045"/>
                </a:cubicBezTo>
                <a:cubicBezTo>
                  <a:pt x="62831" y="316258"/>
                  <a:pt x="79607" y="134228"/>
                  <a:pt x="62609" y="10434"/>
                </a:cubicBezTo>
                <a:cubicBezTo>
                  <a:pt x="60433" y="4178"/>
                  <a:pt x="88823" y="-1027"/>
                  <a:pt x="125218" y="0"/>
                </a:cubicBezTo>
              </a:path>
            </a:pathLst>
          </a:custGeom>
          <a:noFill/>
          <a:ln cap="flat" cmpd="sng" w="19050">
            <a:solidFill>
              <a:srgbClr val="F89B4E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9"/>
          <p:cNvSpPr/>
          <p:nvPr/>
        </p:nvSpPr>
        <p:spPr>
          <a:xfrm rot="5400000">
            <a:off x="6039183" y="3858920"/>
            <a:ext cx="1095652" cy="61729"/>
          </a:xfrm>
          <a:prstGeom prst="striped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9"/>
          <p:cNvSpPr/>
          <p:nvPr/>
        </p:nvSpPr>
        <p:spPr>
          <a:xfrm flipH="1" rot="5400000">
            <a:off x="5940895" y="3804593"/>
            <a:ext cx="1095652" cy="17037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"/>
              <a:buFont typeface="Arial"/>
              <a:buNone/>
            </a:pPr>
            <a:r>
              <a:rPr b="0" i="1" lang="fr-FR" sz="9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the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8183287" y="3765581"/>
            <a:ext cx="2088000" cy="125217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D0D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Arial"/>
              <a:buNone/>
            </a:pP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*Le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CH.P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et l’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expert métier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font le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suivi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9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9"/>
          <p:cNvSpPr/>
          <p:nvPr/>
        </p:nvSpPr>
        <p:spPr>
          <a:xfrm flipH="1">
            <a:off x="7927629" y="3306844"/>
            <a:ext cx="125217" cy="1126957"/>
          </a:xfrm>
          <a:custGeom>
            <a:rect b="b" l="l" r="r" t="t"/>
            <a:pathLst>
              <a:path extrusionOk="0" h="1126957" w="125217">
                <a:moveTo>
                  <a:pt x="125217" y="1126957"/>
                </a:moveTo>
                <a:cubicBezTo>
                  <a:pt x="89864" y="1126397"/>
                  <a:pt x="62224" y="1122066"/>
                  <a:pt x="62608" y="1116523"/>
                </a:cubicBezTo>
                <a:cubicBezTo>
                  <a:pt x="99795" y="934513"/>
                  <a:pt x="54457" y="741420"/>
                  <a:pt x="62609" y="573913"/>
                </a:cubicBezTo>
                <a:cubicBezTo>
                  <a:pt x="65157" y="574422"/>
                  <a:pt x="32204" y="565569"/>
                  <a:pt x="0" y="563479"/>
                </a:cubicBezTo>
                <a:cubicBezTo>
                  <a:pt x="33448" y="562594"/>
                  <a:pt x="62437" y="558380"/>
                  <a:pt x="62609" y="553045"/>
                </a:cubicBezTo>
                <a:cubicBezTo>
                  <a:pt x="79108" y="285970"/>
                  <a:pt x="49262" y="261594"/>
                  <a:pt x="62609" y="10434"/>
                </a:cubicBezTo>
                <a:cubicBezTo>
                  <a:pt x="63153" y="6895"/>
                  <a:pt x="96315" y="2839"/>
                  <a:pt x="125218" y="0"/>
                </a:cubicBezTo>
                <a:cubicBezTo>
                  <a:pt x="116125" y="402644"/>
                  <a:pt x="169050" y="811921"/>
                  <a:pt x="125217" y="1126957"/>
                </a:cubicBezTo>
                <a:close/>
              </a:path>
              <a:path extrusionOk="0" fill="none" h="1126957" w="125217">
                <a:moveTo>
                  <a:pt x="125217" y="1126957"/>
                </a:moveTo>
                <a:cubicBezTo>
                  <a:pt x="90443" y="1126015"/>
                  <a:pt x="61487" y="1123159"/>
                  <a:pt x="62608" y="1116523"/>
                </a:cubicBezTo>
                <a:cubicBezTo>
                  <a:pt x="76617" y="957621"/>
                  <a:pt x="66634" y="721701"/>
                  <a:pt x="62609" y="573913"/>
                </a:cubicBezTo>
                <a:cubicBezTo>
                  <a:pt x="61523" y="566824"/>
                  <a:pt x="40226" y="564005"/>
                  <a:pt x="0" y="563479"/>
                </a:cubicBezTo>
                <a:cubicBezTo>
                  <a:pt x="33788" y="562622"/>
                  <a:pt x="62262" y="558508"/>
                  <a:pt x="62609" y="553045"/>
                </a:cubicBezTo>
                <a:cubicBezTo>
                  <a:pt x="44376" y="433080"/>
                  <a:pt x="89328" y="271449"/>
                  <a:pt x="62609" y="10434"/>
                </a:cubicBezTo>
                <a:cubicBezTo>
                  <a:pt x="66149" y="5940"/>
                  <a:pt x="86907" y="-1478"/>
                  <a:pt x="125218" y="0"/>
                </a:cubicBezTo>
              </a:path>
              <a:path extrusionOk="0" fill="none" h="1126957" w="125217">
                <a:moveTo>
                  <a:pt x="125217" y="1126957"/>
                </a:moveTo>
                <a:cubicBezTo>
                  <a:pt x="89992" y="1126853"/>
                  <a:pt x="63181" y="1122746"/>
                  <a:pt x="62608" y="1116523"/>
                </a:cubicBezTo>
                <a:cubicBezTo>
                  <a:pt x="74086" y="915265"/>
                  <a:pt x="70536" y="723074"/>
                  <a:pt x="62609" y="573913"/>
                </a:cubicBezTo>
                <a:cubicBezTo>
                  <a:pt x="62062" y="569135"/>
                  <a:pt x="31544" y="560187"/>
                  <a:pt x="0" y="563479"/>
                </a:cubicBezTo>
                <a:cubicBezTo>
                  <a:pt x="35953" y="563337"/>
                  <a:pt x="63259" y="559457"/>
                  <a:pt x="62609" y="553045"/>
                </a:cubicBezTo>
                <a:cubicBezTo>
                  <a:pt x="62831" y="316258"/>
                  <a:pt x="79607" y="134228"/>
                  <a:pt x="62609" y="10434"/>
                </a:cubicBezTo>
                <a:cubicBezTo>
                  <a:pt x="60433" y="4178"/>
                  <a:pt x="88823" y="-1027"/>
                  <a:pt x="125218" y="0"/>
                </a:cubicBezTo>
              </a:path>
            </a:pathLst>
          </a:custGeom>
          <a:noFill/>
          <a:ln cap="flat" cmpd="sng" w="19050">
            <a:solidFill>
              <a:srgbClr val="F89B4E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9"/>
          <p:cNvSpPr/>
          <p:nvPr/>
        </p:nvSpPr>
        <p:spPr>
          <a:xfrm rot="5400000">
            <a:off x="-769724" y="2717184"/>
            <a:ext cx="3568696" cy="6172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26769"/>
          </a:solidFill>
          <a:ln cap="flat" cmpd="sng" w="9525">
            <a:solidFill>
              <a:srgbClr val="D267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9"/>
          <p:cNvSpPr/>
          <p:nvPr/>
        </p:nvSpPr>
        <p:spPr>
          <a:xfrm flipH="1" rot="5400000">
            <a:off x="335206" y="2676507"/>
            <a:ext cx="1095652" cy="17037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rgbClr val="C2171A"/>
                </a:solidFill>
                <a:latin typeface="Calibri"/>
                <a:ea typeface="Calibri"/>
                <a:cs typeface="Calibri"/>
                <a:sym typeface="Calibri"/>
              </a:rPr>
              <a:t>ILA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9"/>
          <p:cNvSpPr/>
          <p:nvPr/>
        </p:nvSpPr>
        <p:spPr>
          <a:xfrm rot="5400000">
            <a:off x="7170994" y="4599724"/>
            <a:ext cx="375652" cy="62609"/>
          </a:xfrm>
          <a:prstGeom prst="notched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5649320" y="4858764"/>
            <a:ext cx="1728000" cy="216000"/>
          </a:xfrm>
          <a:prstGeom prst="roundRect">
            <a:avLst>
              <a:gd fmla="val 16667" name="adj"/>
            </a:avLst>
          </a:prstGeom>
          <a:solidFill>
            <a:srgbClr val="F89B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/ Motion graphique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9"/>
          <p:cNvSpPr/>
          <p:nvPr/>
        </p:nvSpPr>
        <p:spPr>
          <a:xfrm>
            <a:off x="7406168" y="4847984"/>
            <a:ext cx="1533913" cy="230293"/>
          </a:xfrm>
          <a:prstGeom prst="roundRect">
            <a:avLst>
              <a:gd fmla="val 16667" name="adj"/>
            </a:avLst>
          </a:prstGeom>
          <a:solidFill>
            <a:srgbClr val="F89B4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Enregistrement Voix Off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>
            <a:off x="3933917" y="4553465"/>
            <a:ext cx="3312000" cy="1565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D0D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Arial"/>
              <a:buNone/>
            </a:pP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CH.P affecte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Storyboard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GD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/un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script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acteur de VO  </a:t>
            </a:r>
            <a:endParaRPr b="1" i="0" sz="9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9"/>
          <p:cNvSpPr/>
          <p:nvPr/>
        </p:nvSpPr>
        <p:spPr>
          <a:xfrm flipH="1" rot="5400000">
            <a:off x="7280373" y="4622872"/>
            <a:ext cx="144000" cy="1126957"/>
          </a:xfrm>
          <a:custGeom>
            <a:rect b="b" l="l" r="r" t="t"/>
            <a:pathLst>
              <a:path extrusionOk="0" h="1126957" w="144000">
                <a:moveTo>
                  <a:pt x="144000" y="1126957"/>
                </a:moveTo>
                <a:cubicBezTo>
                  <a:pt x="103894" y="1126710"/>
                  <a:pt x="71679" y="1121401"/>
                  <a:pt x="72000" y="1114957"/>
                </a:cubicBezTo>
                <a:cubicBezTo>
                  <a:pt x="94467" y="996151"/>
                  <a:pt x="90211" y="704887"/>
                  <a:pt x="72000" y="575478"/>
                </a:cubicBezTo>
                <a:cubicBezTo>
                  <a:pt x="70118" y="569409"/>
                  <a:pt x="40326" y="566840"/>
                  <a:pt x="0" y="563478"/>
                </a:cubicBezTo>
                <a:cubicBezTo>
                  <a:pt x="40131" y="563087"/>
                  <a:pt x="72462" y="558248"/>
                  <a:pt x="72000" y="551478"/>
                </a:cubicBezTo>
                <a:cubicBezTo>
                  <a:pt x="90266" y="378942"/>
                  <a:pt x="49214" y="209840"/>
                  <a:pt x="72000" y="12000"/>
                </a:cubicBezTo>
                <a:cubicBezTo>
                  <a:pt x="70041" y="4053"/>
                  <a:pt x="103495" y="-5218"/>
                  <a:pt x="144000" y="0"/>
                </a:cubicBezTo>
                <a:cubicBezTo>
                  <a:pt x="154252" y="240865"/>
                  <a:pt x="130098" y="427269"/>
                  <a:pt x="144000" y="552209"/>
                </a:cubicBezTo>
                <a:cubicBezTo>
                  <a:pt x="157902" y="677149"/>
                  <a:pt x="137570" y="951846"/>
                  <a:pt x="144000" y="1126957"/>
                </a:cubicBezTo>
                <a:close/>
              </a:path>
              <a:path extrusionOk="0" fill="none" h="1126957" w="144000">
                <a:moveTo>
                  <a:pt x="144000" y="1126957"/>
                </a:moveTo>
                <a:cubicBezTo>
                  <a:pt x="104403" y="1125580"/>
                  <a:pt x="71804" y="1121345"/>
                  <a:pt x="72000" y="1114957"/>
                </a:cubicBezTo>
                <a:cubicBezTo>
                  <a:pt x="68169" y="999844"/>
                  <a:pt x="83872" y="775664"/>
                  <a:pt x="72000" y="575478"/>
                </a:cubicBezTo>
                <a:cubicBezTo>
                  <a:pt x="74893" y="567462"/>
                  <a:pt x="40005" y="564996"/>
                  <a:pt x="0" y="563478"/>
                </a:cubicBezTo>
                <a:cubicBezTo>
                  <a:pt x="40883" y="562474"/>
                  <a:pt x="72723" y="558364"/>
                  <a:pt x="72000" y="551478"/>
                </a:cubicBezTo>
                <a:cubicBezTo>
                  <a:pt x="62628" y="333469"/>
                  <a:pt x="63080" y="264866"/>
                  <a:pt x="72000" y="12000"/>
                </a:cubicBezTo>
                <a:cubicBezTo>
                  <a:pt x="69995" y="7064"/>
                  <a:pt x="99381" y="-782"/>
                  <a:pt x="144000" y="0"/>
                </a:cubicBezTo>
              </a:path>
              <a:path extrusionOk="0" fill="none" h="1126957" w="144000">
                <a:moveTo>
                  <a:pt x="144000" y="1126957"/>
                </a:moveTo>
                <a:cubicBezTo>
                  <a:pt x="103878" y="1128509"/>
                  <a:pt x="72277" y="1120487"/>
                  <a:pt x="72000" y="1114957"/>
                </a:cubicBezTo>
                <a:cubicBezTo>
                  <a:pt x="84534" y="891533"/>
                  <a:pt x="69839" y="704350"/>
                  <a:pt x="72000" y="575478"/>
                </a:cubicBezTo>
                <a:cubicBezTo>
                  <a:pt x="74228" y="571075"/>
                  <a:pt x="39901" y="565865"/>
                  <a:pt x="0" y="563478"/>
                </a:cubicBezTo>
                <a:cubicBezTo>
                  <a:pt x="40286" y="562559"/>
                  <a:pt x="72000" y="558374"/>
                  <a:pt x="72000" y="551478"/>
                </a:cubicBezTo>
                <a:cubicBezTo>
                  <a:pt x="97913" y="380460"/>
                  <a:pt x="48765" y="223770"/>
                  <a:pt x="72000" y="12000"/>
                </a:cubicBezTo>
                <a:cubicBezTo>
                  <a:pt x="65557" y="10387"/>
                  <a:pt x="108487" y="6667"/>
                  <a:pt x="144000" y="0"/>
                </a:cubicBezTo>
              </a:path>
            </a:pathLst>
          </a:custGeom>
          <a:noFill/>
          <a:ln cap="flat" cmpd="sng" w="19050">
            <a:solidFill>
              <a:srgbClr val="F89B4E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6591869" y="5286446"/>
            <a:ext cx="1533913" cy="230293"/>
          </a:xfrm>
          <a:prstGeom prst="roundRect">
            <a:avLst>
              <a:gd fmla="val 16667" name="adj"/>
            </a:avLst>
          </a:prstGeom>
          <a:solidFill>
            <a:srgbClr val="F4B5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Intégration au logiciel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9"/>
          <p:cNvCxnSpPr>
            <a:stCxn id="259" idx="3"/>
          </p:cNvCxnSpPr>
          <p:nvPr/>
        </p:nvCxnSpPr>
        <p:spPr>
          <a:xfrm>
            <a:off x="8125782" y="5401593"/>
            <a:ext cx="50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61" name="Google Shape;261;p9"/>
          <p:cNvSpPr/>
          <p:nvPr/>
        </p:nvSpPr>
        <p:spPr>
          <a:xfrm>
            <a:off x="8660325" y="5289496"/>
            <a:ext cx="979465" cy="230293"/>
          </a:xfrm>
          <a:prstGeom prst="roundRect">
            <a:avLst>
              <a:gd fmla="val 16667" name="adj"/>
            </a:avLst>
          </a:prstGeom>
          <a:solidFill>
            <a:srgbClr val="B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Scorm 1..n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9"/>
          <p:cNvSpPr/>
          <p:nvPr/>
        </p:nvSpPr>
        <p:spPr>
          <a:xfrm flipH="1">
            <a:off x="8105897" y="5438477"/>
            <a:ext cx="563479" cy="15652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"/>
              <a:buFont typeface="Arial"/>
              <a:buNone/>
            </a:pPr>
            <a:r>
              <a:rPr b="0" i="1" lang="fr-FR" sz="9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6960107" y="2776363"/>
            <a:ext cx="787277" cy="230293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9"/>
          <p:cNvSpPr/>
          <p:nvPr/>
        </p:nvSpPr>
        <p:spPr>
          <a:xfrm>
            <a:off x="7811347" y="2776363"/>
            <a:ext cx="787277" cy="230293"/>
          </a:xfrm>
          <a:prstGeom prst="roundRect">
            <a:avLst>
              <a:gd fmla="val 16667" name="adj"/>
            </a:avLst>
          </a:prstGeom>
          <a:solidFill>
            <a:srgbClr val="FF79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8682890" y="2776363"/>
            <a:ext cx="787277" cy="230293"/>
          </a:xfrm>
          <a:prstGeom prst="roundRect">
            <a:avLst>
              <a:gd fmla="val 16667" name="adj"/>
            </a:avLst>
          </a:prstGeom>
          <a:solidFill>
            <a:srgbClr val="FF79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Module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9"/>
          <p:cNvCxnSpPr/>
          <p:nvPr/>
        </p:nvCxnSpPr>
        <p:spPr>
          <a:xfrm>
            <a:off x="7358819" y="2604379"/>
            <a:ext cx="0" cy="15652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7" name="Google Shape;267;p9"/>
          <p:cNvCxnSpPr>
            <a:stCxn id="238" idx="3"/>
            <a:endCxn id="265" idx="0"/>
          </p:cNvCxnSpPr>
          <p:nvPr/>
        </p:nvCxnSpPr>
        <p:spPr>
          <a:xfrm>
            <a:off x="7720012" y="2461871"/>
            <a:ext cx="13566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9"/>
          <p:cNvCxnSpPr>
            <a:stCxn id="261" idx="2"/>
          </p:cNvCxnSpPr>
          <p:nvPr/>
        </p:nvCxnSpPr>
        <p:spPr>
          <a:xfrm>
            <a:off x="9150058" y="5519789"/>
            <a:ext cx="0" cy="79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69" name="Google Shape;269;p9"/>
          <p:cNvSpPr/>
          <p:nvPr/>
        </p:nvSpPr>
        <p:spPr>
          <a:xfrm>
            <a:off x="8668950" y="6318368"/>
            <a:ext cx="979465" cy="230293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Scorm </a:t>
            </a:r>
            <a:r>
              <a:rPr b="1" i="1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Final</a:t>
            </a: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8546988" y="5737256"/>
            <a:ext cx="1224000" cy="230293"/>
          </a:xfrm>
          <a:prstGeom prst="roundRect">
            <a:avLst>
              <a:gd fmla="val 16667" name="adj"/>
            </a:avLst>
          </a:prstGeom>
          <a:solidFill>
            <a:srgbClr val="F6C5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Assurance Qualité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/>
          <p:nvPr/>
        </p:nvSpPr>
        <p:spPr>
          <a:xfrm rot="5400000">
            <a:off x="78624" y="5542485"/>
            <a:ext cx="1872000" cy="61729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D26769"/>
          </a:solidFill>
          <a:ln cap="flat" cmpd="sng" w="9525">
            <a:solidFill>
              <a:srgbClr val="D267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65"/>
              <a:buFont typeface="Arial"/>
              <a:buNone/>
            </a:pPr>
            <a:r>
              <a:t/>
            </a:r>
            <a:endParaRPr b="0" i="0" sz="1565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/>
          <p:nvPr/>
        </p:nvSpPr>
        <p:spPr>
          <a:xfrm flipH="1" rot="5400000">
            <a:off x="335206" y="5488159"/>
            <a:ext cx="1095652" cy="170379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4"/>
              <a:buFont typeface="Arial"/>
              <a:buNone/>
            </a:pPr>
            <a:r>
              <a:rPr b="1" i="0" lang="fr-FR" sz="1044" u="none" cap="none" strike="noStrike">
                <a:solidFill>
                  <a:srgbClr val="C2171A"/>
                </a:solidFill>
                <a:latin typeface="Calibri"/>
                <a:ea typeface="Calibri"/>
                <a:cs typeface="Calibri"/>
                <a:sym typeface="Calibri"/>
              </a:rPr>
              <a:t>ILA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3894911" y="5204897"/>
            <a:ext cx="2664000" cy="1565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D0D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Arial"/>
              <a:buNone/>
            </a:pP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CH.P affecte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module à un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intégrateur de logiciel</a:t>
            </a:r>
            <a:endParaRPr b="1" i="0" sz="9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9"/>
          <p:cNvSpPr/>
          <p:nvPr/>
        </p:nvSpPr>
        <p:spPr>
          <a:xfrm>
            <a:off x="6390555" y="6018723"/>
            <a:ext cx="2088000" cy="156523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D0D0D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3"/>
              <a:buFont typeface="Arial"/>
              <a:buNone/>
            </a:pP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CH.P affecte </a:t>
            </a:r>
            <a:r>
              <a:rPr b="0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Scorm à un </a:t>
            </a:r>
            <a:r>
              <a:rPr b="1" i="0" lang="fr-FR" sz="9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Chargé QA</a:t>
            </a:r>
            <a:endParaRPr b="1" i="0" sz="9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9"/>
          <p:cNvSpPr/>
          <p:nvPr/>
        </p:nvSpPr>
        <p:spPr>
          <a:xfrm flipH="1">
            <a:off x="9133945" y="6057255"/>
            <a:ext cx="563479" cy="156523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7"/>
              <a:buFont typeface="Arial"/>
              <a:buNone/>
            </a:pPr>
            <a:r>
              <a:rPr b="0" i="1" lang="fr-FR" sz="9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2024-03-29T13:24:46Z</dcterms:created>
  <dc:creator>Ayoub Haouari</dc:creator>
</cp:coreProperties>
</file>