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13" r:id="rId2"/>
    <p:sldId id="515" r:id="rId3"/>
    <p:sldId id="514" r:id="rId4"/>
    <p:sldId id="516" r:id="rId5"/>
    <p:sldId id="517" r:id="rId6"/>
    <p:sldId id="518" r:id="rId7"/>
    <p:sldId id="519" r:id="rId8"/>
    <p:sldId id="521" r:id="rId9"/>
    <p:sldId id="523" r:id="rId10"/>
    <p:sldId id="524" r:id="rId11"/>
    <p:sldId id="525" r:id="rId12"/>
    <p:sldId id="526" r:id="rId13"/>
    <p:sldId id="527" r:id="rId14"/>
    <p:sldId id="528" r:id="rId15"/>
    <p:sldId id="530" r:id="rId16"/>
    <p:sldId id="531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40" r:id="rId26"/>
    <p:sldId id="541" r:id="rId27"/>
    <p:sldId id="542" r:id="rId28"/>
    <p:sldId id="543" r:id="rId29"/>
    <p:sldId id="522" r:id="rId30"/>
    <p:sldId id="54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871"/>
    <a:srgbClr val="FFD966"/>
    <a:srgbClr val="5B9BD5"/>
    <a:srgbClr val="FF6699"/>
    <a:srgbClr val="3A3B5C"/>
    <a:srgbClr val="404257"/>
    <a:srgbClr val="31ABB1"/>
    <a:srgbClr val="3EC3CA"/>
    <a:srgbClr val="30D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0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0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30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17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73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4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51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6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2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71028" y="2422011"/>
            <a:ext cx="10744043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Yu Gothic UI" panose="020B0500000000000000" pitchFamily="34" charset="-128"/>
                <a:cs typeface="Calibri" panose="020F0502020204030204" pitchFamily="34" charset="0"/>
              </a:rPr>
              <a:t>Predicting the </a:t>
            </a:r>
            <a:r>
              <a:rPr kumimoji="0" lang="en-US" altLang="ko-KR" sz="3200" b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Yu Gothic UI" panose="020B0500000000000000" pitchFamily="34" charset="-128"/>
                <a:cs typeface="Calibri" panose="020F0502020204030204" pitchFamily="34" charset="0"/>
              </a:rPr>
              <a:t>Argumenthood</a:t>
            </a:r>
            <a:r>
              <a:rPr kumimoji="0" lang="en-US" altLang="ko-KR" sz="3200" b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Yu Gothic UI" panose="020B0500000000000000" pitchFamily="34" charset="-128"/>
                <a:cs typeface="Calibri" panose="020F0502020204030204" pitchFamily="34" charset="0"/>
              </a:rPr>
              <a:t> of English Prepositional Phrases</a:t>
            </a:r>
            <a:endParaRPr kumimoji="0" lang="ko-KR" altLang="en-US" sz="4000" b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4E3FB0-F2BA-4C13-8F27-53FE050A9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53" y="5116512"/>
            <a:ext cx="857250" cy="1238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780D37-4F61-4C29-9C44-49C929F1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5" y="5116512"/>
            <a:ext cx="857250" cy="12382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998AFE-5B36-4D4C-BF81-1652E9D86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635" y="5116512"/>
            <a:ext cx="857250" cy="12382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7303CB-149D-4253-AA73-4477D66D3C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428" t="118" r="1312" b="-118"/>
          <a:stretch/>
        </p:blipFill>
        <p:spPr>
          <a:xfrm>
            <a:off x="9024194" y="5116512"/>
            <a:ext cx="959244" cy="12545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E25E9A5-2454-42B5-A06D-26E6A957B441}"/>
              </a:ext>
            </a:extLst>
          </p:cNvPr>
          <p:cNvSpPr/>
          <p:nvPr/>
        </p:nvSpPr>
        <p:spPr>
          <a:xfrm>
            <a:off x="3676650" y="3941522"/>
            <a:ext cx="7437759" cy="400050"/>
          </a:xfrm>
          <a:prstGeom prst="rect">
            <a:avLst/>
          </a:prstGeom>
          <a:solidFill>
            <a:srgbClr val="3A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err="1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Najoung</a:t>
            </a:r>
            <a:r>
              <a:rPr lang="en-US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Kim, Kyle Rawlins, Benjamin Van </a:t>
            </a:r>
            <a:r>
              <a:rPr lang="en-US" dirty="0" err="1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Durme</a:t>
            </a:r>
            <a:r>
              <a:rPr lang="en-US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&amp; Paul </a:t>
            </a:r>
            <a:r>
              <a:rPr lang="en-US" dirty="0" err="1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Smolensky</a:t>
            </a:r>
            <a:endParaRPr lang="en-US" dirty="0">
              <a:solidFill>
                <a:schemeClr val="bg2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558E61-932E-4A9A-B0E8-D6D30142637E}"/>
              </a:ext>
            </a:extLst>
          </p:cNvPr>
          <p:cNvSpPr/>
          <p:nvPr/>
        </p:nvSpPr>
        <p:spPr>
          <a:xfrm>
            <a:off x="7296150" y="4455872"/>
            <a:ext cx="3797943" cy="400050"/>
          </a:xfrm>
          <a:prstGeom prst="rect">
            <a:avLst/>
          </a:prstGeom>
          <a:solidFill>
            <a:srgbClr val="3A3B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r"/>
            <a:r>
              <a:rPr lang="en-US" dirty="0">
                <a:solidFill>
                  <a:schemeClr val="bg2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To be presented @ AAAI-2019</a:t>
            </a:r>
          </a:p>
        </p:txBody>
      </p:sp>
    </p:spTree>
    <p:extLst>
      <p:ext uri="{BB962C8B-B14F-4D97-AF65-F5344CB8AC3E}">
        <p14:creationId xmlns:p14="http://schemas.microsoft.com/office/powerpoint/2010/main" val="272710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1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02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1: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E008D7A6-90EC-4D38-9222-91434F4DE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1434" y="1459525"/>
                <a:ext cx="10572574" cy="506556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FF6699"/>
                  </a:buClr>
                </a:pPr>
                <a:endParaRPr lang="en-US" sz="20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buClr>
                    <a:srgbClr val="FF6699"/>
                  </a:buClr>
                </a:pPr>
                <a:r>
                  <a:rPr lang="en-US" sz="200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Create balanced dataset by randomized subsampling of the negative cases</a:t>
                </a:r>
              </a:p>
              <a:p>
                <a:pPr lvl="1">
                  <a:buClr>
                    <a:srgbClr val="FF6699"/>
                  </a:buClr>
                </a:pPr>
                <a:r>
                  <a:rPr lang="en-US" sz="140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= Keep the positive labels and randomly select datapoints with negative labels</a:t>
                </a:r>
              </a:p>
              <a:p>
                <a:pPr marL="0" indent="0">
                  <a:buClr>
                    <a:srgbClr val="FF6699"/>
                  </a:buClr>
                  <a:buNone/>
                </a:pPr>
                <a:endParaRPr lang="en-US" sz="20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buClr>
                    <a:srgbClr val="FF6699"/>
                  </a:buClr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=27,088</m:t>
                    </m:r>
                  </m:oMath>
                </a14:m>
                <a:r>
                  <a:rPr lang="en-US" sz="200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(# datapoints with positive labels = 13,544)</a:t>
                </a:r>
              </a:p>
              <a:p>
                <a:pPr>
                  <a:buClr>
                    <a:srgbClr val="FF6699"/>
                  </a:buClr>
                </a:pPr>
                <a:endParaRPr lang="en-US" sz="20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buClr>
                    <a:srgbClr val="FF6699"/>
                  </a:buClr>
                </a:pPr>
                <a:r>
                  <a:rPr lang="en-US" sz="200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70:15:15 </a:t>
                </a:r>
                <a:r>
                  <a:rPr lang="en-US" sz="2000" dirty="0" err="1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train:dev:test</a:t>
                </a:r>
                <a:r>
                  <a:rPr lang="en-US" sz="200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 split</a:t>
                </a:r>
              </a:p>
              <a:p>
                <a:pPr>
                  <a:buClr>
                    <a:srgbClr val="FF6699"/>
                  </a:buClr>
                </a:pPr>
                <a:endParaRPr lang="en-US" sz="20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buClr>
                    <a:srgbClr val="FF6699"/>
                  </a:buClr>
                </a:pPr>
                <a:r>
                  <a:rPr lang="en-US" sz="200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Task: predict whether a given {Verb, Prep} is an argument or an adjunct construction</a:t>
                </a:r>
              </a:p>
              <a:p>
                <a:pPr>
                  <a:buClr>
                    <a:srgbClr val="FF6699"/>
                  </a:buClr>
                </a:pPr>
                <a:endParaRPr lang="en-US" sz="20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buClr>
                    <a:srgbClr val="FF6699"/>
                  </a:buClr>
                </a:pPr>
                <a:r>
                  <a:rPr lang="en-US" sz="200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Metric: Classification accuracy / F1 </a:t>
                </a:r>
              </a:p>
              <a:p>
                <a:pPr>
                  <a:buClr>
                    <a:srgbClr val="FF6699"/>
                  </a:buClr>
                </a:pPr>
                <a:endParaRPr lang="en-US" sz="20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buClr>
                    <a:srgbClr val="FF6699"/>
                  </a:buClr>
                </a:pPr>
                <a:endParaRPr lang="en-US" sz="20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buClr>
                    <a:srgbClr val="FF6699"/>
                  </a:buClr>
                </a:pPr>
                <a:endParaRPr lang="en-US" sz="20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lvl="1">
                  <a:buClr>
                    <a:srgbClr val="FF6699"/>
                  </a:buClr>
                </a:pPr>
                <a:endParaRPr lang="en-US" sz="18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E008D7A6-90EC-4D38-9222-91434F4DE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434" y="1459525"/>
                <a:ext cx="10572574" cy="5065562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90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1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02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1: Dataset (Token-level variant)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008D7A6-90EC-4D38-9222-91434F4D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92" y="1769877"/>
            <a:ext cx="10572574" cy="3315809"/>
          </a:xfrm>
        </p:spPr>
        <p:txBody>
          <a:bodyPr>
            <a:normAutofit/>
          </a:bodyPr>
          <a:lstStyle/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The meaning of the NP complement of the PP also affects 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argumenthood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! (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obv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Find actual examples of the {Verb, Prep, label} in a corpus</a:t>
            </a: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Token-level variant of the task</a:t>
            </a: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Ternary classification task including “unobserved” label (-1)</a:t>
            </a:r>
          </a:p>
          <a:p>
            <a:pPr lvl="1">
              <a:buClr>
                <a:srgbClr val="FF6699"/>
              </a:buClr>
            </a:pPr>
            <a:endParaRPr lang="en-US" sz="1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CC8A8D-2825-4FE0-9ADC-BCE42C42F0A9}"/>
                  </a:ext>
                </a:extLst>
              </p:cNvPr>
              <p:cNvSpPr txBox="1"/>
              <p:nvPr/>
            </p:nvSpPr>
            <p:spPr>
              <a:xfrm>
                <a:off x="3076297" y="5406501"/>
                <a:ext cx="74202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{bark, at, 1}: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The dog is </a:t>
                </a:r>
                <a:r>
                  <a:rPr lang="en-US" b="1" i="1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barking at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the passing cars.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{fight, on, 0}: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Three men </a:t>
                </a:r>
                <a:r>
                  <a:rPr lang="en-US" b="1" i="1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fight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 the forest terrain </a:t>
                </a:r>
                <a:r>
                  <a:rPr lang="en-US" b="1" i="1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on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 their mountain bikes. 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{disdain,about,-1}: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Dubai" panose="020B0503030403030204" pitchFamily="34" charset="-78"/>
                      </a:rPr>
                      <m:t>𝜙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Dubai" panose="020B0503030403030204" pitchFamily="34" charset="-78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CC8A8D-2825-4FE0-9ADC-BCE42C42F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297" y="5406501"/>
                <a:ext cx="7420253" cy="923330"/>
              </a:xfrm>
              <a:prstGeom prst="rect">
                <a:avLst/>
              </a:prstGeom>
              <a:blipFill>
                <a:blip r:embed="rId2"/>
                <a:stretch>
                  <a:fillRect l="-740" t="-4636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21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1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02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1: Model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008D7A6-90EC-4D38-9222-91434F4D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92" y="1769877"/>
            <a:ext cx="10572574" cy="3315809"/>
          </a:xfrm>
        </p:spPr>
        <p:txBody>
          <a:bodyPr>
            <a:normAutofit/>
          </a:bodyPr>
          <a:lstStyle/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Use word embeddings to encode input tuples</a:t>
            </a: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Bidirectional LSTM (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BiLSTM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) + multilayer perceptron (MLP) works the best</a:t>
            </a: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lvl="1">
              <a:buClr>
                <a:srgbClr val="FF6699"/>
              </a:buClr>
            </a:pPr>
            <a:endParaRPr lang="en-US" sz="1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CCB3B3-C2A5-4427-A8B4-26C9579A9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294" y="3774241"/>
            <a:ext cx="57912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-35509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02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1: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E6E29-4D93-48CE-953D-EBF02051D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1881"/>
            <a:ext cx="11944350" cy="3581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3078BB-372E-4FD8-82D1-80C51B41FC04}"/>
              </a:ext>
            </a:extLst>
          </p:cNvPr>
          <p:cNvSpPr/>
          <p:nvPr/>
        </p:nvSpPr>
        <p:spPr>
          <a:xfrm>
            <a:off x="9712171" y="3429000"/>
            <a:ext cx="1748901" cy="281866"/>
          </a:xfrm>
          <a:prstGeom prst="rect">
            <a:avLst/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D0F70-92C0-45F7-9CD8-614D222D714C}"/>
              </a:ext>
            </a:extLst>
          </p:cNvPr>
          <p:cNvSpPr/>
          <p:nvPr/>
        </p:nvSpPr>
        <p:spPr>
          <a:xfrm>
            <a:off x="9615997" y="2633894"/>
            <a:ext cx="1099352" cy="281866"/>
          </a:xfrm>
          <a:prstGeom prst="rect">
            <a:avLst/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58E3A-C817-40EA-AA5C-2E8C88D36556}"/>
              </a:ext>
            </a:extLst>
          </p:cNvPr>
          <p:cNvSpPr/>
          <p:nvPr/>
        </p:nvSpPr>
        <p:spPr>
          <a:xfrm>
            <a:off x="91737" y="3397374"/>
            <a:ext cx="1967882" cy="313492"/>
          </a:xfrm>
          <a:prstGeom prst="rect">
            <a:avLst/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DABD0-C5E0-46B8-8809-B31DB1798757}"/>
              </a:ext>
            </a:extLst>
          </p:cNvPr>
          <p:cNvSpPr txBox="1"/>
          <p:nvPr/>
        </p:nvSpPr>
        <p:spPr>
          <a:xfrm flipH="1">
            <a:off x="7334435" y="2139334"/>
            <a:ext cx="1889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w2v+char </a:t>
            </a:r>
            <a:r>
              <a:rPr lang="en-US" sz="1600" b="1" dirty="0" err="1"/>
              <a:t>ngrams</a:t>
            </a:r>
            <a:endParaRPr 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F60B39-62A2-4063-B068-07970CA93986}"/>
              </a:ext>
            </a:extLst>
          </p:cNvPr>
          <p:cNvSpPr txBox="1"/>
          <p:nvPr/>
        </p:nvSpPr>
        <p:spPr>
          <a:xfrm flipH="1">
            <a:off x="9223898" y="2139334"/>
            <a:ext cx="305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“Pretrained” with LM objective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063190-77B9-4D2A-9157-2BAEE35EE75D}"/>
              </a:ext>
            </a:extLst>
          </p:cNvPr>
          <p:cNvSpPr txBox="1"/>
          <p:nvPr/>
        </p:nvSpPr>
        <p:spPr>
          <a:xfrm flipH="1">
            <a:off x="3974700" y="1400670"/>
            <a:ext cx="1997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Vector representation of words using corpus data (predictive)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27F1CA-DBA4-4ABD-8288-B5A7214A1EBA}"/>
              </a:ext>
            </a:extLst>
          </p:cNvPr>
          <p:cNvSpPr txBox="1"/>
          <p:nvPr/>
        </p:nvSpPr>
        <p:spPr>
          <a:xfrm flipH="1">
            <a:off x="5972175" y="2139334"/>
            <a:ext cx="1889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Count-based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A560AB-9E40-4923-BDC4-791173BBD59E}"/>
              </a:ext>
            </a:extLst>
          </p:cNvPr>
          <p:cNvSpPr txBox="1"/>
          <p:nvPr/>
        </p:nvSpPr>
        <p:spPr>
          <a:xfrm>
            <a:off x="3728622" y="6085828"/>
            <a:ext cx="665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Sequential info does seem to matter a little bit…</a:t>
            </a:r>
          </a:p>
        </p:txBody>
      </p:sp>
    </p:spTree>
    <p:extLst>
      <p:ext uri="{BB962C8B-B14F-4D97-AF65-F5344CB8AC3E}">
        <p14:creationId xmlns:p14="http://schemas.microsoft.com/office/powerpoint/2010/main" val="21547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-35509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02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1: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70C54C-F553-46CA-88FF-ADE8DE00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3619"/>
            <a:ext cx="12192000" cy="301403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FBACA64-EB3D-406C-88C9-E52443CCEEAB}"/>
              </a:ext>
            </a:extLst>
          </p:cNvPr>
          <p:cNvSpPr/>
          <p:nvPr/>
        </p:nvSpPr>
        <p:spPr>
          <a:xfrm>
            <a:off x="1890944" y="3429000"/>
            <a:ext cx="1873188" cy="313492"/>
          </a:xfrm>
          <a:prstGeom prst="rect">
            <a:avLst/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7B7F4-2D6B-4EF7-85BD-30048C145ADB}"/>
              </a:ext>
            </a:extLst>
          </p:cNvPr>
          <p:cNvSpPr/>
          <p:nvPr/>
        </p:nvSpPr>
        <p:spPr>
          <a:xfrm>
            <a:off x="8442664" y="2713794"/>
            <a:ext cx="878889" cy="313492"/>
          </a:xfrm>
          <a:prstGeom prst="rect">
            <a:avLst/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1555BB-8E3B-41B3-A491-AB4E0A35BF93}"/>
              </a:ext>
            </a:extLst>
          </p:cNvPr>
          <p:cNvSpPr/>
          <p:nvPr/>
        </p:nvSpPr>
        <p:spPr>
          <a:xfrm>
            <a:off x="8365725" y="3429000"/>
            <a:ext cx="1674919" cy="313492"/>
          </a:xfrm>
          <a:prstGeom prst="rect">
            <a:avLst/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F7F082-2154-4BB6-B618-398899E3382D}"/>
                  </a:ext>
                </a:extLst>
              </p:cNvPr>
              <p:cNvSpPr txBox="1"/>
              <p:nvPr/>
            </p:nvSpPr>
            <p:spPr>
              <a:xfrm>
                <a:off x="2694557" y="5667970"/>
                <a:ext cx="74202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{bark, at, 1}: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The dog is </a:t>
                </a:r>
                <a:r>
                  <a:rPr lang="en-US" b="1" i="1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barking at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the passing cars.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{fight, on, 0}: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Three men </a:t>
                </a:r>
                <a:r>
                  <a:rPr lang="en-US" b="1" i="1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fight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 the forest terrain </a:t>
                </a:r>
                <a:r>
                  <a:rPr lang="en-US" b="1" i="1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on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 their mountain bikes. 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Dubai" panose="020B0503030403030204" pitchFamily="34" charset="-78"/>
                  </a:rPr>
                  <a:t>{disdain,about,-1}: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Dubai" panose="020B0503030403030204" pitchFamily="34" charset="-78"/>
                      </a:rPr>
                      <m:t>𝜙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Dubai" panose="020B0503030403030204" pitchFamily="34" charset="-78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F7F082-2154-4BB6-B618-398899E33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557" y="5667970"/>
                <a:ext cx="7420253" cy="923330"/>
              </a:xfrm>
              <a:prstGeom prst="rect">
                <a:avLst/>
              </a:prstGeom>
              <a:blipFill>
                <a:blip r:embed="rId3"/>
                <a:stretch>
                  <a:fillRect l="-657" t="-4636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26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-35509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186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2: Gradient </a:t>
            </a:r>
            <a:r>
              <a:rPr lang="en-US" sz="4000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argumenthood</a:t>
            </a:r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F27B6D-0AC1-4562-8759-2A0FEFC7F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00" y="1673304"/>
            <a:ext cx="4834046" cy="2890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377F88F-5B9F-4E2D-AD83-2E98F74F7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6124" y="4725271"/>
                <a:ext cx="4409166" cy="229696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“C(</a:t>
                </a:r>
                <a:r>
                  <a:rPr lang="en-US" sz="1800" dirty="0" err="1"/>
                  <a:t>entrality</a:t>
                </a:r>
                <a:r>
                  <a:rPr lang="en-US" sz="1800" dirty="0"/>
                  <a:t>) score” of a PP given a V = mean of within-subject</a:t>
                </a:r>
                <a:r>
                  <a:rPr lang="en-US" sz="1800" i="1" dirty="0"/>
                  <a:t> </a:t>
                </a:r>
                <a:r>
                  <a:rPr lang="en-US" sz="1800" dirty="0"/>
                  <a:t>normalization using the mean and standard deviation of each individual participant</a:t>
                </a: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=305,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=1.967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−11, 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=0.526,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range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=[−1.435, 1.172]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377F88F-5B9F-4E2D-AD83-2E98F74F7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6124" y="4725271"/>
                <a:ext cx="4409166" cy="2296967"/>
              </a:xfrm>
              <a:blipFill>
                <a:blip r:embed="rId3"/>
                <a:stretch>
                  <a:fillRect l="-968" t="-2387" r="-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24F88FA-BCCD-4FFF-8206-636D467150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35"/>
          <a:stretch/>
        </p:blipFill>
        <p:spPr>
          <a:xfrm>
            <a:off x="6813573" y="4382017"/>
            <a:ext cx="3117618" cy="22027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FBDFA1-64EF-42A5-8FE0-B95792FBA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631" y="2129967"/>
            <a:ext cx="4705350" cy="13430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94199C2-B3C7-4935-850B-819809DBDED8}"/>
              </a:ext>
            </a:extLst>
          </p:cNvPr>
          <p:cNvSpPr/>
          <p:nvPr/>
        </p:nvSpPr>
        <p:spPr>
          <a:xfrm>
            <a:off x="5887374" y="2058946"/>
            <a:ext cx="4970016" cy="1530543"/>
          </a:xfrm>
          <a:prstGeom prst="rect">
            <a:avLst/>
          </a:prstGeom>
          <a:solidFill>
            <a:srgbClr val="5B9BD5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66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-35509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186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2: Gradient </a:t>
            </a:r>
            <a:r>
              <a:rPr lang="en-US" sz="4000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argumenthood</a:t>
            </a:r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prediction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FBDFA1-64EF-42A5-8FE0-B95792FB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02" y="4136150"/>
            <a:ext cx="4705350" cy="13430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94199C2-B3C7-4935-850B-819809DBDED8}"/>
              </a:ext>
            </a:extLst>
          </p:cNvPr>
          <p:cNvSpPr/>
          <p:nvPr/>
        </p:nvSpPr>
        <p:spPr>
          <a:xfrm>
            <a:off x="3792245" y="4065129"/>
            <a:ext cx="4970016" cy="1530543"/>
          </a:xfrm>
          <a:prstGeom prst="rect">
            <a:avLst/>
          </a:prstGeom>
          <a:solidFill>
            <a:srgbClr val="5B9BD5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7B7ADA-9AE9-43C0-9936-0E4CB20F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92" y="1769877"/>
            <a:ext cx="10572574" cy="3315809"/>
          </a:xfrm>
        </p:spPr>
        <p:txBody>
          <a:bodyPr>
            <a:normAutofit/>
          </a:bodyPr>
          <a:lstStyle/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All sentences are adaptations from example sentences in 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VerbNet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or 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PropBank</a:t>
            </a: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All sentences contain a single main verb and a PP dependent of that verb</a:t>
            </a: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lvl="1">
              <a:buClr>
                <a:srgbClr val="FF6699"/>
              </a:buClr>
            </a:pPr>
            <a:endParaRPr lang="en-US" sz="1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141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-35509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186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2: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27B7ADA-9AE9-43C0-9936-0E4CB20FA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692" y="1769877"/>
                <a:ext cx="10572574" cy="451551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rgbClr val="FF6699"/>
                  </a:buClr>
                </a:pPr>
                <a:endParaRPr lang="en-US" sz="20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buClr>
                    <a:srgbClr val="FF6699"/>
                  </a:buClr>
                </a:pPr>
                <a:r>
                  <a:rPr lang="en-US" sz="200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Many constraints due to the small size of the dataset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Yu Gothic UI" panose="020B0500000000000000" pitchFamily="34" charset="-128"/>
                      </a:rPr>
                      <m:t>=305</m:t>
                    </m:r>
                  </m:oMath>
                </a14:m>
                <a:r>
                  <a:rPr lang="en-US" sz="200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)</a:t>
                </a:r>
              </a:p>
              <a:p>
                <a:pPr>
                  <a:buClr>
                    <a:srgbClr val="FF6699"/>
                  </a:buClr>
                </a:pPr>
                <a:endParaRPr lang="en-US" sz="20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buClr>
                    <a:srgbClr val="FF6699"/>
                  </a:buClr>
                </a:pPr>
                <a:r>
                  <a:rPr lang="en-US" sz="200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Same set of word embeddings as in Exp. 1, but dimensionality reduced to 5</a:t>
                </a:r>
              </a:p>
              <a:p>
                <a:pPr>
                  <a:buClr>
                    <a:srgbClr val="FF6699"/>
                  </a:buClr>
                </a:pPr>
                <a:r>
                  <a:rPr lang="en-US" sz="200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Explorative testing of some “traditional” features</a:t>
                </a:r>
              </a:p>
              <a:p>
                <a:pPr>
                  <a:buClr>
                    <a:srgbClr val="FF6699"/>
                  </a:buClr>
                </a:pPr>
                <a:endParaRPr lang="en-US" sz="20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buClr>
                    <a:srgbClr val="FF6699"/>
                  </a:buClr>
                </a:pPr>
                <a:r>
                  <a:rPr lang="en-US" sz="200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Best feature set: embeddings of the verb, preposition, noun head of NP under PP, </a:t>
                </a:r>
                <a:br>
                  <a:rPr lang="en-US" sz="200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</a:br>
                <a:r>
                  <a:rPr lang="en-US" sz="2000" dirty="0">
                    <a:latin typeface="Yu Gothic UI" panose="020B0500000000000000" pitchFamily="34" charset="-128"/>
                    <a:ea typeface="Yu Gothic UI" panose="020B0500000000000000" pitchFamily="34" charset="-128"/>
                  </a:rPr>
                  <a:t>mutual information (MI), existence of a direct object (D.O.), diagnostic tests</a:t>
                </a:r>
              </a:p>
              <a:p>
                <a:pPr>
                  <a:buClr>
                    <a:srgbClr val="FF6699"/>
                  </a:buClr>
                </a:pPr>
                <a:endParaRPr lang="en-US" sz="20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>
                  <a:buClr>
                    <a:srgbClr val="FF6699"/>
                  </a:buClr>
                </a:pPr>
                <a:endParaRPr lang="en-US" sz="20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  <a:p>
                <a:pPr lvl="1">
                  <a:buClr>
                    <a:srgbClr val="FF6699"/>
                  </a:buClr>
                </a:pPr>
                <a:endParaRPr lang="en-US" sz="1800" dirty="0">
                  <a:latin typeface="Yu Gothic UI" panose="020B0500000000000000" pitchFamily="34" charset="-128"/>
                  <a:ea typeface="Yu Gothic UI" panose="020B0500000000000000" pitchFamily="34" charset="-128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27B7ADA-9AE9-43C0-9936-0E4CB20FA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692" y="1769877"/>
                <a:ext cx="10572574" cy="4515513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AC510C54-84B3-43C6-B9FD-4B0DFB59C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05" y="5501011"/>
            <a:ext cx="4219575" cy="4191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9DB9F57-F4FD-478E-B248-FCDBD1D99B6C}"/>
              </a:ext>
            </a:extLst>
          </p:cNvPr>
          <p:cNvSpPr/>
          <p:nvPr/>
        </p:nvSpPr>
        <p:spPr>
          <a:xfrm>
            <a:off x="880734" y="5821698"/>
            <a:ext cx="4401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“It measures how much knowing one of these variables reduces uncertainty about the other”</a:t>
            </a:r>
          </a:p>
        </p:txBody>
      </p:sp>
    </p:spTree>
    <p:extLst>
      <p:ext uri="{BB962C8B-B14F-4D97-AF65-F5344CB8AC3E}">
        <p14:creationId xmlns:p14="http://schemas.microsoft.com/office/powerpoint/2010/main" val="213999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-35509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186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2: Model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7B7ADA-9AE9-43C0-9936-0E4CB20F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92" y="1769877"/>
            <a:ext cx="10572574" cy="4515513"/>
          </a:xfrm>
        </p:spPr>
        <p:txBody>
          <a:bodyPr>
            <a:normAutofit/>
          </a:bodyPr>
          <a:lstStyle/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MLP regressor</a:t>
            </a: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Model used in Exp. 1 overfits severely</a:t>
            </a:r>
          </a:p>
          <a:p>
            <a:pPr marL="457200" lvl="1" indent="0">
              <a:buClr>
                <a:srgbClr val="FF6699"/>
              </a:buClr>
              <a:buNone/>
            </a:pPr>
            <a:endParaRPr lang="en-US" sz="1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66A5C-1184-4ECA-A56D-4F11163C6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418" b="-1"/>
          <a:stretch/>
        </p:blipFill>
        <p:spPr>
          <a:xfrm>
            <a:off x="3937247" y="2050742"/>
            <a:ext cx="5791200" cy="52011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7F8B6-DEAC-45E7-84AD-09B99E3051D8}"/>
              </a:ext>
            </a:extLst>
          </p:cNvPr>
          <p:cNvCxnSpPr/>
          <p:nvPr/>
        </p:nvCxnSpPr>
        <p:spPr>
          <a:xfrm>
            <a:off x="4616388" y="2352583"/>
            <a:ext cx="11274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745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FD04133-AAE4-4B6D-9382-CDE2B4DA2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44" y="1369655"/>
            <a:ext cx="11363325" cy="47720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-35509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186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2: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5DA177-D0A5-46B1-BBED-E038379F02FC}"/>
              </a:ext>
            </a:extLst>
          </p:cNvPr>
          <p:cNvSpPr/>
          <p:nvPr/>
        </p:nvSpPr>
        <p:spPr>
          <a:xfrm>
            <a:off x="3586580" y="4485442"/>
            <a:ext cx="3071674" cy="313492"/>
          </a:xfrm>
          <a:prstGeom prst="rect">
            <a:avLst/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B35DD-D496-4355-B874-158795D2CB42}"/>
              </a:ext>
            </a:extLst>
          </p:cNvPr>
          <p:cNvSpPr txBox="1"/>
          <p:nvPr/>
        </p:nvSpPr>
        <p:spPr>
          <a:xfrm>
            <a:off x="2769834" y="6141680"/>
            <a:ext cx="8256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Observation: Higher-dimensional projections seem to be better, even though the actual embeddings fed into the model were PCA-reduced</a:t>
            </a:r>
          </a:p>
        </p:txBody>
      </p:sp>
    </p:spTree>
    <p:extLst>
      <p:ext uri="{BB962C8B-B14F-4D97-AF65-F5344CB8AC3E}">
        <p14:creationId xmlns:p14="http://schemas.microsoft.com/office/powerpoint/2010/main" val="399940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D963-F0A0-468C-A2BD-DACD9322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8150"/>
          </a:xfrm>
        </p:spPr>
        <p:txBody>
          <a:bodyPr>
            <a:normAutofit/>
          </a:bodyPr>
          <a:lstStyle/>
          <a:p>
            <a:pPr>
              <a:buClr>
                <a:srgbClr val="FF6699"/>
              </a:buClr>
            </a:pP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  <a:cs typeface="Nirmala UI" panose="020B0502040204020203" pitchFamily="34" charset="0"/>
              </a:rPr>
              <a:t>Argument vs Adjunct distinction seems to be important in linguistics</a:t>
            </a:r>
          </a:p>
          <a:p>
            <a:pPr>
              <a:buClr>
                <a:srgbClr val="FF6699"/>
              </a:buClr>
            </a:pPr>
            <a:endParaRPr lang="en-US" sz="2400" dirty="0">
              <a:latin typeface="Yu Gothic UI" panose="020B0500000000000000" pitchFamily="34" charset="-128"/>
              <a:ea typeface="Yu Gothic UI" panose="020B0500000000000000" pitchFamily="34" charset="-128"/>
              <a:cs typeface="Nirmala UI" panose="020B0502040204020203" pitchFamily="34" charset="0"/>
            </a:endParaRPr>
          </a:p>
          <a:p>
            <a:pPr>
              <a:buClr>
                <a:srgbClr val="FF6699"/>
              </a:buClr>
            </a:pP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  <a:cs typeface="Nirmala UI" panose="020B0502040204020203" pitchFamily="34" charset="0"/>
              </a:rPr>
              <a:t>PP Arg. vs Adj seems tricky</a:t>
            </a:r>
          </a:p>
          <a:p>
            <a:pPr>
              <a:buClr>
                <a:srgbClr val="FF6699"/>
              </a:buClr>
            </a:pPr>
            <a:endParaRPr lang="en-US" sz="2400" dirty="0">
              <a:latin typeface="Yu Gothic UI" panose="020B0500000000000000" pitchFamily="34" charset="-128"/>
              <a:ea typeface="Yu Gothic UI" panose="020B0500000000000000" pitchFamily="34" charset="-128"/>
              <a:cs typeface="Nirmala UI" panose="020B0502040204020203" pitchFamily="34" charset="0"/>
            </a:endParaRPr>
          </a:p>
          <a:p>
            <a:pPr>
              <a:buClr>
                <a:srgbClr val="FF6699"/>
              </a:buClr>
            </a:pPr>
            <a:endParaRPr lang="en-US" sz="2400" dirty="0">
              <a:latin typeface="Yu Gothic UI" panose="020B0500000000000000" pitchFamily="34" charset="-128"/>
              <a:ea typeface="Yu Gothic UI" panose="020B0500000000000000" pitchFamily="34" charset="-128"/>
              <a:cs typeface="Nirmala UI" panose="020B0502040204020203" pitchFamily="34" charset="0"/>
            </a:endParaRPr>
          </a:p>
          <a:p>
            <a:endParaRPr lang="en-US" sz="2400" dirty="0">
              <a:latin typeface="Yu Gothic UI" panose="020B0500000000000000" pitchFamily="34" charset="-128"/>
              <a:ea typeface="Yu Gothic UI" panose="020B0500000000000000" pitchFamily="34" charset="-128"/>
              <a:cs typeface="Nirmala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1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02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E687F9-E68A-494B-9C8F-2FE7BC017552}"/>
              </a:ext>
            </a:extLst>
          </p:cNvPr>
          <p:cNvSpPr txBox="1">
            <a:spLocks/>
          </p:cNvSpPr>
          <p:nvPr/>
        </p:nvSpPr>
        <p:spPr>
          <a:xfrm>
            <a:off x="838200" y="4464050"/>
            <a:ext cx="10515600" cy="170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6699"/>
              </a:buClr>
            </a:pP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  <a:cs typeface="Nirmala UI" panose="020B0502040204020203" pitchFamily="34" charset="0"/>
              </a:rPr>
              <a:t>Can machines learn how to make this distinction?</a:t>
            </a:r>
          </a:p>
          <a:p>
            <a:pPr>
              <a:buClr>
                <a:srgbClr val="FF6699"/>
              </a:buClr>
            </a:pPr>
            <a:endParaRPr lang="en-US" sz="2400" dirty="0">
              <a:latin typeface="Yu Gothic UI" panose="020B0500000000000000" pitchFamily="34" charset="-128"/>
              <a:ea typeface="Yu Gothic UI" panose="020B0500000000000000" pitchFamily="34" charset="-128"/>
              <a:cs typeface="Nirmala UI" panose="020B0502040204020203" pitchFamily="34" charset="0"/>
            </a:endParaRPr>
          </a:p>
          <a:p>
            <a:pPr>
              <a:buClr>
                <a:srgbClr val="FF6699"/>
              </a:buClr>
            </a:pP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  <a:cs typeface="Nirmala UI" panose="020B0502040204020203" pitchFamily="34" charset="0"/>
              </a:rPr>
              <a:t>Is this task useful?</a:t>
            </a:r>
          </a:p>
          <a:p>
            <a:pPr>
              <a:buClr>
                <a:srgbClr val="FF6699"/>
              </a:buClr>
            </a:pPr>
            <a:endParaRPr lang="en-US" sz="2400" dirty="0">
              <a:latin typeface="Yu Gothic UI" panose="020B0500000000000000" pitchFamily="34" charset="-128"/>
              <a:ea typeface="Yu Gothic UI" panose="020B0500000000000000" pitchFamily="34" charset="-128"/>
              <a:cs typeface="Nirmala UI" panose="020B0502040204020203" pitchFamily="34" charset="0"/>
            </a:endParaRPr>
          </a:p>
          <a:p>
            <a:pPr>
              <a:buClr>
                <a:srgbClr val="FF6699"/>
              </a:buClr>
            </a:pPr>
            <a:endParaRPr lang="en-US" sz="2400" dirty="0">
              <a:latin typeface="Yu Gothic UI" panose="020B0500000000000000" pitchFamily="34" charset="-128"/>
              <a:ea typeface="Yu Gothic UI" panose="020B0500000000000000" pitchFamily="34" charset="-128"/>
              <a:cs typeface="Nirmala UI" panose="020B0502040204020203" pitchFamily="34" charset="0"/>
            </a:endParaRPr>
          </a:p>
          <a:p>
            <a:endParaRPr lang="en-US" sz="2400" dirty="0">
              <a:latin typeface="Yu Gothic UI" panose="020B0500000000000000" pitchFamily="34" charset="-128"/>
              <a:ea typeface="Yu Gothic UI" panose="020B0500000000000000" pitchFamily="34" charset="-128"/>
              <a:cs typeface="Nirmala UI" panose="020B0502040204020203" pitchFamily="34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029385CA-0AA3-48F5-B56F-91C4166A7552}"/>
              </a:ext>
            </a:extLst>
          </p:cNvPr>
          <p:cNvSpPr/>
          <p:nvPr/>
        </p:nvSpPr>
        <p:spPr>
          <a:xfrm>
            <a:off x="5753100" y="3321049"/>
            <a:ext cx="552450" cy="742950"/>
          </a:xfrm>
          <a:prstGeom prst="downArrow">
            <a:avLst/>
          </a:prstGeom>
          <a:solidFill>
            <a:srgbClr val="4042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-35509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186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2: Ablation study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F8DA1-8D1E-4527-A676-EFC380672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7283"/>
            <a:ext cx="12192000" cy="39320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05DA177-D0A5-46B1-BBED-E038379F02FC}"/>
              </a:ext>
            </a:extLst>
          </p:cNvPr>
          <p:cNvSpPr/>
          <p:nvPr/>
        </p:nvSpPr>
        <p:spPr>
          <a:xfrm>
            <a:off x="2317072" y="4594341"/>
            <a:ext cx="3071674" cy="313492"/>
          </a:xfrm>
          <a:prstGeom prst="rect">
            <a:avLst/>
          </a:prstGeom>
          <a:solidFill>
            <a:srgbClr val="FFD9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31EC8-4408-48A5-B7D9-224E5EC9FE99}"/>
              </a:ext>
            </a:extLst>
          </p:cNvPr>
          <p:cNvSpPr txBox="1"/>
          <p:nvPr/>
        </p:nvSpPr>
        <p:spPr>
          <a:xfrm>
            <a:off x="2194954" y="5772450"/>
            <a:ext cx="9346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contributions of non-embedding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Maybe some redundancy in embeddings &amp; mutual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Diagnostic tests are weakly informative (lines up with what they are like in practice)</a:t>
            </a:r>
          </a:p>
        </p:txBody>
      </p:sp>
    </p:spTree>
    <p:extLst>
      <p:ext uri="{BB962C8B-B14F-4D97-AF65-F5344CB8AC3E}">
        <p14:creationId xmlns:p14="http://schemas.microsoft.com/office/powerpoint/2010/main" val="172631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-35509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186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is </a:t>
            </a:r>
            <a:r>
              <a:rPr lang="en-US" sz="4000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</a:t>
            </a:r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/adj distinction a useful standalone task?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7B7ADA-9AE9-43C0-9936-0E4CB20F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92" y="1769877"/>
            <a:ext cx="10572574" cy="4515513"/>
          </a:xfrm>
        </p:spPr>
        <p:txBody>
          <a:bodyPr>
            <a:normAutofit/>
          </a:bodyPr>
          <a:lstStyle/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We said in the beginning MAYBE 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arg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/adj is useful for SRL, parsing, etc.</a:t>
            </a:r>
            <a:b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We explore this issue by asking the following two questions:</a:t>
            </a: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914400" lvl="1" indent="-457200">
              <a:buClr>
                <a:srgbClr val="FF6699"/>
              </a:buClr>
              <a:buFont typeface="+mj-lt"/>
              <a:buAutoNum type="arabicPeriod"/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Is it actually useful in some ways?</a:t>
            </a:r>
          </a:p>
          <a:p>
            <a:pPr marL="914400" lvl="1" indent="-457200">
              <a:buClr>
                <a:srgbClr val="FF6699"/>
              </a:buClr>
              <a:buFont typeface="+mj-lt"/>
              <a:buAutoNum type="arabicPeriod"/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Is it worthy to formulate as a separate task?</a:t>
            </a:r>
          </a:p>
          <a:p>
            <a:pPr marL="457200" lvl="1" indent="0">
              <a:buClr>
                <a:srgbClr val="FF6699"/>
              </a:buClr>
              <a:buNone/>
            </a:pPr>
            <a:endParaRPr lang="en-US" sz="1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3778AB-F435-41CB-90F3-483D81B3DE4F}"/>
              </a:ext>
            </a:extLst>
          </p:cNvPr>
          <p:cNvSpPr txBox="1"/>
          <p:nvPr/>
        </p:nvSpPr>
        <p:spPr>
          <a:xfrm>
            <a:off x="1175657" y="5390606"/>
            <a:ext cx="1021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Caveat: we only conduct this analysis for the binary task because the gradient dataset is too small </a:t>
            </a:r>
            <a:r>
              <a:rPr lang="en-US" dirty="0">
                <a:sym typeface="Wingdings" panose="05000000000000000000" pitchFamily="2" charset="2"/>
              </a:rPr>
              <a:t>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8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-35509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186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Usefulness in improving sentence representations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7B7ADA-9AE9-43C0-9936-0E4CB20F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92" y="1769877"/>
            <a:ext cx="10572574" cy="4515513"/>
          </a:xfrm>
        </p:spPr>
        <p:txBody>
          <a:bodyPr>
            <a:normAutofit/>
          </a:bodyPr>
          <a:lstStyle/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Select 3 tasks that might benefit from better PP 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arg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/adj information</a:t>
            </a:r>
            <a:b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b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(SRL on Wall Street Journal, SRL on 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Ontonotes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corpus, PP attachment disambiguation)</a:t>
            </a:r>
            <a:b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Pretrain-freeze-test setup</a:t>
            </a: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457200" lvl="1" indent="0">
              <a:buClr>
                <a:srgbClr val="FF6699"/>
              </a:buClr>
              <a:buNone/>
            </a:pPr>
            <a:endParaRPr lang="en-US" sz="1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BB403-DB68-4542-935F-5A8E2269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18" y="3836925"/>
            <a:ext cx="5699922" cy="26161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F543E-BF63-48A8-8C8E-831593B77361}"/>
              </a:ext>
            </a:extLst>
          </p:cNvPr>
          <p:cNvCxnSpPr/>
          <p:nvPr/>
        </p:nvCxnSpPr>
        <p:spPr>
          <a:xfrm>
            <a:off x="2638697" y="4815839"/>
            <a:ext cx="888274" cy="0"/>
          </a:xfrm>
          <a:prstGeom prst="straightConnector1">
            <a:avLst/>
          </a:prstGeom>
          <a:ln>
            <a:solidFill>
              <a:srgbClr val="474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263731-96F7-4881-AF4F-CD66F1295816}"/>
              </a:ext>
            </a:extLst>
          </p:cNvPr>
          <p:cNvSpPr txBox="1"/>
          <p:nvPr/>
        </p:nvSpPr>
        <p:spPr>
          <a:xfrm>
            <a:off x="992777" y="4484561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</a:rPr>
              <a:t>First, (pre)train on our PP task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24E1B-109E-4E8E-8A56-A057643E980B}"/>
              </a:ext>
            </a:extLst>
          </p:cNvPr>
          <p:cNvSpPr txBox="1"/>
          <p:nvPr/>
        </p:nvSpPr>
        <p:spPr>
          <a:xfrm>
            <a:off x="9109166" y="4638449"/>
            <a:ext cx="2090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</a:rPr>
              <a:t>Test on target task with frozen encoder weights</a:t>
            </a:r>
          </a:p>
        </p:txBody>
      </p:sp>
    </p:spTree>
    <p:extLst>
      <p:ext uri="{BB962C8B-B14F-4D97-AF65-F5344CB8AC3E}">
        <p14:creationId xmlns:p14="http://schemas.microsoft.com/office/powerpoint/2010/main" val="267585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-35509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186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Usefulness in improving sentence representations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7B7ADA-9AE9-43C0-9936-0E4CB20F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83" y="1480887"/>
            <a:ext cx="10572574" cy="4515513"/>
          </a:xfrm>
        </p:spPr>
        <p:txBody>
          <a:bodyPr>
            <a:normAutofit/>
          </a:bodyPr>
          <a:lstStyle/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0" indent="0">
              <a:buNone/>
            </a:pPr>
            <a:r>
              <a:rPr lang="en-US" sz="2000" dirty="0"/>
              <a:t>Rational: If learning to make correct PP </a:t>
            </a:r>
            <a:r>
              <a:rPr lang="en-US" sz="2000" dirty="0" err="1"/>
              <a:t>argumenthood</a:t>
            </a:r>
            <a:r>
              <a:rPr lang="en-US" sz="2000" dirty="0"/>
              <a:t> distinction teaches models knowledge generalizable to the new tasks, the classifier trained on top of the fixed-weights encoder will perform better on those tasks compared to a classifier trained on top of an encoder with randomly initialized weights. </a:t>
            </a: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457200" lvl="1" indent="0">
              <a:buClr>
                <a:srgbClr val="FF6699"/>
              </a:buClr>
              <a:buNone/>
            </a:pPr>
            <a:endParaRPr lang="en-US" sz="1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EBB403-DB68-4542-935F-5A8E2269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142" y="3601789"/>
            <a:ext cx="5699922" cy="261612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F543E-BF63-48A8-8C8E-831593B77361}"/>
              </a:ext>
            </a:extLst>
          </p:cNvPr>
          <p:cNvCxnSpPr/>
          <p:nvPr/>
        </p:nvCxnSpPr>
        <p:spPr>
          <a:xfrm>
            <a:off x="2455821" y="4580703"/>
            <a:ext cx="888274" cy="0"/>
          </a:xfrm>
          <a:prstGeom prst="straightConnector1">
            <a:avLst/>
          </a:prstGeom>
          <a:ln>
            <a:solidFill>
              <a:srgbClr val="474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263731-96F7-4881-AF4F-CD66F1295816}"/>
              </a:ext>
            </a:extLst>
          </p:cNvPr>
          <p:cNvSpPr txBox="1"/>
          <p:nvPr/>
        </p:nvSpPr>
        <p:spPr>
          <a:xfrm>
            <a:off x="809901" y="4249425"/>
            <a:ext cx="2090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</a:rPr>
              <a:t>First, (pre)train on our PP task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24E1B-109E-4E8E-8A56-A057643E980B}"/>
              </a:ext>
            </a:extLst>
          </p:cNvPr>
          <p:cNvSpPr txBox="1"/>
          <p:nvPr/>
        </p:nvSpPr>
        <p:spPr>
          <a:xfrm>
            <a:off x="8926290" y="4403313"/>
            <a:ext cx="2090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Cambria" panose="02040503050406030204" pitchFamily="18" charset="0"/>
              </a:rPr>
              <a:t>Test on target task with frozen encoder weights</a:t>
            </a:r>
          </a:p>
        </p:txBody>
      </p:sp>
    </p:spTree>
    <p:extLst>
      <p:ext uri="{BB962C8B-B14F-4D97-AF65-F5344CB8AC3E}">
        <p14:creationId xmlns:p14="http://schemas.microsoft.com/office/powerpoint/2010/main" val="11919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-35509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186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is improvement!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7AD6B-3932-4FA1-8D25-542A7AF4E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0459"/>
            <a:ext cx="12192000" cy="27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71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-35509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186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it worthy enough to be a standalone task?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BE428-5225-4DCC-97B5-11B00C922CA2}"/>
              </a:ext>
            </a:extLst>
          </p:cNvPr>
          <p:cNvSpPr txBox="1"/>
          <p:nvPr/>
        </p:nvSpPr>
        <p:spPr>
          <a:xfrm>
            <a:off x="1367246" y="2717073"/>
            <a:ext cx="94575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Two </a:t>
            </a:r>
            <a:r>
              <a:rPr lang="en-US" sz="2000" dirty="0" err="1"/>
              <a:t>subquestions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Would it be the same/better to use an existing task that provides similar information? (e.g., PP attachment disambiguation (</a:t>
            </a:r>
            <a:r>
              <a:rPr lang="en-US" sz="2000" dirty="0" err="1"/>
              <a:t>Belinkov</a:t>
            </a:r>
            <a:r>
              <a:rPr lang="en-US" sz="2000" dirty="0"/>
              <a:t> et al. 2014)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Can we attribute the performance gain we just saw to simply seeing more datapoints at train time? </a:t>
            </a:r>
          </a:p>
        </p:txBody>
      </p:sp>
    </p:spTree>
    <p:extLst>
      <p:ext uri="{BB962C8B-B14F-4D97-AF65-F5344CB8AC3E}">
        <p14:creationId xmlns:p14="http://schemas.microsoft.com/office/powerpoint/2010/main" val="1104764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-35509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186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BE428-5225-4DCC-97B5-11B00C922CA2}"/>
              </a:ext>
            </a:extLst>
          </p:cNvPr>
          <p:cNvSpPr txBox="1"/>
          <p:nvPr/>
        </p:nvSpPr>
        <p:spPr>
          <a:xfrm>
            <a:off x="1033071" y="3634377"/>
            <a:ext cx="1081673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Would it be the same/better to use an existing task that provides similar information? (e.g., PP attachment disambiguation (</a:t>
            </a:r>
            <a:r>
              <a:rPr lang="en-US" dirty="0" err="1"/>
              <a:t>Belinkov</a:t>
            </a:r>
            <a:r>
              <a:rPr lang="en-US" dirty="0"/>
              <a:t> et al. 2014)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b="1" dirty="0"/>
              <a:t>No, because PP </a:t>
            </a:r>
            <a:r>
              <a:rPr lang="en-US" b="1" dirty="0" err="1"/>
              <a:t>arg</a:t>
            </a:r>
            <a:r>
              <a:rPr lang="en-US" b="1" dirty="0"/>
              <a:t>/adj is works significantly better than PP attachment disambiguation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we attribute the performance gain we just saw to simply seeing more datapoints at train time? 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      </a:t>
            </a:r>
            <a:r>
              <a:rPr lang="en-US" b="1" dirty="0"/>
              <a:t>No, because the training dataset sizes vary a lot and does not correlate with better performance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5AF35-00A1-4026-835D-7CC83DC2C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789" y="1358447"/>
            <a:ext cx="5432418" cy="237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3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-35509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1862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BE428-5225-4DCC-97B5-11B00C922CA2}"/>
              </a:ext>
            </a:extLst>
          </p:cNvPr>
          <p:cNvSpPr txBox="1"/>
          <p:nvPr/>
        </p:nvSpPr>
        <p:spPr>
          <a:xfrm>
            <a:off x="487464" y="2354217"/>
            <a:ext cx="108167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Proposed two PP argument vs adjunct distinction tasks (binary and gradient)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95.5 accuracy / 95.4 F1 for binary classification task</a:t>
            </a:r>
            <a:br>
              <a:rPr lang="en-US" sz="2000" b="1" dirty="0"/>
            </a:br>
            <a:r>
              <a:rPr lang="en-US" sz="2000" b="1" dirty="0"/>
              <a:t>r=0.624 for gradient </a:t>
            </a:r>
            <a:r>
              <a:rPr lang="en-US" sz="2000" b="1" dirty="0" err="1"/>
              <a:t>argumenthood</a:t>
            </a:r>
            <a:r>
              <a:rPr lang="en-US" sz="2000" b="1" dirty="0"/>
              <a:t> task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Showed that a principled prediction of both binary and gradient </a:t>
            </a:r>
            <a:r>
              <a:rPr lang="en-US" sz="2000" b="1" dirty="0" err="1"/>
              <a:t>argumenthood</a:t>
            </a:r>
            <a:r>
              <a:rPr lang="en-US" sz="2000" b="1" dirty="0"/>
              <a:t> judgments is possible with informed selection of lexical features	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Justified the utility of the binary by reporting performance gains on multiple  SRL  tasks  through encoder pretraining</a:t>
            </a:r>
          </a:p>
        </p:txBody>
      </p:sp>
    </p:spTree>
    <p:extLst>
      <p:ext uri="{BB962C8B-B14F-4D97-AF65-F5344CB8AC3E}">
        <p14:creationId xmlns:p14="http://schemas.microsoft.com/office/powerpoint/2010/main" val="2299181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2781300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4841240" y="3075057"/>
            <a:ext cx="608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059414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1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02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Acknowledgements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F384A0-6ECC-4067-9B7E-D5A9DC3EB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97" y="3239808"/>
            <a:ext cx="2329149" cy="1448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68DD2-1374-43BC-B3B5-4D756ECB3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354" y="3152416"/>
            <a:ext cx="1631258" cy="15362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E39BF9-DCC2-4E7E-96C3-9FA7C798FF15}"/>
              </a:ext>
            </a:extLst>
          </p:cNvPr>
          <p:cNvSpPr txBox="1"/>
          <p:nvPr/>
        </p:nvSpPr>
        <p:spPr>
          <a:xfrm>
            <a:off x="488197" y="2606299"/>
            <a:ext cx="404617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Funding: JHU </a:t>
            </a:r>
            <a:r>
              <a:rPr lang="en-US" sz="1400" b="1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CogSci</a:t>
            </a:r>
            <a:r>
              <a:rPr lang="en-US" sz="14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 &amp; NSF INSPIRE #1344269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9B74E-D7BB-40B0-ADBE-FC58C3540EE7}"/>
              </a:ext>
            </a:extLst>
          </p:cNvPr>
          <p:cNvSpPr txBox="1"/>
          <p:nvPr/>
        </p:nvSpPr>
        <p:spPr>
          <a:xfrm>
            <a:off x="5437693" y="2611216"/>
            <a:ext cx="233914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JSALT Sentence Rep Team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BC9DF8-B7DC-4BA0-AD6D-802C0ABB9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011805" y="3256076"/>
            <a:ext cx="1190920" cy="12413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F14BD6-44F8-49C7-B27E-2BA35F8472EC}"/>
              </a:ext>
            </a:extLst>
          </p:cNvPr>
          <p:cNvSpPr txBox="1"/>
          <p:nvPr/>
        </p:nvSpPr>
        <p:spPr>
          <a:xfrm>
            <a:off x="5122414" y="4924598"/>
            <a:ext cx="33980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Esp. Alex Wang, Ian </a:t>
            </a:r>
            <a:r>
              <a:rPr lang="en-US" sz="1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Tenney</a:t>
            </a:r>
            <a:r>
              <a:rPr 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Patrick Xia, </a:t>
            </a:r>
            <a:r>
              <a:rPr lang="en-US" sz="1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Katherin</a:t>
            </a:r>
            <a:r>
              <a:rPr 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Yu, Jan Hula, Edouard Grave, </a:t>
            </a:r>
            <a:r>
              <a:rPr lang="en-US" sz="1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Yinghui</a:t>
            </a:r>
            <a:r>
              <a:rPr 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Huang, </a:t>
            </a:r>
            <a:r>
              <a:rPr lang="en-US" sz="1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Shuning</a:t>
            </a:r>
            <a:r>
              <a:rPr 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</a:t>
            </a:r>
            <a:r>
              <a:rPr lang="en-US" sz="1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Jin</a:t>
            </a:r>
            <a:r>
              <a:rPr 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Raghu </a:t>
            </a:r>
            <a:r>
              <a:rPr lang="en-US" sz="1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Pappagari</a:t>
            </a:r>
            <a:r>
              <a:rPr 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Berlin Chen for codebase, and PIs Sam Bowman &amp; Ellie Pavlick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6F5CC6-C1F4-453D-B23F-EAD60C965C9F}"/>
              </a:ext>
            </a:extLst>
          </p:cNvPr>
          <p:cNvSpPr txBox="1"/>
          <p:nvPr/>
        </p:nvSpPr>
        <p:spPr>
          <a:xfrm>
            <a:off x="9016875" y="2606299"/>
            <a:ext cx="233914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Comments from..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088565-45EB-4C08-8743-078681B28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308" y="3063526"/>
            <a:ext cx="1914374" cy="14339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1E2769-9AE0-4985-ABEC-1B9F61EE2ED4}"/>
              </a:ext>
            </a:extLst>
          </p:cNvPr>
          <p:cNvSpPr txBox="1"/>
          <p:nvPr/>
        </p:nvSpPr>
        <p:spPr>
          <a:xfrm>
            <a:off x="9016875" y="4924598"/>
            <a:ext cx="25675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Rachel </a:t>
            </a:r>
            <a:r>
              <a:rPr lang="en-US" sz="1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Rudinger</a:t>
            </a:r>
            <a:r>
              <a:rPr 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C. J. </a:t>
            </a:r>
            <a:r>
              <a:rPr lang="en-US" sz="1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Lutken</a:t>
            </a:r>
            <a:r>
              <a:rPr 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Geraldine Legendre, Lilia </a:t>
            </a:r>
            <a:r>
              <a:rPr lang="en-US" sz="1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Rissman</a:t>
            </a:r>
            <a:r>
              <a:rPr 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Audience at </a:t>
            </a:r>
            <a:r>
              <a:rPr lang="en-US" sz="1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WeCNLP</a:t>
            </a:r>
            <a:r>
              <a:rPr 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2018, </a:t>
            </a:r>
            <a:r>
              <a:rPr lang="en-US" sz="1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Semlab</a:t>
            </a:r>
            <a:r>
              <a:rPr 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Paul’s lab, Anonymous reviewers</a:t>
            </a:r>
          </a:p>
        </p:txBody>
      </p:sp>
    </p:spTree>
    <p:extLst>
      <p:ext uri="{BB962C8B-B14F-4D97-AF65-F5344CB8AC3E}">
        <p14:creationId xmlns:p14="http://schemas.microsoft.com/office/powerpoint/2010/main" val="1146057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1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02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Arguments and Adjuncts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06186-E7BB-4619-999B-DACFA5AAA85D}"/>
              </a:ext>
            </a:extLst>
          </p:cNvPr>
          <p:cNvSpPr/>
          <p:nvPr/>
        </p:nvSpPr>
        <p:spPr>
          <a:xfrm>
            <a:off x="1573972" y="3253099"/>
            <a:ext cx="8944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3A3B5C"/>
                </a:solidFill>
                <a:latin typeface="Franklin Gothic Demi" panose="020B0703020102020204" pitchFamily="34" charset="0"/>
              </a:rPr>
              <a:t>John opened </a:t>
            </a:r>
            <a:r>
              <a:rPr lang="en-US" sz="3200" u="sng" dirty="0">
                <a:solidFill>
                  <a:srgbClr val="3A3B5C"/>
                </a:solidFill>
                <a:latin typeface="Franklin Gothic Demi" panose="020B0703020102020204" pitchFamily="34" charset="0"/>
              </a:rPr>
              <a:t>the window</a:t>
            </a:r>
            <a:r>
              <a:rPr lang="en-US" sz="3200" dirty="0">
                <a:solidFill>
                  <a:srgbClr val="3A3B5C"/>
                </a:solidFill>
                <a:latin typeface="Franklin Gothic Demi" panose="020B0703020102020204" pitchFamily="34" charset="0"/>
              </a:rPr>
              <a:t> </a:t>
            </a:r>
            <a:r>
              <a:rPr lang="en-US" sz="3200" u="sng" dirty="0">
                <a:solidFill>
                  <a:srgbClr val="3A3B5C"/>
                </a:solidFill>
                <a:latin typeface="Franklin Gothic Demi" panose="020B0703020102020204" pitchFamily="34" charset="0"/>
              </a:rPr>
              <a:t>this morning</a:t>
            </a:r>
            <a:r>
              <a:rPr lang="en-US" sz="3200" dirty="0">
                <a:solidFill>
                  <a:srgbClr val="3A3B5C"/>
                </a:solidFill>
                <a:latin typeface="Franklin Gothic Demi" panose="020B0703020102020204" pitchFamily="34" charset="0"/>
              </a:rPr>
              <a:t> </a:t>
            </a:r>
            <a:r>
              <a:rPr lang="en-US" sz="3200" u="sng" dirty="0">
                <a:solidFill>
                  <a:srgbClr val="3A3B5C"/>
                </a:solidFill>
                <a:latin typeface="Franklin Gothic Demi" panose="020B0703020102020204" pitchFamily="34" charset="0"/>
              </a:rPr>
              <a:t>with Mary</a:t>
            </a:r>
            <a:r>
              <a:rPr lang="en-US" sz="3200" dirty="0">
                <a:solidFill>
                  <a:srgbClr val="3A3B5C"/>
                </a:solidFill>
                <a:latin typeface="Franklin Gothic Demi" panose="020B0703020102020204" pitchFamily="34" charset="0"/>
              </a:rPr>
              <a:t>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127E16-6655-4B84-9BE6-A2AECC842275}"/>
              </a:ext>
            </a:extLst>
          </p:cNvPr>
          <p:cNvCxnSpPr/>
          <p:nvPr/>
        </p:nvCxnSpPr>
        <p:spPr>
          <a:xfrm>
            <a:off x="5278457" y="3899420"/>
            <a:ext cx="0" cy="42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54B58D-A587-4988-80CF-CD99DC0448B2}"/>
              </a:ext>
            </a:extLst>
          </p:cNvPr>
          <p:cNvSpPr txBox="1"/>
          <p:nvPr/>
        </p:nvSpPr>
        <p:spPr>
          <a:xfrm>
            <a:off x="6864254" y="2237642"/>
            <a:ext cx="353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Adjuncts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 (or modifiers) of “open”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D324D0-0675-4C4C-9472-ED8CC7C39134}"/>
              </a:ext>
            </a:extLst>
          </p:cNvPr>
          <p:cNvCxnSpPr>
            <a:cxnSpLocks/>
          </p:cNvCxnSpPr>
          <p:nvPr/>
        </p:nvCxnSpPr>
        <p:spPr>
          <a:xfrm flipV="1">
            <a:off x="7596693" y="2701063"/>
            <a:ext cx="290147" cy="515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4F8632-F08C-4304-BD78-F1BF2B133E5B}"/>
              </a:ext>
            </a:extLst>
          </p:cNvPr>
          <p:cNvSpPr txBox="1"/>
          <p:nvPr/>
        </p:nvSpPr>
        <p:spPr>
          <a:xfrm>
            <a:off x="3509829" y="4426157"/>
            <a:ext cx="440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Argument</a:t>
            </a:r>
            <a:r>
              <a:rPr lang="en-US" dirty="0"/>
              <a:t> (or complement) of “open”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182E60-2676-4947-8A83-8D14CCC907BB}"/>
              </a:ext>
            </a:extLst>
          </p:cNvPr>
          <p:cNvCxnSpPr>
            <a:cxnSpLocks/>
          </p:cNvCxnSpPr>
          <p:nvPr/>
        </p:nvCxnSpPr>
        <p:spPr>
          <a:xfrm flipH="1" flipV="1">
            <a:off x="8787065" y="2675765"/>
            <a:ext cx="289669" cy="57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694950-B2FE-4EE9-943B-0007F08C7EFE}"/>
              </a:ext>
            </a:extLst>
          </p:cNvPr>
          <p:cNvSpPr txBox="1"/>
          <p:nvPr/>
        </p:nvSpPr>
        <p:spPr>
          <a:xfrm>
            <a:off x="8167456" y="5921407"/>
            <a:ext cx="371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Related: “</a:t>
            </a:r>
            <a:r>
              <a:rPr lang="en-US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core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” vs “</a:t>
            </a:r>
            <a:r>
              <a:rPr lang="en-US" b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non-core</a:t>
            </a:r>
            <a:r>
              <a:rPr lang="en-US" dirty="0">
                <a:latin typeface="Yu Gothic UI" panose="020B0500000000000000" pitchFamily="34" charset="-128"/>
                <a:ea typeface="Yu Gothic UI" panose="020B0500000000000000" pitchFamily="34" charset="-128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214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3383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437916" y="297140"/>
            <a:ext cx="6080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EB8631-34BB-439A-9C1B-9B700D362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44" y="1441620"/>
            <a:ext cx="11840966" cy="5119240"/>
          </a:xfrm>
        </p:spPr>
        <p:txBody>
          <a:bodyPr>
            <a:normAutofit lnSpcReduction="10000"/>
          </a:bodyPr>
          <a:lstStyle/>
          <a:p>
            <a:pPr>
              <a:buClr>
                <a:srgbClr val="FF6699"/>
              </a:buClr>
            </a:pPr>
            <a:endParaRPr lang="en-US" sz="1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r>
              <a:rPr lang="en-US" sz="1800" dirty="0" err="1"/>
              <a:t>Belinkov</a:t>
            </a:r>
            <a:r>
              <a:rPr lang="en-US" sz="1800" dirty="0"/>
              <a:t>, Y., Lei, T., </a:t>
            </a:r>
            <a:r>
              <a:rPr lang="en-US" sz="1800" dirty="0" err="1"/>
              <a:t>Barzilay</a:t>
            </a:r>
            <a:r>
              <a:rPr lang="en-US" sz="1800" dirty="0"/>
              <a:t>, R., &amp; </a:t>
            </a:r>
            <a:r>
              <a:rPr lang="en-US" sz="1800" dirty="0" err="1"/>
              <a:t>Globerson</a:t>
            </a:r>
            <a:r>
              <a:rPr lang="en-US" sz="1800" dirty="0"/>
              <a:t>, A. (2014). Exploring compositional architectures and word vector representations for prepositional phrase attachment. </a:t>
            </a:r>
            <a:r>
              <a:rPr lang="en-US" sz="1800" i="1" dirty="0"/>
              <a:t>Transactions of the Association for Computational Linguistics</a:t>
            </a:r>
            <a:r>
              <a:rPr lang="en-US" sz="1800" dirty="0"/>
              <a:t>, </a:t>
            </a:r>
            <a:r>
              <a:rPr lang="en-US" sz="1800" i="1" dirty="0"/>
              <a:t>2</a:t>
            </a:r>
            <a:r>
              <a:rPr lang="en-US" sz="1800" dirty="0"/>
              <a:t>, 561-572.</a:t>
            </a:r>
          </a:p>
          <a:p>
            <a:r>
              <a:rPr lang="en-US" sz="1800" dirty="0"/>
              <a:t>Carreras, X., &amp; </a:t>
            </a:r>
            <a:r>
              <a:rPr lang="en-US" sz="1800" dirty="0" err="1"/>
              <a:t>Màrquez</a:t>
            </a:r>
            <a:r>
              <a:rPr lang="en-US" sz="1800" dirty="0"/>
              <a:t>, L. (2005, June). Introduction to the CoNLL-2005 shared task: Semantic role labeling. In </a:t>
            </a:r>
            <a:r>
              <a:rPr lang="en-US" sz="1800" i="1" dirty="0"/>
              <a:t>Proceedings of the ninth conference on computational natural language learning</a:t>
            </a:r>
            <a:r>
              <a:rPr lang="en-US" sz="1800" dirty="0"/>
              <a:t> (pp. 152-164). Association for Computational Linguistics.</a:t>
            </a:r>
          </a:p>
          <a:p>
            <a:r>
              <a:rPr lang="en-US" sz="1800" dirty="0"/>
              <a:t>He, L., Lee, K., Lewis, M., &amp; </a:t>
            </a:r>
            <a:r>
              <a:rPr lang="en-US" sz="1800" dirty="0" err="1"/>
              <a:t>Zettlemoyer</a:t>
            </a:r>
            <a:r>
              <a:rPr lang="en-US" sz="1800" dirty="0"/>
              <a:t>, L. (2017). Deep semantic role labeling: What works and what’s next. In </a:t>
            </a:r>
            <a:r>
              <a:rPr lang="en-US" sz="1800" i="1" dirty="0"/>
              <a:t>Proceedings of the 55th Annual Meeting of the Association for Computational Linguistics (Volume 1: Long Papers)</a:t>
            </a:r>
            <a:r>
              <a:rPr lang="en-US" sz="1800" dirty="0"/>
              <a:t> (Vol. 1, pp. 473-483).</a:t>
            </a:r>
          </a:p>
          <a:p>
            <a:r>
              <a:rPr lang="en-US" sz="1800" dirty="0" err="1"/>
              <a:t>Marcheggiani</a:t>
            </a:r>
            <a:r>
              <a:rPr lang="en-US" sz="1800" dirty="0"/>
              <a:t>, D., &amp; </a:t>
            </a:r>
            <a:r>
              <a:rPr lang="en-US" sz="1800" dirty="0" err="1"/>
              <a:t>Titov</a:t>
            </a:r>
            <a:r>
              <a:rPr lang="en-US" sz="1800" dirty="0"/>
              <a:t>, I. (2017). Encoding Sentences with Graph Convolutional Networks for Semantic Role Labeling. In </a:t>
            </a:r>
            <a:r>
              <a:rPr lang="en-US" sz="1800" i="1" dirty="0"/>
              <a:t>Proceedings of the 2017 Conference on Empirical Methods in Natural Language Processing</a:t>
            </a:r>
            <a:r>
              <a:rPr lang="en-US" sz="1800" dirty="0"/>
              <a:t> (pp. 1506-1515).</a:t>
            </a:r>
          </a:p>
          <a:p>
            <a:r>
              <a:rPr lang="en-US" sz="1800" dirty="0"/>
              <a:t>Pradhan, S., </a:t>
            </a:r>
            <a:r>
              <a:rPr lang="en-US" sz="1800" dirty="0" err="1"/>
              <a:t>Moschitti</a:t>
            </a:r>
            <a:r>
              <a:rPr lang="en-US" sz="1800" dirty="0"/>
              <a:t>, A., </a:t>
            </a:r>
            <a:r>
              <a:rPr lang="en-US" sz="1800" dirty="0" err="1"/>
              <a:t>Xue</a:t>
            </a:r>
            <a:r>
              <a:rPr lang="en-US" sz="1800" dirty="0"/>
              <a:t>, N., </a:t>
            </a:r>
            <a:r>
              <a:rPr lang="en-US" sz="1800" dirty="0" err="1"/>
              <a:t>Uryupina</a:t>
            </a:r>
            <a:r>
              <a:rPr lang="en-US" sz="1800" dirty="0"/>
              <a:t>, O., &amp; Zhang, Y. (2012, July). CoNLL-2012 shared task: Modeling multilingual unrestricted coreference in </a:t>
            </a:r>
            <a:r>
              <a:rPr lang="en-US" sz="1800" dirty="0" err="1"/>
              <a:t>OntoNotes</a:t>
            </a:r>
            <a:r>
              <a:rPr lang="en-US" sz="1800" dirty="0"/>
              <a:t>. In </a:t>
            </a:r>
            <a:r>
              <a:rPr lang="en-US" sz="1800" i="1" dirty="0"/>
              <a:t>Joint Conference on EMNLP and </a:t>
            </a:r>
            <a:r>
              <a:rPr lang="en-US" sz="1800" i="1" dirty="0" err="1"/>
              <a:t>CoNLL</a:t>
            </a:r>
            <a:r>
              <a:rPr lang="en-US" sz="1800" i="1" dirty="0"/>
              <a:t>-Shared Task</a:t>
            </a:r>
            <a:r>
              <a:rPr lang="en-US" sz="1800" dirty="0"/>
              <a:t> (pp. 1-40). Association for Computational Linguistics.</a:t>
            </a:r>
          </a:p>
          <a:p>
            <a:r>
              <a:rPr lang="en-US" sz="1800" dirty="0" err="1"/>
              <a:t>Tutunjian</a:t>
            </a:r>
            <a:r>
              <a:rPr lang="en-US" sz="1800" dirty="0"/>
              <a:t>, D., &amp; Boland, J. E. (2008). Do we need a distinction between arguments and adjuncts? Evidence from psycholinguistic studies of comprehension. </a:t>
            </a:r>
            <a:r>
              <a:rPr lang="en-US" sz="1800" i="1" dirty="0"/>
              <a:t>Language and Linguistics Compass</a:t>
            </a:r>
            <a:r>
              <a:rPr lang="en-US" sz="1800" dirty="0"/>
              <a:t>, </a:t>
            </a:r>
            <a:r>
              <a:rPr lang="en-US" sz="1800" i="1" dirty="0"/>
              <a:t>2</a:t>
            </a:r>
            <a:r>
              <a:rPr lang="en-US" sz="1800" dirty="0"/>
              <a:t>(4), 631-646.</a:t>
            </a:r>
          </a:p>
          <a:p>
            <a:pPr marL="457200" lvl="1" indent="0">
              <a:buClr>
                <a:srgbClr val="FF6699"/>
              </a:buClr>
              <a:buNone/>
            </a:pPr>
            <a:endParaRPr lang="en-US" sz="16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70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1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02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Arguments and Adjuncts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008D7A6-90EC-4D38-9222-91434F4D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34" y="1459524"/>
            <a:ext cx="10572488" cy="5074442"/>
          </a:xfrm>
        </p:spPr>
        <p:txBody>
          <a:bodyPr>
            <a:normAutofit/>
          </a:bodyPr>
          <a:lstStyle/>
          <a:p>
            <a:pPr>
              <a:buClr>
                <a:srgbClr val="FF6699"/>
              </a:buClr>
            </a:pPr>
            <a:endParaRPr lang="en-US" sz="1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1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Important theoretical concepts in linguistics &amp; has psychological reality (</a:t>
            </a:r>
            <a:r>
              <a:rPr lang="en-US" sz="18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Tutunjian</a:t>
            </a:r>
            <a:r>
              <a:rPr lang="en-US" sz="1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and Boland, 2008)</a:t>
            </a:r>
          </a:p>
          <a:p>
            <a:pPr>
              <a:buClr>
                <a:srgbClr val="FF6699"/>
              </a:buClr>
            </a:pPr>
            <a:r>
              <a:rPr lang="en-US" sz="1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Often given distinct representations in many formalisms</a:t>
            </a:r>
          </a:p>
          <a:p>
            <a:endParaRPr lang="en-US" sz="1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AF8B48-F5F3-4681-91C0-08D1F9D27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26" y="3008575"/>
            <a:ext cx="3423821" cy="2958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D369EEE-5A67-4F70-84E8-6ED193445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669" y="2834606"/>
            <a:ext cx="2510008" cy="33062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547FEA1-5DAA-451D-B4AC-E768A31DAF88}"/>
              </a:ext>
            </a:extLst>
          </p:cNvPr>
          <p:cNvSpPr txBox="1"/>
          <p:nvPr/>
        </p:nvSpPr>
        <p:spPr>
          <a:xfrm>
            <a:off x="9290558" y="5398476"/>
            <a:ext cx="2510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From Levy, Eisner &amp; Klein</a:t>
            </a:r>
          </a:p>
        </p:txBody>
      </p:sp>
    </p:spTree>
    <p:extLst>
      <p:ext uri="{BB962C8B-B14F-4D97-AF65-F5344CB8AC3E}">
        <p14:creationId xmlns:p14="http://schemas.microsoft.com/office/powerpoint/2010/main" val="49658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1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02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Arguments and Adjuncts in NLP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008D7A6-90EC-4D38-9222-91434F4D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34" y="1459523"/>
            <a:ext cx="10572574" cy="5108331"/>
          </a:xfrm>
        </p:spPr>
        <p:txBody>
          <a:bodyPr>
            <a:normAutofit/>
          </a:bodyPr>
          <a:lstStyle/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Core vs non-core distinction recognized as a task in literature</a:t>
            </a: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Explicitly required by certain formalisms (e.g., CCG)</a:t>
            </a:r>
          </a:p>
          <a:p>
            <a:pPr lvl="1">
              <a:buClr>
                <a:srgbClr val="FF6699"/>
              </a:buClr>
            </a:pPr>
            <a:r>
              <a:rPr lang="en-US" sz="1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Important for porting resources (e.g., </a:t>
            </a:r>
            <a:r>
              <a:rPr lang="en-US" sz="16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PropBank</a:t>
            </a:r>
            <a:r>
              <a:rPr lang="en-US" sz="1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-&gt; </a:t>
            </a:r>
            <a:r>
              <a:rPr lang="en-US" sz="16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CCGBank</a:t>
            </a:r>
            <a:r>
              <a:rPr lang="en-US" sz="1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)</a:t>
            </a: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Important for tasks such as parsing and PP attachment</a:t>
            </a:r>
          </a:p>
          <a:p>
            <a:pPr lvl="1">
              <a:buClr>
                <a:srgbClr val="FF6699"/>
              </a:buClr>
            </a:pPr>
            <a:r>
              <a:rPr lang="en-US" sz="1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But unannotated in major resources such as the Penn </a:t>
            </a:r>
            <a:r>
              <a:rPr lang="en-US" sz="16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TreeBank</a:t>
            </a:r>
            <a:r>
              <a:rPr lang="en-US" sz="1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(mainly because it’s hard!) and UD (similar reasons; to avoid internal inconsistencies)</a:t>
            </a:r>
          </a:p>
          <a:p>
            <a:pPr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Maybe useful for structure-aware semantic role labeling </a:t>
            </a:r>
            <a:r>
              <a:rPr lang="en-US" sz="1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(</a:t>
            </a:r>
            <a:r>
              <a:rPr lang="en-US" sz="16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Marcheggiani</a:t>
            </a:r>
            <a:r>
              <a:rPr lang="en-US" sz="1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&amp; </a:t>
            </a:r>
            <a:r>
              <a:rPr lang="en-US" sz="16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Titov</a:t>
            </a:r>
            <a:r>
              <a:rPr lang="en-US" sz="16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. 2017, He et al. 2017)</a:t>
            </a: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680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2947387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1331650" y="3241144"/>
            <a:ext cx="6797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machines do it?</a:t>
            </a:r>
          </a:p>
        </p:txBody>
      </p:sp>
    </p:spTree>
    <p:extLst>
      <p:ext uri="{BB962C8B-B14F-4D97-AF65-F5344CB8AC3E}">
        <p14:creationId xmlns:p14="http://schemas.microsoft.com/office/powerpoint/2010/main" val="242110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1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02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summary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008D7A6-90EC-4D38-9222-91434F4D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34" y="1459523"/>
            <a:ext cx="10572574" cy="5108331"/>
          </a:xfrm>
        </p:spPr>
        <p:txBody>
          <a:bodyPr>
            <a:normAutofit/>
          </a:bodyPr>
          <a:lstStyle/>
          <a:p>
            <a:pPr>
              <a:buClr>
                <a:srgbClr val="FF6699"/>
              </a:buClr>
            </a:pPr>
            <a:endParaRPr lang="en-US" sz="2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Binary</a:t>
            </a:r>
          </a:p>
          <a:p>
            <a:pPr lvl="1"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Large-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ish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dataset (19k train)</a:t>
            </a:r>
          </a:p>
          <a:p>
            <a:pPr lvl="1"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Discrete labels (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arg</a:t>
            </a: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=1, adj=0)</a:t>
            </a:r>
          </a:p>
          <a:p>
            <a:pPr lvl="1"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Labels heuristically generated from 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VerbNet</a:t>
            </a: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lvl="1"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Type-level classification task</a:t>
            </a:r>
          </a:p>
          <a:p>
            <a:pPr>
              <a:buClr>
                <a:srgbClr val="FF6699"/>
              </a:buClr>
            </a:pPr>
            <a:endParaRPr lang="en-US" sz="2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Gradient</a:t>
            </a:r>
          </a:p>
          <a:p>
            <a:pPr lvl="1"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Small, proof-of-concept dataset</a:t>
            </a:r>
          </a:p>
          <a:p>
            <a:pPr lvl="1"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Degree of </a:t>
            </a:r>
            <a:r>
              <a:rPr lang="en-US" sz="20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argumenthood</a:t>
            </a: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lvl="1"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Crowdsourced human judgments</a:t>
            </a:r>
          </a:p>
          <a:p>
            <a:pPr lvl="1">
              <a:buClr>
                <a:srgbClr val="FF6699"/>
              </a:buClr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Token-level regression task</a:t>
            </a:r>
          </a:p>
          <a:p>
            <a:pPr lvl="1"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181EB2-F8F4-4DD7-A435-C36C71940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5"/>
          <a:stretch/>
        </p:blipFill>
        <p:spPr>
          <a:xfrm>
            <a:off x="7755431" y="2654423"/>
            <a:ext cx="3286125" cy="3211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74202-2526-4BF3-8BF8-BEEB72BA1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431" y="2995520"/>
            <a:ext cx="3324225" cy="323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4B6281-E986-4104-BEB1-7BCEF7FB643B}"/>
              </a:ext>
            </a:extLst>
          </p:cNvPr>
          <p:cNvSpPr/>
          <p:nvPr/>
        </p:nvSpPr>
        <p:spPr>
          <a:xfrm>
            <a:off x="7501631" y="2459115"/>
            <a:ext cx="3773010" cy="1074198"/>
          </a:xfrm>
          <a:prstGeom prst="rect">
            <a:avLst/>
          </a:prstGeom>
          <a:solidFill>
            <a:srgbClr val="5B9BD5">
              <a:alpha val="1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C6F0EE-16A1-4432-A794-8657F7EA6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946" y="4532905"/>
            <a:ext cx="4705350" cy="13430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20D3F1-8CF0-4B8A-BBEC-C452B01EE869}"/>
              </a:ext>
            </a:extLst>
          </p:cNvPr>
          <p:cNvSpPr/>
          <p:nvPr/>
        </p:nvSpPr>
        <p:spPr>
          <a:xfrm>
            <a:off x="6517689" y="4461884"/>
            <a:ext cx="4970016" cy="1530543"/>
          </a:xfrm>
          <a:prstGeom prst="rect">
            <a:avLst/>
          </a:prstGeom>
          <a:solidFill>
            <a:srgbClr val="5B9BD5">
              <a:alpha val="1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7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1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02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1: Binary </a:t>
            </a:r>
            <a:r>
              <a:rPr lang="en-US" sz="4000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</a:t>
            </a:r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-Adj classification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008D7A6-90EC-4D38-9222-91434F4D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34" y="1459524"/>
            <a:ext cx="10572574" cy="1585518"/>
          </a:xfrm>
        </p:spPr>
        <p:txBody>
          <a:bodyPr>
            <a:normAutofit/>
          </a:bodyPr>
          <a:lstStyle/>
          <a:p>
            <a:pPr>
              <a:buClr>
                <a:srgbClr val="FF6699"/>
              </a:buClr>
            </a:pPr>
            <a:endParaRPr lang="en-US" sz="2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Use </a:t>
            </a:r>
            <a:r>
              <a:rPr lang="en-US" sz="2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VerbNet</a:t>
            </a: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subcategorization frames as proxy for </a:t>
            </a:r>
            <a:r>
              <a:rPr lang="en-US" sz="2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arg</a:t>
            </a: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/adj labels</a:t>
            </a: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lvl="1"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7E60AF-826F-4225-9DA5-EE6D57F6E095}"/>
              </a:ext>
            </a:extLst>
          </p:cNvPr>
          <p:cNvSpPr txBox="1"/>
          <p:nvPr/>
        </p:nvSpPr>
        <p:spPr>
          <a:xfrm>
            <a:off x="1778493" y="5468645"/>
            <a:ext cx="8803689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If a </a:t>
            </a:r>
            <a:r>
              <a:rPr lang="en-US" b="1" dirty="0" err="1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subcat</a:t>
            </a:r>
            <a:r>
              <a:rPr lang="en-US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frame exists for a {V, P} in the database, it is an argument construction!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4E23A-207D-474D-A18B-38831F4FF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077" y="2598109"/>
            <a:ext cx="6821846" cy="242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F70F5A4-7710-4A4F-8E66-1C7FA7544249}"/>
              </a:ext>
            </a:extLst>
          </p:cNvPr>
          <p:cNvSpPr txBox="1">
            <a:spLocks/>
          </p:cNvSpPr>
          <p:nvPr/>
        </p:nvSpPr>
        <p:spPr>
          <a:xfrm>
            <a:off x="489088" y="4363263"/>
            <a:ext cx="10572574" cy="15751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6699"/>
              </a:buClr>
            </a:pPr>
            <a:endParaRPr lang="en-US" sz="2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If tuple exists in </a:t>
            </a:r>
            <a:r>
              <a:rPr lang="en-US" sz="24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VerbNet</a:t>
            </a: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, it is an argument (label 1)</a:t>
            </a:r>
            <a:b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endParaRPr lang="en-US" sz="2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Problem: heavily skewed label ratio (~1:10)</a:t>
            </a: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BF672-FD4A-428F-9766-C6F746876348}"/>
              </a:ext>
            </a:extLst>
          </p:cNvPr>
          <p:cNvSpPr/>
          <p:nvPr/>
        </p:nvSpPr>
        <p:spPr>
          <a:xfrm>
            <a:off x="0" y="1"/>
            <a:ext cx="12192000" cy="1295400"/>
          </a:xfrm>
          <a:prstGeom prst="rect">
            <a:avLst/>
          </a:prstGeom>
          <a:solidFill>
            <a:srgbClr val="4042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21DD1-560D-431C-9E63-DB70E2BC94D1}"/>
              </a:ext>
            </a:extLst>
          </p:cNvPr>
          <p:cNvSpPr txBox="1"/>
          <p:nvPr/>
        </p:nvSpPr>
        <p:spPr>
          <a:xfrm>
            <a:off x="228600" y="266700"/>
            <a:ext cx="1026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1: Dataset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008D7A6-90EC-4D38-9222-91434F4D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34" y="1459525"/>
            <a:ext cx="10572574" cy="2739614"/>
          </a:xfrm>
        </p:spPr>
        <p:txBody>
          <a:bodyPr>
            <a:normAutofit/>
          </a:bodyPr>
          <a:lstStyle/>
          <a:p>
            <a:pPr>
              <a:buClr>
                <a:srgbClr val="FF6699"/>
              </a:buClr>
            </a:pPr>
            <a:endParaRPr lang="en-US" sz="2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>
              <a:buClr>
                <a:srgbClr val="FF6699"/>
              </a:buClr>
            </a:pPr>
            <a: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Generate an exhaustive list of all possible {Verb, Prep} given:</a:t>
            </a:r>
            <a:br>
              <a:rPr lang="en-US" sz="2400" dirty="0"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endParaRPr lang="en-US" sz="24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lvl="1">
              <a:buClr>
                <a:srgbClr val="FF6699"/>
              </a:buClr>
            </a:pPr>
            <a:r>
              <a:rPr lang="en-US" sz="1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All verbs in </a:t>
            </a:r>
            <a:r>
              <a:rPr lang="en-US" sz="18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VerbNet</a:t>
            </a:r>
            <a:r>
              <a:rPr lang="en-US" sz="1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(2714 unique verbs)</a:t>
            </a:r>
          </a:p>
          <a:p>
            <a:pPr lvl="1">
              <a:buClr>
                <a:srgbClr val="FF6699"/>
              </a:buClr>
            </a:pPr>
            <a:r>
              <a:rPr lang="en-US" sz="1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All prepositions in </a:t>
            </a:r>
            <a:r>
              <a:rPr lang="en-US" sz="1800" dirty="0" err="1">
                <a:latin typeface="Yu Gothic UI" panose="020B0500000000000000" pitchFamily="34" charset="-128"/>
                <a:ea typeface="Yu Gothic UI" panose="020B0500000000000000" pitchFamily="34" charset="-128"/>
              </a:rPr>
              <a:t>VerbNet</a:t>
            </a:r>
            <a:r>
              <a:rPr lang="en-US" sz="18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 excluding multiword preps (60 single-word prepositions)</a:t>
            </a:r>
          </a:p>
          <a:p>
            <a:pPr lvl="1">
              <a:buClr>
                <a:srgbClr val="FF6699"/>
              </a:buClr>
            </a:pPr>
            <a:endParaRPr lang="en-US" sz="18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  <a:p>
            <a:pPr marL="457200" lvl="1" indent="0">
              <a:buClr>
                <a:srgbClr val="FF6699"/>
              </a:buClr>
              <a:buNone/>
            </a:pPr>
            <a:r>
              <a:rPr lang="en-US" sz="20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2714*60 =162,480 unique {Verb, Preposition} tuples</a:t>
            </a:r>
          </a:p>
          <a:p>
            <a:pPr lvl="1">
              <a:buClr>
                <a:srgbClr val="FF6699"/>
              </a:buClr>
            </a:pPr>
            <a:endParaRPr lang="en-US" sz="2000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7D08CB-6CF9-4C6B-9FD9-75354342CAA6}"/>
              </a:ext>
            </a:extLst>
          </p:cNvPr>
          <p:cNvCxnSpPr/>
          <p:nvPr/>
        </p:nvCxnSpPr>
        <p:spPr>
          <a:xfrm>
            <a:off x="6747029" y="511353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3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"/>
        <a:ea typeface=""/>
        <a:cs typeface=""/>
      </a:majorFont>
      <a:minorFont>
        <a:latin typeface="Yu Gothic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1502</Words>
  <Application>Microsoft Office PowerPoint</Application>
  <PresentationFormat>Widescreen</PresentationFormat>
  <Paragraphs>194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Yu Gothic UI</vt:lpstr>
      <vt:lpstr>Yu Gothic UI Semibold</vt:lpstr>
      <vt:lpstr>맑은 고딕</vt:lpstr>
      <vt:lpstr>Arial</vt:lpstr>
      <vt:lpstr>Calibri</vt:lpstr>
      <vt:lpstr>Cambria</vt:lpstr>
      <vt:lpstr>Cambria Math</vt:lpstr>
      <vt:lpstr>Consolas</vt:lpstr>
      <vt:lpstr>Dubai</vt:lpstr>
      <vt:lpstr>Franklin Gothic Demi</vt:lpstr>
      <vt:lpstr>Nirmala UI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</dc:title>
  <dc:creator>user</dc:creator>
  <cp:lastModifiedBy>user</cp:lastModifiedBy>
  <cp:revision>53</cp:revision>
  <dcterms:created xsi:type="dcterms:W3CDTF">2018-11-06T21:38:47Z</dcterms:created>
  <dcterms:modified xsi:type="dcterms:W3CDTF">2018-11-14T13:33:40Z</dcterms:modified>
</cp:coreProperties>
</file>