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455" r:id="rId2"/>
    <p:sldId id="2456" r:id="rId3"/>
    <p:sldId id="2490" r:id="rId4"/>
    <p:sldId id="2458" r:id="rId5"/>
    <p:sldId id="2491" r:id="rId6"/>
    <p:sldId id="2457" r:id="rId7"/>
    <p:sldId id="2493" r:id="rId8"/>
    <p:sldId id="2492" r:id="rId9"/>
    <p:sldId id="2494" r:id="rId10"/>
    <p:sldId id="2496" r:id="rId11"/>
    <p:sldId id="249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  <a:srgbClr val="F06436"/>
    <a:srgbClr val="52AEE1"/>
    <a:srgbClr val="4285F4"/>
    <a:srgbClr val="43B0A0"/>
    <a:srgbClr val="4BB0A0"/>
    <a:srgbClr val="F89074"/>
    <a:srgbClr val="72B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74" d="100"/>
          <a:sy n="74" d="100"/>
        </p:scale>
        <p:origin x="60" y="600"/>
      </p:cViewPr>
      <p:guideLst>
        <p:guide orient="horz" pos="2160"/>
        <p:guide pos="3840"/>
        <p:guide pos="3985"/>
        <p:guide orient="horz" pos="2296"/>
        <p:guide orient="horz" pos="2727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뷰의</a:t>
            </a:r>
            <a:r>
              <a:rPr lang="ko-KR" altLang="en-US" sz="2200" b="1" dirty="0" smtClean="0"/>
              <a:t> 개념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일반 사용자 입장에서 테이블과 동일하게 사용하는 개체</a:t>
            </a:r>
            <a:endParaRPr lang="en-US" altLang="ko-KR" sz="2200" dirty="0" smtClean="0"/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뷰를</a:t>
            </a:r>
            <a:r>
              <a:rPr lang="ko-KR" altLang="en-US" dirty="0" smtClean="0">
                <a:solidFill>
                  <a:prstClr val="black"/>
                </a:solidFill>
              </a:rPr>
              <a:t> 생성한 후에는 테이블처럼 접근 가능하여 동일한 결과 </a:t>
            </a:r>
            <a:r>
              <a:rPr lang="ko-KR" altLang="en-US" dirty="0" err="1" smtClean="0">
                <a:solidFill>
                  <a:prstClr val="black"/>
                </a:solidFill>
              </a:rPr>
              <a:t>얻을수</a:t>
            </a:r>
            <a:r>
              <a:rPr lang="ko-KR" altLang="en-US" dirty="0" smtClean="0">
                <a:solidFill>
                  <a:prstClr val="black"/>
                </a:solidFill>
              </a:rPr>
              <a:t> 있음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뷰의</a:t>
            </a:r>
            <a:r>
              <a:rPr lang="ko-KR" altLang="en-US" sz="2200" dirty="0" smtClean="0">
                <a:solidFill>
                  <a:prstClr val="black"/>
                </a:solidFill>
              </a:rPr>
              <a:t> 작동 방식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뷰</a:t>
            </a:r>
            <a:endParaRPr lang="x-non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66" y="3426923"/>
            <a:ext cx="10200621" cy="272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73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성능 향상을 위한 테이블스페이스 추가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테이블스페이스 실</a:t>
            </a:r>
            <a:r>
              <a:rPr lang="ko-KR" altLang="en-US" sz="2200" dirty="0"/>
              <a:t>습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(P.366 ~ 369)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쿼리 응답 시간 제한 없애기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Workbench </a:t>
            </a:r>
            <a:r>
              <a:rPr lang="ko-KR" altLang="en-US" dirty="0">
                <a:solidFill>
                  <a:prstClr val="black"/>
                </a:solidFill>
              </a:rPr>
              <a:t>메뉴의 </a:t>
            </a:r>
            <a:r>
              <a:rPr lang="en-US" altLang="ko-KR" dirty="0">
                <a:solidFill>
                  <a:prstClr val="black"/>
                </a:solidFill>
              </a:rPr>
              <a:t>[Edit] &gt;&gt; [Preferences]</a:t>
            </a:r>
            <a:r>
              <a:rPr lang="ko-KR" altLang="en-US" dirty="0">
                <a:solidFill>
                  <a:prstClr val="black"/>
                </a:solidFill>
              </a:rPr>
              <a:t>를 </a:t>
            </a:r>
            <a:r>
              <a:rPr lang="ko-KR" altLang="en-US" dirty="0" smtClean="0">
                <a:solidFill>
                  <a:prstClr val="black"/>
                </a:solidFill>
              </a:rPr>
              <a:t>선택 </a:t>
            </a:r>
            <a:r>
              <a:rPr lang="en-US" altLang="ko-KR" dirty="0" smtClean="0">
                <a:solidFill>
                  <a:prstClr val="black"/>
                </a:solidFill>
              </a:rPr>
              <a:t>- </a:t>
            </a:r>
            <a:r>
              <a:rPr lang="ko-KR" altLang="en-US" dirty="0">
                <a:solidFill>
                  <a:prstClr val="black"/>
                </a:solidFill>
              </a:rPr>
              <a:t>왼쪽에서 </a:t>
            </a:r>
            <a:r>
              <a:rPr lang="en-US" altLang="ko-KR" dirty="0">
                <a:solidFill>
                  <a:prstClr val="black"/>
                </a:solidFill>
              </a:rPr>
              <a:t>[SQL Editor]</a:t>
            </a:r>
            <a:r>
              <a:rPr lang="ko-KR" altLang="en-US" dirty="0">
                <a:solidFill>
                  <a:prstClr val="black"/>
                </a:solidFill>
              </a:rPr>
              <a:t>를 </a:t>
            </a:r>
            <a:r>
              <a:rPr lang="ko-KR" altLang="en-US" dirty="0" smtClean="0">
                <a:solidFill>
                  <a:prstClr val="black"/>
                </a:solidFill>
              </a:rPr>
              <a:t>선택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MySQL Session] </a:t>
            </a:r>
            <a:r>
              <a:rPr lang="ko-KR" altLang="en-US" dirty="0">
                <a:solidFill>
                  <a:prstClr val="black"/>
                </a:solidFill>
              </a:rPr>
              <a:t>부분의 ‘</a:t>
            </a:r>
            <a:r>
              <a:rPr lang="en-US" altLang="ko-KR" dirty="0">
                <a:solidFill>
                  <a:prstClr val="black"/>
                </a:solidFill>
              </a:rPr>
              <a:t>DBMS connection read timeout interval</a:t>
            </a:r>
            <a:r>
              <a:rPr lang="en-US" altLang="ko-KR" dirty="0" smtClean="0">
                <a:solidFill>
                  <a:prstClr val="black"/>
                </a:solidFill>
              </a:rPr>
              <a:t>’</a:t>
            </a:r>
            <a:r>
              <a:rPr lang="ko-KR" altLang="en-US" dirty="0" smtClean="0">
                <a:solidFill>
                  <a:prstClr val="black"/>
                </a:solidFill>
              </a:rPr>
              <a:t>와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‘</a:t>
            </a:r>
            <a:r>
              <a:rPr lang="en-US" altLang="ko-KR" dirty="0">
                <a:solidFill>
                  <a:prstClr val="black"/>
                </a:solidFill>
              </a:rPr>
              <a:t>DBMS connection </a:t>
            </a:r>
            <a:r>
              <a:rPr lang="en-US" altLang="ko-KR" dirty="0" smtClean="0">
                <a:solidFill>
                  <a:prstClr val="black"/>
                </a:solidFill>
              </a:rPr>
              <a:t>timeout </a:t>
            </a:r>
            <a:r>
              <a:rPr lang="en-US" altLang="ko-KR" dirty="0">
                <a:solidFill>
                  <a:prstClr val="black"/>
                </a:solidFill>
              </a:rPr>
              <a:t>interval’ </a:t>
            </a:r>
            <a:r>
              <a:rPr lang="ko-KR" altLang="en-US" dirty="0">
                <a:solidFill>
                  <a:prstClr val="black"/>
                </a:solidFill>
              </a:rPr>
              <a:t>두 개를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으로 </a:t>
            </a:r>
            <a:r>
              <a:rPr lang="ko-KR" altLang="en-US" dirty="0" smtClean="0">
                <a:solidFill>
                  <a:prstClr val="black"/>
                </a:solidFill>
              </a:rPr>
              <a:t>설정 </a:t>
            </a:r>
            <a:r>
              <a:rPr lang="en-US" altLang="ko-KR" dirty="0" smtClean="0">
                <a:solidFill>
                  <a:prstClr val="black"/>
                </a:solidFill>
              </a:rPr>
              <a:t>- &lt;</a:t>
            </a:r>
            <a:r>
              <a:rPr lang="en-US" altLang="ko-KR" dirty="0">
                <a:solidFill>
                  <a:prstClr val="black"/>
                </a:solidFill>
              </a:rPr>
              <a:t>OK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 클릭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 smtClean="0"/>
              <a:t>테이블스페이스</a:t>
            </a:r>
            <a:endParaRPr lang="x-none" dirty="0"/>
          </a:p>
        </p:txBody>
      </p:sp>
      <p:pic>
        <p:nvPicPr>
          <p:cNvPr id="36866" name="Picture 2" descr="C:\Users\USER\Desktop\이것이mysql이다\이미지모음\1-9장그림(2019.09.16)\08장그림\08-3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333" y="3421997"/>
            <a:ext cx="6316538" cy="339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56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성능 향상을 위한 테이블스페이스 추가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테이블스페이스 실</a:t>
            </a:r>
            <a:r>
              <a:rPr lang="ko-KR" altLang="en-US" sz="2200" dirty="0"/>
              <a:t>습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(P.366 ~ 369)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대용량의 테이블을 복사한 후 테이블 스페이스 지정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CREATE TABLE </a:t>
            </a:r>
            <a:r>
              <a:rPr lang="en-US" altLang="ko-KR" dirty="0" err="1">
                <a:solidFill>
                  <a:prstClr val="black"/>
                </a:solidFill>
              </a:rPr>
              <a:t>table_c</a:t>
            </a:r>
            <a:r>
              <a:rPr lang="en-US" altLang="ko-KR" dirty="0">
                <a:solidFill>
                  <a:prstClr val="black"/>
                </a:solidFill>
              </a:rPr>
              <a:t> (SELECT * FROM </a:t>
            </a:r>
            <a:r>
              <a:rPr lang="en-US" altLang="ko-KR" dirty="0" err="1">
                <a:solidFill>
                  <a:prstClr val="black"/>
                </a:solidFill>
              </a:rPr>
              <a:t>employees.salaries</a:t>
            </a:r>
            <a:r>
              <a:rPr lang="en-US" altLang="ko-KR" dirty="0">
                <a:solidFill>
                  <a:prstClr val="black"/>
                </a:solidFill>
              </a:rPr>
              <a:t>); ALTER TABLE </a:t>
            </a:r>
            <a:r>
              <a:rPr lang="en-US" altLang="ko-KR" dirty="0" err="1">
                <a:solidFill>
                  <a:prstClr val="black"/>
                </a:solidFill>
              </a:rPr>
              <a:t>table_c</a:t>
            </a:r>
            <a:r>
              <a:rPr lang="en-US" altLang="ko-KR" dirty="0">
                <a:solidFill>
                  <a:prstClr val="black"/>
                </a:solidFill>
              </a:rPr>
              <a:t> TABLESPACE </a:t>
            </a:r>
            <a:r>
              <a:rPr lang="en-US" altLang="ko-KR" dirty="0" err="1">
                <a:solidFill>
                  <a:prstClr val="black"/>
                </a:solidFill>
              </a:rPr>
              <a:t>ts_c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 smtClean="0"/>
              <a:t>테이블스페이스</a:t>
            </a:r>
            <a:endParaRPr lang="x-none" dirty="0"/>
          </a:p>
        </p:txBody>
      </p:sp>
      <p:pic>
        <p:nvPicPr>
          <p:cNvPr id="37890" name="Picture 2" descr="C:\Users\USER\Desktop\이것이mysql이다\이미지모음\1-9장그림(2019.09.16)\08장그림\08-4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33" y="2989751"/>
            <a:ext cx="8241690" cy="370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56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뷰의</a:t>
            </a:r>
            <a:r>
              <a:rPr lang="ko-KR" altLang="en-US" sz="2200" b="1" dirty="0" smtClean="0"/>
              <a:t> 개</a:t>
            </a:r>
            <a:r>
              <a:rPr lang="ko-KR" altLang="en-US" sz="2200" b="1" dirty="0"/>
              <a:t>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뷰</a:t>
            </a:r>
            <a:r>
              <a:rPr lang="ko-KR" altLang="en-US" sz="2200" dirty="0" smtClean="0">
                <a:solidFill>
                  <a:prstClr val="black"/>
                </a:solidFill>
              </a:rPr>
              <a:t> 생성 구문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뷰</a:t>
            </a:r>
            <a:endParaRPr lang="x-none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79" y="1774216"/>
            <a:ext cx="8144362" cy="153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5" y="3333260"/>
            <a:ext cx="81443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 descr="C:\Users\USER\Desktop\이것이mysql이다\이미지모음\1-9장그림(2019.09.16)\08장그림\08-2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094" y="1774216"/>
            <a:ext cx="2963008" cy="395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71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뷰의</a:t>
            </a:r>
            <a:r>
              <a:rPr lang="ko-KR" altLang="en-US" sz="2200" b="1" dirty="0" smtClean="0"/>
              <a:t> 장점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보안에 도움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사용자가 중요한 정보에 바로 접근하지 못함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복잡한 쿼리 단순화 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긴 쿼리를 </a:t>
            </a:r>
            <a:r>
              <a:rPr lang="ko-KR" altLang="en-US" dirty="0" err="1" smtClean="0">
                <a:solidFill>
                  <a:prstClr val="black"/>
                </a:solidFill>
              </a:rPr>
              <a:t>뷰로</a:t>
            </a:r>
            <a:r>
              <a:rPr lang="ko-KR" altLang="en-US" dirty="0" smtClean="0">
                <a:solidFill>
                  <a:prstClr val="black"/>
                </a:solidFill>
              </a:rPr>
              <a:t> 작성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err="1" smtClean="0">
                <a:solidFill>
                  <a:prstClr val="black"/>
                </a:solidFill>
              </a:rPr>
              <a:t>뷰를</a:t>
            </a:r>
            <a:r>
              <a:rPr lang="ko-KR" altLang="en-US" dirty="0" smtClean="0">
                <a:solidFill>
                  <a:prstClr val="black"/>
                </a:solidFill>
              </a:rPr>
              <a:t> 테이블처럼 사용 가능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 smtClean="0"/>
              <a:t>뷰</a:t>
            </a:r>
            <a:endParaRPr lang="x-none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4" y="3137877"/>
            <a:ext cx="8800244" cy="218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4" y="5455627"/>
            <a:ext cx="8800244" cy="70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 descr="C:\Users\USER\Desktop\이것이mysql이다\이미지모음\1-9장그림(2019.09.16)\08장그림\08-27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003" y="5074097"/>
            <a:ext cx="4724947" cy="147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13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테이블스페이스의 개념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물리적인 공간을 뜻함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데이터베이스는 논리적 공간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테이블스페이스를 지정하지 않은 경우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시스템 테이블스페이스</a:t>
            </a:r>
            <a:r>
              <a:rPr lang="en-US" altLang="ko-KR" dirty="0" smtClean="0">
                <a:solidFill>
                  <a:prstClr val="black"/>
                </a:solidFill>
              </a:rPr>
              <a:t>(System </a:t>
            </a:r>
            <a:r>
              <a:rPr lang="en-US" altLang="ko-KR" dirty="0" err="1" smtClean="0">
                <a:solidFill>
                  <a:prstClr val="black"/>
                </a:solidFill>
              </a:rPr>
              <a:t>Tablespace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에 테이블 저장됨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시스템 변수  </a:t>
            </a:r>
            <a:r>
              <a:rPr lang="en-US" altLang="ko-KR" sz="2200" dirty="0" err="1" smtClean="0"/>
              <a:t>innodb_data_file_path</a:t>
            </a:r>
            <a:r>
              <a:rPr lang="ko-KR" altLang="en-US" sz="2200" dirty="0" smtClean="0"/>
              <a:t>에 관련 내용 저장됨</a:t>
            </a:r>
            <a:endParaRPr lang="en-US" altLang="ko-KR" sz="2200" dirty="0" smtClean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 smtClean="0"/>
              <a:t>테이블스페이스</a:t>
            </a:r>
            <a:endParaRPr lang="x-none" dirty="0"/>
          </a:p>
        </p:txBody>
      </p:sp>
      <p:grpSp>
        <p:nvGrpSpPr>
          <p:cNvPr id="2" name="그룹 1"/>
          <p:cNvGrpSpPr/>
          <p:nvPr/>
        </p:nvGrpSpPr>
        <p:grpSpPr>
          <a:xfrm>
            <a:off x="745514" y="3923932"/>
            <a:ext cx="10633208" cy="2221889"/>
            <a:chOff x="745514" y="3923932"/>
            <a:chExt cx="10633208" cy="2221889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514" y="3923932"/>
              <a:ext cx="10633208" cy="2221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770" name="Picture 2" descr="C:\Users\USER\Desktop\이것이mysql이다\이미지모음\1-9장그림(2019.09.16)\08장그림\08-35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514" y="5143499"/>
              <a:ext cx="6613648" cy="931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636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테이블스페이스의 개념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시스템 테이블 스페이스 파일 확인</a:t>
            </a:r>
            <a:endParaRPr lang="en-US" altLang="ko-KR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8.0</a:t>
            </a:r>
            <a:r>
              <a:rPr lang="ko-KR" altLang="en-US" dirty="0">
                <a:solidFill>
                  <a:prstClr val="black"/>
                </a:solidFill>
              </a:rPr>
              <a:t>에서 </a:t>
            </a:r>
            <a:r>
              <a:rPr lang="ko-KR" altLang="en-US" dirty="0" err="1">
                <a:solidFill>
                  <a:prstClr val="black"/>
                </a:solidFill>
              </a:rPr>
              <a:t>테이블스</a:t>
            </a:r>
            <a:r>
              <a:rPr lang="ko-KR" altLang="en-US" dirty="0">
                <a:solidFill>
                  <a:prstClr val="black"/>
                </a:solidFill>
              </a:rPr>
              <a:t> 페이스 파일은 기본적으로 ‘</a:t>
            </a:r>
            <a:r>
              <a:rPr lang="en-US" altLang="ko-KR" dirty="0">
                <a:solidFill>
                  <a:prstClr val="black"/>
                </a:solidFill>
              </a:rPr>
              <a:t>C:\Programdata\MySQL\MySQL Server 8.0\Data’ </a:t>
            </a:r>
            <a:r>
              <a:rPr lang="ko-KR" altLang="en-US" dirty="0">
                <a:solidFill>
                  <a:prstClr val="black"/>
                </a:solidFill>
              </a:rPr>
              <a:t>폴더에 저장 되어 </a:t>
            </a:r>
            <a:r>
              <a:rPr lang="ko-KR" altLang="en-US" dirty="0" smtClean="0">
                <a:solidFill>
                  <a:prstClr val="black"/>
                </a:solidFill>
              </a:rPr>
              <a:t>있음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 smtClean="0"/>
              <a:t>테이블스페이스</a:t>
            </a:r>
            <a:endParaRPr lang="x-none" dirty="0"/>
          </a:p>
        </p:txBody>
      </p:sp>
      <p:pic>
        <p:nvPicPr>
          <p:cNvPr id="33794" name="Picture 2" descr="C:\Users\USER\Desktop\이것이mysql이다\이미지모음\1-9장그림(2019.09.16)\08장그림\08-3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35" y="2544274"/>
            <a:ext cx="8790897" cy="41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45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성능 향상을 위한 테이블스페이스 추가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소용량의</a:t>
            </a:r>
            <a:r>
              <a:rPr lang="ko-KR" altLang="en-US" sz="2200" dirty="0" smtClean="0"/>
              <a:t> 데이트를 사용하는 경우에는 테이블스페이스 고려하지 않아도 되나 대용량의 데이터를 운영할 경우에는 성능 향상을 위해 테이블스페이스의 분리를 적극 고려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 smtClean="0"/>
              <a:t>테이블스페이스</a:t>
            </a:r>
            <a:endParaRPr lang="x-none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20" y="2664069"/>
            <a:ext cx="884713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39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성능 향상을 위한 테이블스페이스 추가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테이블스페이스 실</a:t>
            </a:r>
            <a:r>
              <a:rPr lang="ko-KR" altLang="en-US" sz="2200" dirty="0"/>
              <a:t>습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(P.366 ~ 369)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각 </a:t>
            </a:r>
            <a:r>
              <a:rPr lang="ko-KR" altLang="en-US" dirty="0">
                <a:solidFill>
                  <a:prstClr val="black"/>
                </a:solidFill>
              </a:rPr>
              <a:t>테이블이 별도의 테이블스페이스에 저장되도록 시스템 변수 </a:t>
            </a:r>
            <a:r>
              <a:rPr lang="en-US" altLang="ko-KR" dirty="0" err="1">
                <a:solidFill>
                  <a:prstClr val="black"/>
                </a:solidFill>
              </a:rPr>
              <a:t>innodb_file_per_table</a:t>
            </a:r>
            <a:r>
              <a:rPr lang="ko-KR" altLang="en-US" dirty="0">
                <a:solidFill>
                  <a:prstClr val="black"/>
                </a:solidFill>
              </a:rPr>
              <a:t>이 </a:t>
            </a:r>
            <a:r>
              <a:rPr lang="en-US" altLang="ko-KR" dirty="0">
                <a:solidFill>
                  <a:prstClr val="black"/>
                </a:solidFill>
              </a:rPr>
              <a:t>ON</a:t>
            </a:r>
            <a:r>
              <a:rPr lang="ko-KR" altLang="en-US" dirty="0">
                <a:solidFill>
                  <a:prstClr val="black"/>
                </a:solidFill>
              </a:rPr>
              <a:t>으로 </a:t>
            </a:r>
          </a:p>
          <a:p>
            <a:pPr marL="457200" lvl="1" indent="0">
              <a:buNone/>
            </a:pPr>
            <a:r>
              <a:rPr lang="ko-KR" altLang="en-US" dirty="0" smtClean="0">
                <a:solidFill>
                  <a:prstClr val="black"/>
                </a:solidFill>
              </a:rPr>
              <a:t>   설정 </a:t>
            </a:r>
            <a:r>
              <a:rPr lang="ko-KR" altLang="en-US" dirty="0" err="1" smtClean="0">
                <a:solidFill>
                  <a:prstClr val="black"/>
                </a:solidFill>
              </a:rPr>
              <a:t>되야함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확인 방법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SHOW VARIABLES LIKE '</a:t>
            </a:r>
            <a:r>
              <a:rPr lang="en-US" altLang="ko-KR" dirty="0" err="1">
                <a:solidFill>
                  <a:prstClr val="black"/>
                </a:solidFill>
              </a:rPr>
              <a:t>innodb_file_per_table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테이블 스페이스 </a:t>
            </a:r>
            <a:r>
              <a:rPr lang="en-US" altLang="ko-KR" dirty="0" smtClean="0">
                <a:solidFill>
                  <a:prstClr val="black"/>
                </a:solidFill>
              </a:rPr>
              <a:t>3</a:t>
            </a:r>
            <a:r>
              <a:rPr lang="ko-KR" altLang="en-US" dirty="0" smtClean="0">
                <a:solidFill>
                  <a:prstClr val="black"/>
                </a:solidFill>
              </a:rPr>
              <a:t>개 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CREATE TABLESPACE </a:t>
            </a:r>
            <a:r>
              <a:rPr lang="en-US" altLang="ko-KR" dirty="0" err="1">
                <a:solidFill>
                  <a:prstClr val="black"/>
                </a:solidFill>
              </a:rPr>
              <a:t>ts_a</a:t>
            </a:r>
            <a:r>
              <a:rPr lang="en-US" altLang="ko-KR" dirty="0">
                <a:solidFill>
                  <a:prstClr val="black"/>
                </a:solidFill>
              </a:rPr>
              <a:t> ADD DATAFILE '</a:t>
            </a:r>
            <a:r>
              <a:rPr lang="en-US" altLang="ko-KR" dirty="0" err="1">
                <a:solidFill>
                  <a:prstClr val="black"/>
                </a:solidFill>
              </a:rPr>
              <a:t>ts_a.ibd</a:t>
            </a:r>
            <a:r>
              <a:rPr lang="en-US" altLang="ko-KR" dirty="0">
                <a:solidFill>
                  <a:prstClr val="black"/>
                </a:solidFill>
              </a:rPr>
              <a:t>';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CREATE </a:t>
            </a:r>
            <a:r>
              <a:rPr lang="en-US" altLang="ko-KR" dirty="0">
                <a:solidFill>
                  <a:prstClr val="black"/>
                </a:solidFill>
              </a:rPr>
              <a:t>TABLESPACE </a:t>
            </a:r>
            <a:r>
              <a:rPr lang="en-US" altLang="ko-KR" dirty="0" err="1">
                <a:solidFill>
                  <a:prstClr val="black"/>
                </a:solidFill>
              </a:rPr>
              <a:t>ts_b</a:t>
            </a:r>
            <a:r>
              <a:rPr lang="en-US" altLang="ko-KR" dirty="0">
                <a:solidFill>
                  <a:prstClr val="black"/>
                </a:solidFill>
              </a:rPr>
              <a:t> ADD DATAFILE '</a:t>
            </a:r>
            <a:r>
              <a:rPr lang="en-US" altLang="ko-KR" dirty="0" err="1">
                <a:solidFill>
                  <a:prstClr val="black"/>
                </a:solidFill>
              </a:rPr>
              <a:t>ts_b.ibd</a:t>
            </a:r>
            <a:r>
              <a:rPr lang="en-US" altLang="ko-KR" dirty="0">
                <a:solidFill>
                  <a:prstClr val="black"/>
                </a:solidFill>
              </a:rPr>
              <a:t>';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CREATE </a:t>
            </a:r>
            <a:r>
              <a:rPr lang="en-US" altLang="ko-KR" dirty="0">
                <a:solidFill>
                  <a:prstClr val="black"/>
                </a:solidFill>
              </a:rPr>
              <a:t>TABLESPACE </a:t>
            </a:r>
            <a:r>
              <a:rPr lang="en-US" altLang="ko-KR" dirty="0" err="1">
                <a:solidFill>
                  <a:prstClr val="black"/>
                </a:solidFill>
              </a:rPr>
              <a:t>ts_c</a:t>
            </a:r>
            <a:r>
              <a:rPr lang="en-US" altLang="ko-KR" dirty="0">
                <a:solidFill>
                  <a:prstClr val="black"/>
                </a:solidFill>
              </a:rPr>
              <a:t> ADD DATAFILE '</a:t>
            </a:r>
            <a:r>
              <a:rPr lang="en-US" altLang="ko-KR" dirty="0" err="1">
                <a:solidFill>
                  <a:prstClr val="black"/>
                </a:solidFill>
              </a:rPr>
              <a:t>ts_c.ibd</a:t>
            </a:r>
            <a:r>
              <a:rPr lang="en-US" altLang="ko-KR" dirty="0" smtClean="0">
                <a:solidFill>
                  <a:prstClr val="black"/>
                </a:solidFill>
              </a:rPr>
              <a:t>';</a:t>
            </a: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 smtClean="0"/>
              <a:t>테이블스페이스</a:t>
            </a:r>
            <a:endParaRPr lang="x-none" dirty="0"/>
          </a:p>
        </p:txBody>
      </p:sp>
      <p:pic>
        <p:nvPicPr>
          <p:cNvPr id="34818" name="Picture 2" descr="C:\Users\USER\Desktop\이것이mysql이다\이미지모음\1-9장그림(2019.09.16)\08장그림\08-3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73" y="3445120"/>
            <a:ext cx="6768612" cy="72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37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성능 향상을 위한 테이블스페이스 추가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테이블스페이스 실</a:t>
            </a:r>
            <a:r>
              <a:rPr lang="ko-KR" altLang="en-US" sz="2200" dirty="0"/>
              <a:t>습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(P.366 ~ 369)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파일 탐색기에서 ‘</a:t>
            </a:r>
            <a:r>
              <a:rPr lang="en-US" altLang="ko-KR" dirty="0">
                <a:solidFill>
                  <a:prstClr val="black"/>
                </a:solidFill>
              </a:rPr>
              <a:t>C:\Programdata\MySQL\MySQL Server 8.0\Data’ </a:t>
            </a:r>
            <a:r>
              <a:rPr lang="ko-KR" altLang="en-US" dirty="0" smtClean="0">
                <a:solidFill>
                  <a:prstClr val="black"/>
                </a:solidFill>
              </a:rPr>
              <a:t>폴더 확인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 smtClean="0"/>
              <a:t>테이블스페이스</a:t>
            </a:r>
            <a:endParaRPr lang="x-none" dirty="0"/>
          </a:p>
        </p:txBody>
      </p:sp>
      <p:pic>
        <p:nvPicPr>
          <p:cNvPr id="35842" name="Picture 2" descr="C:\Users\USER\Desktop\이것이mysql이다\이미지모음\1-9장그림(2019.09.16)\08장그림\08-3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26" y="2296990"/>
            <a:ext cx="8805654" cy="403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55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성능 향상을 위한 테이블스페이스 추가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테이블스페이스 실</a:t>
            </a:r>
            <a:r>
              <a:rPr lang="ko-KR" altLang="en-US" sz="2200" dirty="0"/>
              <a:t>습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(P.366 ~ 369)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각 테이블스페이스에 파일 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USE </a:t>
            </a:r>
            <a:r>
              <a:rPr lang="en-US" altLang="ko-KR" dirty="0" err="1">
                <a:solidFill>
                  <a:prstClr val="black"/>
                </a:solidFill>
              </a:rPr>
              <a:t>sqldb</a:t>
            </a:r>
            <a:r>
              <a:rPr lang="en-US" altLang="ko-KR" dirty="0">
                <a:solidFill>
                  <a:prstClr val="black"/>
                </a:solidFill>
              </a:rPr>
              <a:t>;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CREATE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en-US" altLang="ko-KR" dirty="0" err="1">
                <a:solidFill>
                  <a:prstClr val="black"/>
                </a:solidFill>
              </a:rPr>
              <a:t>table_a</a:t>
            </a:r>
            <a:r>
              <a:rPr lang="en-US" altLang="ko-KR" dirty="0">
                <a:solidFill>
                  <a:prstClr val="black"/>
                </a:solidFill>
              </a:rPr>
              <a:t> (id INT) TABLESPACE </a:t>
            </a:r>
            <a:r>
              <a:rPr lang="en-US" altLang="ko-KR" dirty="0" err="1">
                <a:solidFill>
                  <a:prstClr val="black"/>
                </a:solidFill>
              </a:rPr>
              <a:t>ts_a</a:t>
            </a:r>
            <a:r>
              <a:rPr lang="en-US" altLang="ko-KR" dirty="0">
                <a:solidFill>
                  <a:prstClr val="black"/>
                </a:solidFill>
              </a:rPr>
              <a:t>;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테이블을 </a:t>
            </a:r>
            <a:r>
              <a:rPr lang="ko-KR" altLang="en-US" dirty="0">
                <a:solidFill>
                  <a:prstClr val="black"/>
                </a:solidFill>
              </a:rPr>
              <a:t>만든 후에 </a:t>
            </a:r>
            <a:r>
              <a:rPr lang="en-US" altLang="ko-KR" dirty="0">
                <a:solidFill>
                  <a:prstClr val="black"/>
                </a:solidFill>
              </a:rPr>
              <a:t>ALTER TABLE</a:t>
            </a:r>
            <a:r>
              <a:rPr lang="ko-KR" altLang="en-US" dirty="0">
                <a:solidFill>
                  <a:prstClr val="black"/>
                </a:solidFill>
              </a:rPr>
              <a:t>문으로 </a:t>
            </a:r>
            <a:r>
              <a:rPr lang="ko-KR" altLang="en-US" dirty="0" smtClean="0">
                <a:solidFill>
                  <a:prstClr val="black"/>
                </a:solidFill>
              </a:rPr>
              <a:t>테이블스페이스 변경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CREATE TABLE </a:t>
            </a:r>
            <a:r>
              <a:rPr lang="en-US" altLang="ko-KR" dirty="0" err="1">
                <a:solidFill>
                  <a:prstClr val="black"/>
                </a:solidFill>
              </a:rPr>
              <a:t>table_b</a:t>
            </a:r>
            <a:r>
              <a:rPr lang="en-US" altLang="ko-KR" dirty="0">
                <a:solidFill>
                  <a:prstClr val="black"/>
                </a:solidFill>
              </a:rPr>
              <a:t> (id </a:t>
            </a:r>
            <a:r>
              <a:rPr lang="en-US" altLang="ko-KR" dirty="0" smtClean="0">
                <a:solidFill>
                  <a:prstClr val="black"/>
                </a:solidFill>
              </a:rPr>
              <a:t>INT)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ALTER </a:t>
            </a:r>
            <a:r>
              <a:rPr lang="en-US" altLang="ko-KR" dirty="0">
                <a:solidFill>
                  <a:prstClr val="black"/>
                </a:solidFill>
              </a:rPr>
              <a:t>TABLE </a:t>
            </a:r>
            <a:r>
              <a:rPr lang="en-US" altLang="ko-KR" dirty="0" err="1">
                <a:solidFill>
                  <a:prstClr val="black"/>
                </a:solidFill>
              </a:rPr>
              <a:t>table_b</a:t>
            </a:r>
            <a:r>
              <a:rPr lang="en-US" altLang="ko-KR" dirty="0">
                <a:solidFill>
                  <a:prstClr val="black"/>
                </a:solidFill>
              </a:rPr>
              <a:t> TABLESPACE </a:t>
            </a:r>
            <a:r>
              <a:rPr lang="en-US" altLang="ko-KR" dirty="0" err="1">
                <a:solidFill>
                  <a:prstClr val="black"/>
                </a:solidFill>
              </a:rPr>
              <a:t>ts_b</a:t>
            </a:r>
            <a:r>
              <a:rPr lang="en-US" altLang="ko-KR" dirty="0" smtClean="0">
                <a:solidFill>
                  <a:prstClr val="black"/>
                </a:solidFill>
              </a:rPr>
              <a:t>;</a:t>
            </a: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 smtClean="0"/>
              <a:t>테이블스페이스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7301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8973</TotalTime>
  <Words>468</Words>
  <Application>Microsoft Office PowerPoint</Application>
  <PresentationFormat>와이드스크린</PresentationFormat>
  <Paragraphs>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시스템 서체</vt:lpstr>
      <vt:lpstr>Arial</vt:lpstr>
      <vt:lpstr>Calibri</vt:lpstr>
      <vt:lpstr>Office 테마</vt:lpstr>
      <vt:lpstr>SECTION 02 뷰</vt:lpstr>
      <vt:lpstr>SECTION 02 뷰</vt:lpstr>
      <vt:lpstr>SECTION 02 뷰</vt:lpstr>
      <vt:lpstr>SECTION 03 테이블스페이스</vt:lpstr>
      <vt:lpstr>SECTION 03 테이블스페이스</vt:lpstr>
      <vt:lpstr>SECTION 03 테이블스페이스</vt:lpstr>
      <vt:lpstr>SECTION 03 테이블스페이스</vt:lpstr>
      <vt:lpstr>SECTION 03 테이블스페이스</vt:lpstr>
      <vt:lpstr>SECTION 03 테이블스페이스</vt:lpstr>
      <vt:lpstr>SECTION 03 테이블스페이스</vt:lpstr>
      <vt:lpstr>SECTION 03 테이블스페이스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Windows 사용자</cp:lastModifiedBy>
  <cp:revision>173</cp:revision>
  <dcterms:created xsi:type="dcterms:W3CDTF">2020-01-31T07:25:46Z</dcterms:created>
  <dcterms:modified xsi:type="dcterms:W3CDTF">2022-09-28T23:57:31Z</dcterms:modified>
</cp:coreProperties>
</file>