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352" r:id="rId2"/>
    <p:sldId id="2341" r:id="rId3"/>
    <p:sldId id="2348" r:id="rId4"/>
    <p:sldId id="2421" r:id="rId5"/>
    <p:sldId id="2422" r:id="rId6"/>
    <p:sldId id="2423" r:id="rId7"/>
    <p:sldId id="2424" r:id="rId8"/>
    <p:sldId id="2426" r:id="rId9"/>
    <p:sldId id="2445" r:id="rId10"/>
    <p:sldId id="2425" r:id="rId11"/>
    <p:sldId id="2428" r:id="rId12"/>
    <p:sldId id="2427" r:id="rId13"/>
    <p:sldId id="2429" r:id="rId14"/>
    <p:sldId id="2430" r:id="rId15"/>
    <p:sldId id="2431" r:id="rId16"/>
    <p:sldId id="2432" r:id="rId17"/>
    <p:sldId id="2446" r:id="rId18"/>
    <p:sldId id="2433" r:id="rId19"/>
    <p:sldId id="2447" r:id="rId20"/>
    <p:sldId id="2434" r:id="rId21"/>
    <p:sldId id="2448" r:id="rId22"/>
    <p:sldId id="2435" r:id="rId23"/>
    <p:sldId id="2436" r:id="rId24"/>
    <p:sldId id="2438" r:id="rId25"/>
    <p:sldId id="2449" r:id="rId26"/>
    <p:sldId id="2437" r:id="rId27"/>
    <p:sldId id="2450" r:id="rId28"/>
    <p:sldId id="2451" r:id="rId29"/>
    <p:sldId id="2439" r:id="rId30"/>
    <p:sldId id="2440" r:id="rId31"/>
    <p:sldId id="2441" r:id="rId32"/>
    <p:sldId id="2442" r:id="rId33"/>
    <p:sldId id="2452" r:id="rId34"/>
    <p:sldId id="2453" r:id="rId35"/>
    <p:sldId id="2443" r:id="rId36"/>
    <p:sldId id="2454" r:id="rId37"/>
    <p:sldId id="244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  <a:srgbClr val="F06436"/>
    <a:srgbClr val="52AEE1"/>
    <a:srgbClr val="4285F4"/>
    <a:srgbClr val="43B0A0"/>
    <a:srgbClr val="4BB0A0"/>
    <a:srgbClr val="F89074"/>
    <a:srgbClr val="72B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91" d="100"/>
          <a:sy n="91" d="100"/>
        </p:scale>
        <p:origin x="810" y="78"/>
      </p:cViewPr>
      <p:guideLst>
        <p:guide orient="horz" pos="2160"/>
        <p:guide pos="3840"/>
        <p:guide pos="3985"/>
        <p:guide orient="horz" pos="2296"/>
        <p:guide orient="horz" pos="2727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063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05  </a:t>
            </a:r>
            <a:r>
              <a:rPr lang="en-US" altLang="ko-KR" dirty="0"/>
              <a:t>MySQL </a:t>
            </a:r>
            <a:r>
              <a:rPr lang="ko-KR" altLang="en-US" dirty="0"/>
              <a:t>유틸리티 사용법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MySQL Workbench </a:t>
            </a:r>
            <a:r>
              <a:rPr lang="ko-KR" altLang="en-US" dirty="0" smtClean="0"/>
              <a:t>사용 방법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1.1 MySQL Workbench</a:t>
            </a:r>
            <a:r>
              <a:rPr lang="ko-KR" altLang="en-US" dirty="0" smtClean="0"/>
              <a:t>의 버전과 실행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1.2 [MySQL Connections] </a:t>
            </a:r>
            <a:r>
              <a:rPr lang="ko-KR" altLang="en-US" dirty="0" smtClean="0"/>
              <a:t>창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1.3 MySQL </a:t>
            </a:r>
            <a:r>
              <a:rPr lang="en-US" altLang="ko-KR" dirty="0" smtClean="0"/>
              <a:t>Workbench</a:t>
            </a:r>
            <a:r>
              <a:rPr lang="ko-KR" altLang="en-US" dirty="0" smtClean="0"/>
              <a:t>의 화면 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SECTION </a:t>
            </a:r>
            <a:r>
              <a:rPr lang="en-US" dirty="0"/>
              <a:t>02 </a:t>
            </a:r>
            <a:r>
              <a:rPr lang="ko-KR" altLang="en-US" dirty="0" smtClean="0"/>
              <a:t>외부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서버 관리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SECTION 03 </a:t>
            </a:r>
            <a:r>
              <a:rPr lang="ko-KR" altLang="en-US" dirty="0" smtClean="0">
                <a:solidFill>
                  <a:prstClr val="black"/>
                </a:solidFill>
              </a:rPr>
              <a:t>사용자 관리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[Remote Management] </a:t>
            </a:r>
            <a:r>
              <a:rPr lang="ko-KR" altLang="en-US" sz="2200" b="1" dirty="0"/>
              <a:t>탭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원격 관리 위해 설정하는 부분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이 부분이 활성화 되기 위해서는 </a:t>
            </a:r>
            <a:r>
              <a:rPr lang="en-US" altLang="ko-KR" sz="2200" dirty="0" smtClean="0"/>
              <a:t>Hostname</a:t>
            </a:r>
            <a:r>
              <a:rPr lang="ko-KR" altLang="en-US" sz="2200" dirty="0" smtClean="0"/>
              <a:t>이 실제 </a:t>
            </a:r>
            <a:r>
              <a:rPr lang="en-US" altLang="ko-KR" sz="2200" dirty="0"/>
              <a:t>IP</a:t>
            </a:r>
            <a:r>
              <a:rPr lang="ko-KR" altLang="en-US" sz="2200" dirty="0"/>
              <a:t>주소로 설정되어 있어야 함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‘</a:t>
            </a:r>
            <a:r>
              <a:rPr lang="en-US" altLang="ko-KR" sz="2200" dirty="0"/>
              <a:t>Native Windows remote management’ </a:t>
            </a:r>
            <a:r>
              <a:rPr lang="ko-KR" altLang="en-US" sz="2200" dirty="0" smtClean="0"/>
              <a:t>선택</a:t>
            </a:r>
            <a:endParaRPr lang="en-US" altLang="ko-KR" sz="2200" dirty="0" smtClean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서버가 설치된 </a:t>
            </a:r>
            <a:r>
              <a:rPr lang="en-US" altLang="ko-KR" dirty="0">
                <a:solidFill>
                  <a:prstClr val="black"/>
                </a:solidFill>
              </a:rPr>
              <a:t>OS</a:t>
            </a:r>
            <a:r>
              <a:rPr lang="ko-KR" altLang="en-US" dirty="0">
                <a:solidFill>
                  <a:prstClr val="black"/>
                </a:solidFill>
              </a:rPr>
              <a:t>가 </a:t>
            </a:r>
            <a:r>
              <a:rPr lang="en-US" altLang="ko-KR" dirty="0">
                <a:solidFill>
                  <a:prstClr val="black"/>
                </a:solidFill>
              </a:rPr>
              <a:t>Windows</a:t>
            </a:r>
            <a:r>
              <a:rPr lang="ko-KR" altLang="en-US" dirty="0">
                <a:solidFill>
                  <a:prstClr val="black"/>
                </a:solidFill>
              </a:rPr>
              <a:t>인 경우에만 설정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‘</a:t>
            </a:r>
            <a:r>
              <a:rPr lang="en-US" altLang="ko-KR" sz="2200" dirty="0"/>
              <a:t>SSH login based management’</a:t>
            </a:r>
            <a:r>
              <a:rPr lang="ko-KR" altLang="en-US" sz="2200" dirty="0"/>
              <a:t>는 </a:t>
            </a:r>
            <a:r>
              <a:rPr lang="en-US" altLang="ko-KR" sz="2200" dirty="0"/>
              <a:t>SSH </a:t>
            </a:r>
            <a:r>
              <a:rPr lang="ko-KR" altLang="en-US" sz="2200" dirty="0"/>
              <a:t>서버 기반으로 원격 </a:t>
            </a:r>
            <a:r>
              <a:rPr lang="ko-KR" altLang="en-US" sz="2200" dirty="0" smtClean="0"/>
              <a:t>접속</a:t>
            </a:r>
            <a:endParaRPr lang="ko-KR" altLang="en-US" sz="2200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5122" name="Picture 2" descr="C:\Users\USER\Desktop\이것이mysql이다\이미지모음\1-9장그림(2019.09.16)\05장그림\05-0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442" y="3865684"/>
            <a:ext cx="8350778" cy="293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30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[System Profile] </a:t>
            </a:r>
            <a:r>
              <a:rPr lang="ko-KR" altLang="en-US" sz="2200" b="1" dirty="0" smtClean="0"/>
              <a:t>탭</a:t>
            </a:r>
            <a:endParaRPr lang="ko-KR" altLang="en-US" sz="2200" b="1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접속할 </a:t>
            </a:r>
            <a:r>
              <a:rPr lang="ko-KR" altLang="en-US" dirty="0">
                <a:solidFill>
                  <a:prstClr val="black"/>
                </a:solidFill>
              </a:rPr>
              <a:t>서버의 </a:t>
            </a:r>
            <a:r>
              <a:rPr lang="en-US" altLang="ko-KR" dirty="0">
                <a:solidFill>
                  <a:prstClr val="black"/>
                </a:solidFill>
              </a:rPr>
              <a:t>OS </a:t>
            </a:r>
            <a:r>
              <a:rPr lang="ko-KR" altLang="en-US" dirty="0">
                <a:solidFill>
                  <a:prstClr val="black"/>
                </a:solidFill>
              </a:rPr>
              <a:t>종류 및 </a:t>
            </a:r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설정 파일의 경로 등을 설정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[Remote Management]</a:t>
            </a:r>
            <a:r>
              <a:rPr lang="ko-KR" altLang="en-US" dirty="0">
                <a:solidFill>
                  <a:prstClr val="black"/>
                </a:solidFill>
              </a:rPr>
              <a:t>에서 ‘</a:t>
            </a:r>
            <a:r>
              <a:rPr lang="en-US" altLang="ko-KR" dirty="0">
                <a:solidFill>
                  <a:prstClr val="black"/>
                </a:solidFill>
              </a:rPr>
              <a:t>Native Windows remote management’</a:t>
            </a:r>
            <a:r>
              <a:rPr lang="ko-KR" altLang="en-US" dirty="0">
                <a:solidFill>
                  <a:prstClr val="black"/>
                </a:solidFill>
              </a:rPr>
              <a:t>나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‘</a:t>
            </a:r>
            <a:r>
              <a:rPr lang="en-US" altLang="ko-KR" dirty="0">
                <a:solidFill>
                  <a:prstClr val="black"/>
                </a:solidFill>
              </a:rPr>
              <a:t>SSH login based management’</a:t>
            </a:r>
            <a:r>
              <a:rPr lang="ko-KR" altLang="en-US" dirty="0">
                <a:solidFill>
                  <a:prstClr val="black"/>
                </a:solidFill>
              </a:rPr>
              <a:t>가 선택되어 있어야 활성화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[System Type]</a:t>
            </a:r>
            <a:r>
              <a:rPr lang="ko-KR" altLang="en-US" dirty="0">
                <a:solidFill>
                  <a:prstClr val="black"/>
                </a:solidFill>
              </a:rPr>
              <a:t>은 </a:t>
            </a:r>
            <a:r>
              <a:rPr lang="en-US" altLang="ko-KR" dirty="0">
                <a:solidFill>
                  <a:prstClr val="black"/>
                </a:solidFill>
              </a:rPr>
              <a:t>FreeBSD, Linux, </a:t>
            </a:r>
            <a:r>
              <a:rPr lang="en-US" altLang="ko-KR" dirty="0" err="1">
                <a:solidFill>
                  <a:prstClr val="black"/>
                </a:solidFill>
              </a:rPr>
              <a:t>MacOS</a:t>
            </a:r>
            <a:r>
              <a:rPr lang="en-US" altLang="ko-KR" dirty="0">
                <a:solidFill>
                  <a:prstClr val="black"/>
                </a:solidFill>
              </a:rPr>
              <a:t> X, </a:t>
            </a:r>
            <a:r>
              <a:rPr lang="en-US" altLang="ko-KR" dirty="0" err="1">
                <a:solidFill>
                  <a:prstClr val="black"/>
                </a:solidFill>
              </a:rPr>
              <a:t>OpenSolaris</a:t>
            </a:r>
            <a:r>
              <a:rPr lang="en-US" altLang="ko-KR" dirty="0">
                <a:solidFill>
                  <a:prstClr val="black"/>
                </a:solidFill>
              </a:rPr>
              <a:t>, Windows </a:t>
            </a:r>
            <a:r>
              <a:rPr lang="ko-KR" altLang="en-US" dirty="0">
                <a:solidFill>
                  <a:prstClr val="black"/>
                </a:solidFill>
              </a:rPr>
              <a:t>등 </a:t>
            </a:r>
            <a:r>
              <a:rPr lang="en-US" altLang="ko-KR" dirty="0">
                <a:solidFill>
                  <a:prstClr val="black"/>
                </a:solidFill>
              </a:rPr>
              <a:t>5</a:t>
            </a:r>
            <a:r>
              <a:rPr lang="ko-KR" altLang="en-US" dirty="0">
                <a:solidFill>
                  <a:prstClr val="black"/>
                </a:solidFill>
              </a:rPr>
              <a:t>가지 중 선택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[Installation Type]</a:t>
            </a:r>
            <a:r>
              <a:rPr lang="ko-KR" altLang="en-US" dirty="0">
                <a:solidFill>
                  <a:prstClr val="black"/>
                </a:solidFill>
              </a:rPr>
              <a:t>을 선택 가능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[Configuration File]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설정 파일이 경로와 함께 지정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[Configuration File Section]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서버의 서비스 이름 지정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[MySQL Management]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서비스를 시작하거나 중지하는 시스템 </a:t>
            </a:r>
            <a:r>
              <a:rPr lang="ko-KR" altLang="en-US" dirty="0" smtClean="0">
                <a:solidFill>
                  <a:prstClr val="black"/>
                </a:solidFill>
              </a:rPr>
              <a:t>명령어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741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Workbench</a:t>
            </a:r>
            <a:r>
              <a:rPr lang="ko-KR" altLang="en-US" sz="2200" b="1" dirty="0"/>
              <a:t>의 화면 </a:t>
            </a:r>
            <a:r>
              <a:rPr lang="ko-KR" altLang="en-US" sz="2200" b="1" dirty="0" smtClean="0"/>
              <a:t>구성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3</a:t>
            </a:r>
            <a:r>
              <a:rPr lang="ko-KR" altLang="en-US" sz="2200" dirty="0" smtClean="0">
                <a:solidFill>
                  <a:prstClr val="black"/>
                </a:solidFill>
              </a:rPr>
              <a:t>개의 패널과 쿼리 창으로 구성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내비게이터</a:t>
            </a:r>
            <a:r>
              <a:rPr lang="en-US" altLang="ko-KR" sz="2200" dirty="0">
                <a:solidFill>
                  <a:prstClr val="black"/>
                </a:solidFill>
              </a:rPr>
              <a:t>, Output, SQL Additions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6146" name="Picture 2" descr="C:\Users\USER\Desktop\이것이mysql이다\이미지모음\1-9장그림(2019.09.16)\05장그림\05-0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71" y="2417301"/>
            <a:ext cx="9355063" cy="41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01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Workbench</a:t>
            </a:r>
            <a:r>
              <a:rPr lang="ko-KR" altLang="en-US" sz="2200" b="1" dirty="0"/>
              <a:t>의 화면 </a:t>
            </a:r>
            <a:r>
              <a:rPr lang="ko-KR" altLang="en-US" sz="2200" b="1" dirty="0" smtClean="0"/>
              <a:t>구성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>
                <a:solidFill>
                  <a:prstClr val="black"/>
                </a:solidFill>
              </a:rPr>
              <a:t>내비게이터</a:t>
            </a:r>
            <a:r>
              <a:rPr lang="ko-KR" altLang="en-US" sz="2200" dirty="0">
                <a:solidFill>
                  <a:prstClr val="black"/>
                </a:solidFill>
              </a:rPr>
              <a:t> </a:t>
            </a:r>
            <a:r>
              <a:rPr lang="en-US" altLang="ko-KR" sz="2200" dirty="0">
                <a:solidFill>
                  <a:prstClr val="black"/>
                </a:solidFill>
              </a:rPr>
              <a:t>(Navigator)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관리 및 운영을 위한 강력한 도구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명령문이나 </a:t>
            </a:r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문을 모르더라도 대부분의 작업 수행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내비게이터의</a:t>
            </a:r>
            <a:r>
              <a:rPr lang="ko-KR" altLang="en-US" dirty="0">
                <a:solidFill>
                  <a:prstClr val="black"/>
                </a:solidFill>
              </a:rPr>
              <a:t> 역할 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[Schemas] </a:t>
            </a:r>
            <a:r>
              <a:rPr lang="ko-KR" altLang="en-US" dirty="0" smtClean="0">
                <a:solidFill>
                  <a:prstClr val="black"/>
                </a:solidFill>
              </a:rPr>
              <a:t>탭</a:t>
            </a:r>
          </a:p>
          <a:p>
            <a:pPr lvl="3"/>
            <a:r>
              <a:rPr lang="ko-KR" altLang="en-US" dirty="0" smtClean="0">
                <a:solidFill>
                  <a:prstClr val="black"/>
                </a:solidFill>
              </a:rPr>
              <a:t>데이터베이스</a:t>
            </a:r>
            <a:r>
              <a:rPr lang="en-US" altLang="ko-KR" dirty="0">
                <a:solidFill>
                  <a:prstClr val="black"/>
                </a:solidFill>
              </a:rPr>
              <a:t>(=</a:t>
            </a:r>
            <a:r>
              <a:rPr lang="ko-KR" altLang="en-US" dirty="0">
                <a:solidFill>
                  <a:prstClr val="black"/>
                </a:solidFill>
              </a:rPr>
              <a:t>스키마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생성 및 삭제</a:t>
            </a:r>
          </a:p>
          <a:p>
            <a:pPr lvl="3"/>
            <a:r>
              <a:rPr lang="ko-KR" altLang="en-US" dirty="0">
                <a:solidFill>
                  <a:prstClr val="black"/>
                </a:solidFill>
              </a:rPr>
              <a:t>데이터베이스 개체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테이블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인덱스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저장 프로시저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함수 등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를 생성하고 관리</a:t>
            </a:r>
          </a:p>
          <a:p>
            <a:pPr lvl="3"/>
            <a:r>
              <a:rPr lang="ko-KR" altLang="en-US" dirty="0">
                <a:solidFill>
                  <a:prstClr val="black"/>
                </a:solidFill>
              </a:rPr>
              <a:t>데이터베이스의 속성 조회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[Management] </a:t>
            </a:r>
            <a:r>
              <a:rPr lang="ko-KR" altLang="en-US" dirty="0">
                <a:solidFill>
                  <a:prstClr val="black"/>
                </a:solidFill>
              </a:rPr>
              <a:t>탭</a:t>
            </a:r>
          </a:p>
          <a:p>
            <a:pPr lvl="3"/>
            <a:r>
              <a:rPr lang="en-US" altLang="ko-KR" dirty="0">
                <a:solidFill>
                  <a:prstClr val="black"/>
                </a:solidFill>
              </a:rPr>
              <a:t>MANAGEMENT</a:t>
            </a:r>
          </a:p>
          <a:p>
            <a:pPr lvl="3"/>
            <a:r>
              <a:rPr lang="en-US" altLang="ko-KR" dirty="0">
                <a:solidFill>
                  <a:prstClr val="black"/>
                </a:solidFill>
              </a:rPr>
              <a:t>INSTANCE</a:t>
            </a:r>
          </a:p>
          <a:p>
            <a:pPr lvl="3"/>
            <a:r>
              <a:rPr lang="en-US" altLang="ko-KR" dirty="0">
                <a:solidFill>
                  <a:prstClr val="black"/>
                </a:solidFill>
              </a:rPr>
              <a:t>PERFORMANCE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9304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Workbench</a:t>
            </a:r>
            <a:r>
              <a:rPr lang="ko-KR" altLang="en-US" sz="2200" b="1" dirty="0"/>
              <a:t>의 화면 </a:t>
            </a:r>
            <a:r>
              <a:rPr lang="ko-KR" altLang="en-US" sz="2200" b="1" dirty="0" smtClean="0"/>
              <a:t>구성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>
                <a:solidFill>
                  <a:prstClr val="black"/>
                </a:solidFill>
              </a:rPr>
              <a:t>내비게이터</a:t>
            </a:r>
            <a:r>
              <a:rPr lang="ko-KR" altLang="en-US" sz="2200" dirty="0">
                <a:solidFill>
                  <a:prstClr val="black"/>
                </a:solidFill>
              </a:rPr>
              <a:t> </a:t>
            </a:r>
            <a:r>
              <a:rPr lang="en-US" altLang="ko-KR" sz="2200" dirty="0">
                <a:solidFill>
                  <a:prstClr val="black"/>
                </a:solidFill>
              </a:rPr>
              <a:t>(Navigator)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[Navigator]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en-US" altLang="ko-KR" dirty="0">
                <a:solidFill>
                  <a:prstClr val="black"/>
                </a:solidFill>
              </a:rPr>
              <a:t>[Schemas]</a:t>
            </a:r>
            <a:r>
              <a:rPr lang="ko-KR" altLang="en-US" dirty="0">
                <a:solidFill>
                  <a:prstClr val="black"/>
                </a:solidFill>
              </a:rPr>
              <a:t>는 트리 형태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각각의 항목은 ‘▶’ 기호 클릭해 확장 가능 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7170" name="Picture 2" descr="C:\Users\USER\Desktop\이것이mysql이다\이미지모음\1-9장그림(2019.09.16)\05장그림\05-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667" y="991323"/>
            <a:ext cx="3241064" cy="57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40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내비게이터의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[Schemas] </a:t>
            </a:r>
            <a:r>
              <a:rPr lang="ko-KR" altLang="en-US" sz="2200" b="1" dirty="0"/>
              <a:t>탭 이용해 </a:t>
            </a:r>
            <a:r>
              <a:rPr lang="en-US" altLang="ko-KR" sz="2200" b="1" dirty="0"/>
              <a:t>SQL</a:t>
            </a:r>
            <a:r>
              <a:rPr lang="ko-KR" altLang="en-US" sz="2200" b="1" dirty="0"/>
              <a:t>문 자동 생성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테이블 생성 이외에도 </a:t>
            </a:r>
            <a:r>
              <a:rPr lang="ko-KR" altLang="en-US" sz="2200" dirty="0" err="1">
                <a:solidFill>
                  <a:prstClr val="black"/>
                </a:solidFill>
              </a:rPr>
              <a:t>뷰와</a:t>
            </a:r>
            <a:r>
              <a:rPr lang="ko-KR" altLang="en-US" sz="2200" dirty="0">
                <a:solidFill>
                  <a:prstClr val="black"/>
                </a:solidFill>
              </a:rPr>
              <a:t> 다른 구문을 다룰 수 </a:t>
            </a:r>
            <a:r>
              <a:rPr lang="ko-KR" altLang="en-US" sz="2200" dirty="0" smtClean="0">
                <a:solidFill>
                  <a:prstClr val="black"/>
                </a:solidFill>
              </a:rPr>
              <a:t>있음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8194" name="Picture 2" descr="C:\Users\USER\Desktop\이것이mysql이다\이미지모음\1-9장그림(2019.09.16)\05장그림\05-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78" y="1855369"/>
            <a:ext cx="9910030" cy="473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8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내비게이터의</a:t>
            </a:r>
            <a:r>
              <a:rPr lang="ko-KR" altLang="en-US" sz="2200" b="1" dirty="0"/>
              <a:t> </a:t>
            </a:r>
            <a:r>
              <a:rPr lang="en-US" altLang="ko-KR" sz="2200" b="1" dirty="0" smtClean="0"/>
              <a:t>[Administration] </a:t>
            </a:r>
            <a:r>
              <a:rPr lang="ko-KR" altLang="en-US" sz="2200" b="1" dirty="0"/>
              <a:t>탭 이용해 </a:t>
            </a:r>
            <a:r>
              <a:rPr lang="en-US" altLang="ko-KR" sz="2200" b="1" dirty="0"/>
              <a:t>MySQL </a:t>
            </a:r>
            <a:r>
              <a:rPr lang="ko-KR" altLang="en-US" sz="2200" b="1" dirty="0"/>
              <a:t>관리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[MANAGEMENT] </a:t>
            </a:r>
            <a:r>
              <a:rPr lang="ko-KR" altLang="en-US" sz="2200" dirty="0">
                <a:solidFill>
                  <a:prstClr val="black"/>
                </a:solidFill>
              </a:rPr>
              <a:t>부분 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[Server </a:t>
            </a:r>
            <a:r>
              <a:rPr lang="en-US" altLang="ko-KR" dirty="0">
                <a:solidFill>
                  <a:prstClr val="black"/>
                </a:solidFill>
              </a:rPr>
              <a:t>Status]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현재 접속된 서버의 상태 파악 가능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현재 서버의 가동 상태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포트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환경 파일의 경로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메모리 </a:t>
            </a:r>
            <a:r>
              <a:rPr lang="ko-KR" altLang="en-US" dirty="0" smtClean="0">
                <a:solidFill>
                  <a:prstClr val="black"/>
                </a:solidFill>
              </a:rPr>
              <a:t>상태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CPU </a:t>
            </a:r>
            <a:r>
              <a:rPr lang="ko-KR" altLang="en-US" dirty="0">
                <a:solidFill>
                  <a:prstClr val="black"/>
                </a:solidFill>
              </a:rPr>
              <a:t>사용 </a:t>
            </a:r>
            <a:r>
              <a:rPr lang="ko-KR" altLang="en-US" dirty="0" smtClean="0">
                <a:solidFill>
                  <a:prstClr val="black"/>
                </a:solidFill>
              </a:rPr>
              <a:t>상태 확인 가능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9218" name="Picture 2" descr="C:\Users\USER\Desktop\이것이mysql이다\이미지모음\1-9장그림(2019.09.16)\05장그림\05-1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3119206"/>
            <a:ext cx="9171475" cy="324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42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내비게이터의</a:t>
            </a:r>
            <a:r>
              <a:rPr lang="ko-KR" altLang="en-US" sz="2200" b="1" dirty="0"/>
              <a:t> </a:t>
            </a:r>
            <a:r>
              <a:rPr lang="en-US" altLang="ko-KR" sz="2200" b="1" dirty="0" smtClean="0"/>
              <a:t>[Administration] </a:t>
            </a:r>
            <a:r>
              <a:rPr lang="ko-KR" altLang="en-US" sz="2200" b="1" dirty="0"/>
              <a:t>탭 이용해 </a:t>
            </a:r>
            <a:r>
              <a:rPr lang="en-US" altLang="ko-KR" sz="2200" b="1" dirty="0"/>
              <a:t>MySQL </a:t>
            </a:r>
            <a:r>
              <a:rPr lang="ko-KR" altLang="en-US" sz="2200" b="1" dirty="0"/>
              <a:t>관리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[MANAGEMENT] </a:t>
            </a:r>
            <a:r>
              <a:rPr lang="ko-KR" altLang="en-US" sz="2200" dirty="0">
                <a:solidFill>
                  <a:prstClr val="black"/>
                </a:solidFill>
              </a:rPr>
              <a:t>부분 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Client Connections]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연결된 클라이언트의 현재 상태가 휴면</a:t>
            </a:r>
            <a:r>
              <a:rPr lang="en-US" altLang="ko-KR" dirty="0">
                <a:solidFill>
                  <a:prstClr val="black"/>
                </a:solidFill>
              </a:rPr>
              <a:t>(Sleep) </a:t>
            </a:r>
            <a:r>
              <a:rPr lang="ko-KR" altLang="en-US" dirty="0">
                <a:solidFill>
                  <a:prstClr val="black"/>
                </a:solidFill>
              </a:rPr>
              <a:t>인지 여부 확인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해당 </a:t>
            </a:r>
            <a:r>
              <a:rPr lang="ko-KR" altLang="en-US" dirty="0">
                <a:solidFill>
                  <a:prstClr val="black"/>
                </a:solidFill>
              </a:rPr>
              <a:t>연결에서 마우스 오른쪽 버튼을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[Kill Connection(s </a:t>
            </a:r>
            <a:r>
              <a:rPr lang="en-US" altLang="ko-KR" dirty="0" smtClean="0">
                <a:solidFill>
                  <a:prstClr val="black"/>
                </a:solidFill>
              </a:rPr>
              <a:t>)]</a:t>
            </a:r>
            <a:r>
              <a:rPr lang="ko-KR" altLang="en-US" dirty="0" smtClean="0">
                <a:solidFill>
                  <a:prstClr val="black"/>
                </a:solidFill>
              </a:rPr>
              <a:t>로 </a:t>
            </a:r>
            <a:r>
              <a:rPr lang="ko-KR" altLang="en-US" dirty="0">
                <a:solidFill>
                  <a:prstClr val="black"/>
                </a:solidFill>
              </a:rPr>
              <a:t>연결을 강제로 끊을 수 있음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[Users and Privileges]</a:t>
            </a:r>
            <a:r>
              <a:rPr lang="ko-KR" altLang="en-US" dirty="0">
                <a:solidFill>
                  <a:prstClr val="black"/>
                </a:solidFill>
              </a:rPr>
              <a:t>에서 </a:t>
            </a:r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사용자 관리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[Status and System Variables]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서버에 설정된 시스템 변수들 확인 </a:t>
            </a:r>
            <a:r>
              <a:rPr lang="en-US" altLang="ko-KR" dirty="0">
                <a:solidFill>
                  <a:prstClr val="black"/>
                </a:solidFill>
              </a:rPr>
              <a:t>/ </a:t>
            </a:r>
            <a:r>
              <a:rPr lang="ko-KR" altLang="en-US" dirty="0">
                <a:solidFill>
                  <a:prstClr val="black"/>
                </a:solidFill>
              </a:rPr>
              <a:t>변경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[Data Export] </a:t>
            </a:r>
            <a:r>
              <a:rPr lang="ko-KR" altLang="en-US" dirty="0">
                <a:solidFill>
                  <a:prstClr val="black"/>
                </a:solidFill>
              </a:rPr>
              <a:t>및 </a:t>
            </a:r>
            <a:r>
              <a:rPr lang="en-US" altLang="ko-KR" dirty="0">
                <a:solidFill>
                  <a:prstClr val="black"/>
                </a:solidFill>
              </a:rPr>
              <a:t>[Data Import/Restore]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백업 및 복원과 관련된 부분 </a:t>
            </a:r>
            <a:r>
              <a:rPr lang="en-US" altLang="ko-KR" dirty="0">
                <a:solidFill>
                  <a:prstClr val="black"/>
                </a:solidFill>
              </a:rPr>
              <a:t>(3</a:t>
            </a:r>
            <a:r>
              <a:rPr lang="ko-KR" altLang="en-US" dirty="0">
                <a:solidFill>
                  <a:prstClr val="black"/>
                </a:solidFill>
              </a:rPr>
              <a:t>장에서 </a:t>
            </a:r>
            <a:r>
              <a:rPr lang="ko-KR" altLang="en-US" dirty="0" smtClean="0">
                <a:solidFill>
                  <a:prstClr val="black"/>
                </a:solidFill>
              </a:rPr>
              <a:t>실습으로 확인함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82049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내비게이터의</a:t>
            </a:r>
            <a:r>
              <a:rPr lang="ko-KR" altLang="en-US" sz="2200" b="1" dirty="0"/>
              <a:t> </a:t>
            </a:r>
            <a:r>
              <a:rPr lang="en-US" altLang="ko-KR" sz="2200" b="1" dirty="0" smtClean="0"/>
              <a:t>[Administration] </a:t>
            </a:r>
            <a:r>
              <a:rPr lang="ko-KR" altLang="en-US" sz="2200" b="1" dirty="0"/>
              <a:t>탭 이용해 </a:t>
            </a:r>
            <a:r>
              <a:rPr lang="en-US" altLang="ko-KR" sz="2200" b="1" dirty="0"/>
              <a:t>MySQL </a:t>
            </a:r>
            <a:r>
              <a:rPr lang="ko-KR" altLang="en-US" sz="2200" b="1" dirty="0"/>
              <a:t>관리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[INSTANCE] </a:t>
            </a:r>
            <a:r>
              <a:rPr lang="ko-KR" altLang="en-US" sz="2200" dirty="0" smtClean="0">
                <a:solidFill>
                  <a:prstClr val="black"/>
                </a:solidFill>
              </a:rPr>
              <a:t>부분 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[Startup/Shutdown]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서버의 현재 작동 상태 확인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서버의 중지와 시작 </a:t>
            </a:r>
            <a:r>
              <a:rPr lang="ko-KR" altLang="en-US" dirty="0" smtClean="0">
                <a:solidFill>
                  <a:prstClr val="black"/>
                </a:solidFill>
              </a:rPr>
              <a:t>설정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0242" name="Picture 2" descr="C:\Users\USER\Desktop\이것이mysql이다\이미지모음\1-9장그림(2019.09.16)\05장그림\05-1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3123467"/>
            <a:ext cx="10733087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67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내비게이터의</a:t>
            </a:r>
            <a:r>
              <a:rPr lang="ko-KR" altLang="en-US" sz="2200" b="1" dirty="0"/>
              <a:t> </a:t>
            </a:r>
            <a:r>
              <a:rPr lang="en-US" altLang="ko-KR" sz="2200" b="1" dirty="0" smtClean="0"/>
              <a:t>[Administration] </a:t>
            </a:r>
            <a:r>
              <a:rPr lang="ko-KR" altLang="en-US" sz="2200" b="1" dirty="0"/>
              <a:t>탭 이용해 </a:t>
            </a:r>
            <a:r>
              <a:rPr lang="en-US" altLang="ko-KR" sz="2200" b="1" dirty="0"/>
              <a:t>MySQL </a:t>
            </a:r>
            <a:r>
              <a:rPr lang="ko-KR" altLang="en-US" sz="2200" b="1" dirty="0"/>
              <a:t>관리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[INSTANCE] </a:t>
            </a:r>
            <a:r>
              <a:rPr lang="ko-KR" altLang="en-US" sz="2200" dirty="0" smtClean="0">
                <a:solidFill>
                  <a:prstClr val="black"/>
                </a:solidFill>
              </a:rPr>
              <a:t>부분 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Server Logs]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서버에 기록된 오류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경고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방화벽 등의 로그 확인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[Options File]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핵심 설정 파일인 </a:t>
            </a:r>
            <a:r>
              <a:rPr lang="en-US" altLang="ko-KR" dirty="0">
                <a:solidFill>
                  <a:prstClr val="black"/>
                </a:solidFill>
              </a:rPr>
              <a:t>my.ini </a:t>
            </a:r>
            <a:r>
              <a:rPr lang="ko-KR" altLang="en-US" dirty="0">
                <a:solidFill>
                  <a:prstClr val="black"/>
                </a:solidFill>
              </a:rPr>
              <a:t>파일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파일 설정 내용을 </a:t>
            </a:r>
            <a:r>
              <a:rPr lang="en-US" altLang="ko-KR" dirty="0">
                <a:solidFill>
                  <a:prstClr val="black"/>
                </a:solidFill>
              </a:rPr>
              <a:t>GUI </a:t>
            </a:r>
            <a:r>
              <a:rPr lang="ko-KR" altLang="en-US" dirty="0">
                <a:solidFill>
                  <a:prstClr val="black"/>
                </a:solidFill>
              </a:rPr>
              <a:t>모드로 보여줌 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1266" name="Picture 2" descr="C:\Users\USER\Desktop\이것이mysql이다\이미지모음\1-9장그림(2019.09.16)\05장그림\05-1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4" y="3814725"/>
            <a:ext cx="7624029" cy="299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31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>
                <a:cs typeface="+mj-cs"/>
              </a:rPr>
              <a:t>5</a:t>
            </a:r>
            <a:r>
              <a:rPr lang="x-none" altLang="en-US" sz="3600" b="1" smtClean="0">
                <a:cs typeface="+mj-cs"/>
              </a:rPr>
              <a:t> </a:t>
            </a:r>
            <a:r>
              <a:rPr lang="en-US" altLang="ko-KR" sz="3600" b="1" dirty="0">
                <a:cs typeface="+mj-cs"/>
              </a:rPr>
              <a:t>MySQL </a:t>
            </a:r>
            <a:r>
              <a:rPr lang="ko-KR" altLang="en-US" sz="3600" b="1" dirty="0">
                <a:cs typeface="+mj-cs"/>
              </a:rPr>
              <a:t>유틸리티 </a:t>
            </a:r>
            <a:r>
              <a:rPr lang="ko-KR" altLang="en-US" sz="3600" b="1" dirty="0" smtClean="0">
                <a:cs typeface="+mj-cs"/>
              </a:rPr>
              <a:t>사용법</a:t>
            </a:r>
            <a:endParaRPr lang="ko-KR" altLang="en-US" sz="3600" b="1" dirty="0"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7979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MySQL</a:t>
            </a:r>
            <a:r>
              <a:rPr lang="ko-KR" altLang="en-US" sz="1600" dirty="0" smtClean="0"/>
              <a:t>의 핵심 유틸리티인 </a:t>
            </a:r>
            <a:r>
              <a:rPr lang="en-US" altLang="ko-KR" sz="1600" dirty="0" smtClean="0"/>
              <a:t>MySQL Workbench</a:t>
            </a:r>
            <a:r>
              <a:rPr lang="ko-KR" altLang="en-US" sz="1600" dirty="0" smtClean="0"/>
              <a:t>의 다양한 활용법을 확인해 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내비게이터의</a:t>
            </a:r>
            <a:r>
              <a:rPr lang="ko-KR" altLang="en-US" sz="2200" b="1" dirty="0"/>
              <a:t> </a:t>
            </a:r>
            <a:r>
              <a:rPr lang="en-US" altLang="ko-KR" sz="2200" b="1" dirty="0" smtClean="0"/>
              <a:t>[Administration] </a:t>
            </a:r>
            <a:r>
              <a:rPr lang="ko-KR" altLang="en-US" sz="2200" b="1" dirty="0"/>
              <a:t>탭 이용해 </a:t>
            </a:r>
            <a:r>
              <a:rPr lang="en-US" altLang="ko-KR" sz="2200" b="1" dirty="0"/>
              <a:t>MySQL </a:t>
            </a:r>
            <a:r>
              <a:rPr lang="ko-KR" altLang="en-US" sz="2200" b="1" dirty="0"/>
              <a:t>관리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[PERFORMANCE] </a:t>
            </a:r>
            <a:r>
              <a:rPr lang="ko-KR" altLang="en-US" sz="2200" dirty="0" smtClean="0">
                <a:solidFill>
                  <a:prstClr val="black"/>
                </a:solidFill>
              </a:rPr>
              <a:t>부분 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[Dashboard]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네트워크</a:t>
            </a:r>
            <a:r>
              <a:rPr lang="en-US" altLang="ko-KR" dirty="0">
                <a:solidFill>
                  <a:prstClr val="black"/>
                </a:solidFill>
              </a:rPr>
              <a:t>, MySQL </a:t>
            </a:r>
            <a:r>
              <a:rPr lang="ko-KR" altLang="en-US" dirty="0">
                <a:solidFill>
                  <a:prstClr val="black"/>
                </a:solidFill>
              </a:rPr>
              <a:t>서버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en-US" altLang="ko-KR" dirty="0" err="1">
                <a:solidFill>
                  <a:prstClr val="black"/>
                </a:solidFill>
              </a:rPr>
              <a:t>InnoDB</a:t>
            </a:r>
            <a:r>
              <a:rPr lang="ko-KR" altLang="en-US" dirty="0">
                <a:solidFill>
                  <a:prstClr val="black"/>
                </a:solidFill>
              </a:rPr>
              <a:t>의 상태를 그래픽으로 </a:t>
            </a:r>
            <a:r>
              <a:rPr lang="ko-KR" altLang="en-US" dirty="0" smtClean="0">
                <a:solidFill>
                  <a:prstClr val="black"/>
                </a:solidFill>
              </a:rPr>
              <a:t>보여줌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2290" name="Picture 2" descr="C:\Users\USER\Desktop\이것이mysql이다\이미지모음\1-9장그림(2019.09.16)\05장그림\05-2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2765181"/>
            <a:ext cx="10733087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930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내비게이터의</a:t>
            </a:r>
            <a:r>
              <a:rPr lang="ko-KR" altLang="en-US" sz="2200" b="1" dirty="0"/>
              <a:t> </a:t>
            </a:r>
            <a:r>
              <a:rPr lang="en-US" altLang="ko-KR" sz="2200" b="1" dirty="0" smtClean="0"/>
              <a:t>[Administration] </a:t>
            </a:r>
            <a:r>
              <a:rPr lang="ko-KR" altLang="en-US" sz="2200" b="1" dirty="0"/>
              <a:t>탭 이용해 </a:t>
            </a:r>
            <a:r>
              <a:rPr lang="en-US" altLang="ko-KR" sz="2200" b="1" dirty="0"/>
              <a:t>MySQL </a:t>
            </a:r>
            <a:r>
              <a:rPr lang="ko-KR" altLang="en-US" sz="2200" b="1" dirty="0"/>
              <a:t>관리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[PERFORMANCE] </a:t>
            </a:r>
            <a:r>
              <a:rPr lang="ko-KR" altLang="en-US" sz="2200" dirty="0" smtClean="0">
                <a:solidFill>
                  <a:prstClr val="black"/>
                </a:solidFill>
              </a:rPr>
              <a:t>부분 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Performance Reports]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입출력이 오래 걸린 파일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비용이 많이 든 </a:t>
            </a:r>
            <a:r>
              <a:rPr lang="ko-KR" altLang="en-US" dirty="0" err="1">
                <a:solidFill>
                  <a:prstClr val="black"/>
                </a:solidFill>
              </a:rPr>
              <a:t>쿼리문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데이터베이스 통계 등의 항목들 조회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결과 </a:t>
            </a:r>
            <a:r>
              <a:rPr lang="ko-KR" altLang="en-US" dirty="0" smtClean="0">
                <a:solidFill>
                  <a:prstClr val="black"/>
                </a:solidFill>
              </a:rPr>
              <a:t>내보내기 가능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[Performance Schema Setup]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성능에 대한 설정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오른쪽 위 </a:t>
            </a:r>
            <a:r>
              <a:rPr lang="en-US" altLang="ko-KR" dirty="0">
                <a:solidFill>
                  <a:prstClr val="black"/>
                </a:solidFill>
              </a:rPr>
              <a:t>&lt;Show Advanced&gt;</a:t>
            </a:r>
            <a:r>
              <a:rPr lang="ko-KR" altLang="en-US" dirty="0">
                <a:solidFill>
                  <a:prstClr val="black"/>
                </a:solidFill>
              </a:rPr>
              <a:t>나 </a:t>
            </a:r>
            <a:r>
              <a:rPr lang="en-US" altLang="ko-KR" dirty="0">
                <a:solidFill>
                  <a:prstClr val="black"/>
                </a:solidFill>
              </a:rPr>
              <a:t>&lt;Hide Advanced&gt; </a:t>
            </a:r>
            <a:r>
              <a:rPr lang="ko-KR" altLang="en-US" dirty="0" smtClean="0">
                <a:solidFill>
                  <a:prstClr val="black"/>
                </a:solidFill>
              </a:rPr>
              <a:t>클릭하</a:t>
            </a:r>
            <a:r>
              <a:rPr lang="ko-KR" altLang="en-US" dirty="0">
                <a:solidFill>
                  <a:prstClr val="black"/>
                </a:solidFill>
              </a:rPr>
              <a:t>면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세부적인 설정 확인 가능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3314" name="Picture 2" descr="C:\Users\USER\Desktop\이것이mysql이다\이미지모음\1-9장그림(2019.09.16)\05장그림\05-2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46" y="4195726"/>
            <a:ext cx="6949418" cy="256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09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쿼리 창 </a:t>
            </a:r>
            <a:r>
              <a:rPr lang="en-US" altLang="ko-KR" sz="2200" b="1" dirty="0"/>
              <a:t>(Query Editor)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쿼리 문장</a:t>
            </a:r>
            <a:r>
              <a:rPr lang="en-US" altLang="ko-KR" sz="2200" dirty="0">
                <a:solidFill>
                  <a:prstClr val="black"/>
                </a:solidFill>
              </a:rPr>
              <a:t>(SQL </a:t>
            </a:r>
            <a:r>
              <a:rPr lang="ko-KR" altLang="en-US" sz="2200" dirty="0">
                <a:solidFill>
                  <a:prstClr val="black"/>
                </a:solidFill>
              </a:rPr>
              <a:t>구문</a:t>
            </a:r>
            <a:r>
              <a:rPr lang="en-US" altLang="ko-KR" sz="2200" dirty="0">
                <a:solidFill>
                  <a:prstClr val="black"/>
                </a:solidFill>
              </a:rPr>
              <a:t>)</a:t>
            </a:r>
            <a:r>
              <a:rPr lang="ko-KR" altLang="en-US" sz="2200" dirty="0">
                <a:solidFill>
                  <a:prstClr val="black"/>
                </a:solidFill>
              </a:rPr>
              <a:t>을 입력</a:t>
            </a:r>
            <a:r>
              <a:rPr lang="en-US" altLang="ko-KR" sz="2200" dirty="0">
                <a:solidFill>
                  <a:prstClr val="black"/>
                </a:solidFill>
              </a:rPr>
              <a:t>/</a:t>
            </a:r>
            <a:r>
              <a:rPr lang="ko-KR" altLang="en-US" sz="2200" dirty="0">
                <a:solidFill>
                  <a:prstClr val="black"/>
                </a:solidFill>
              </a:rPr>
              <a:t>실행하는 텍스트 </a:t>
            </a:r>
            <a:r>
              <a:rPr lang="ko-KR" altLang="en-US" sz="2200" dirty="0" smtClean="0">
                <a:solidFill>
                  <a:prstClr val="black"/>
                </a:solidFill>
              </a:rPr>
              <a:t>에디터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400" dirty="0"/>
              <a:t>쿼리</a:t>
            </a:r>
            <a:r>
              <a:rPr lang="en-US" altLang="ko-KR" sz="2400" dirty="0"/>
              <a:t> </a:t>
            </a:r>
            <a:r>
              <a:rPr lang="ko-KR" altLang="en-US" sz="2400" dirty="0"/>
              <a:t>창 사용 방법</a:t>
            </a:r>
            <a:endParaRPr lang="en-US" altLang="ko-KR" sz="24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Workbench</a:t>
            </a:r>
            <a:r>
              <a:rPr lang="ko-KR" altLang="en-US" dirty="0">
                <a:solidFill>
                  <a:prstClr val="black"/>
                </a:solidFill>
              </a:rPr>
              <a:t>의 상단 제일 왼쪽의 </a:t>
            </a:r>
            <a:r>
              <a:rPr lang="en-US" altLang="ko-KR" dirty="0">
                <a:solidFill>
                  <a:prstClr val="black"/>
                </a:solidFill>
              </a:rPr>
              <a:t>&lt;Create a new SQL tab for executing queries&gt; </a:t>
            </a:r>
            <a:r>
              <a:rPr lang="ko-KR" altLang="en-US" dirty="0">
                <a:solidFill>
                  <a:prstClr val="black"/>
                </a:solidFill>
              </a:rPr>
              <a:t>아이콘 클릭 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또는</a:t>
            </a:r>
            <a:r>
              <a:rPr lang="en-US" altLang="ko-KR" dirty="0" smtClean="0">
                <a:solidFill>
                  <a:prstClr val="black"/>
                </a:solidFill>
              </a:rPr>
              <a:t>Workbench </a:t>
            </a:r>
            <a:r>
              <a:rPr lang="ko-KR" altLang="en-US" dirty="0">
                <a:solidFill>
                  <a:prstClr val="black"/>
                </a:solidFill>
              </a:rPr>
              <a:t>메뉴의 </a:t>
            </a:r>
            <a:r>
              <a:rPr lang="en-US" altLang="ko-KR" dirty="0">
                <a:solidFill>
                  <a:prstClr val="black"/>
                </a:solidFill>
              </a:rPr>
              <a:t>[File] &gt;&gt; [New Query Tab]</a:t>
            </a:r>
            <a:r>
              <a:rPr lang="ko-KR" altLang="en-US" dirty="0">
                <a:solidFill>
                  <a:prstClr val="black"/>
                </a:solidFill>
              </a:rPr>
              <a:t>을 클릭해 쿼리 창 열기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작업할 데이터베이스를 </a:t>
            </a:r>
            <a:r>
              <a:rPr lang="en-US" altLang="ko-KR" dirty="0">
                <a:solidFill>
                  <a:prstClr val="black"/>
                </a:solidFill>
              </a:rPr>
              <a:t>[Schemas] </a:t>
            </a:r>
            <a:r>
              <a:rPr lang="ko-KR" altLang="en-US" dirty="0">
                <a:solidFill>
                  <a:prstClr val="black"/>
                </a:solidFill>
              </a:rPr>
              <a:t>탭에서 </a:t>
            </a:r>
            <a:r>
              <a:rPr lang="ko-KR" altLang="en-US" dirty="0" err="1" smtClean="0">
                <a:solidFill>
                  <a:prstClr val="black"/>
                </a:solidFill>
              </a:rPr>
              <a:t>더블클릭해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선택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 문법에 맞게 입력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SQL </a:t>
            </a:r>
            <a:r>
              <a:rPr lang="ko-KR" altLang="en-US" dirty="0">
                <a:solidFill>
                  <a:prstClr val="black"/>
                </a:solidFill>
              </a:rPr>
              <a:t>구문에 이상이 없다면 </a:t>
            </a:r>
            <a:r>
              <a:rPr lang="ko-KR" altLang="en-US" dirty="0" err="1">
                <a:solidFill>
                  <a:prstClr val="black"/>
                </a:solidFill>
              </a:rPr>
              <a:t>툴바의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&lt;Execute the selected portion~~&gt; </a:t>
            </a:r>
            <a:r>
              <a:rPr lang="ko-KR" altLang="en-US" dirty="0">
                <a:solidFill>
                  <a:prstClr val="black"/>
                </a:solidFill>
              </a:rPr>
              <a:t>아이콘을 클릭하거나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Ctrl </a:t>
            </a:r>
            <a:r>
              <a:rPr lang="en-US" altLang="ko-KR" dirty="0">
                <a:solidFill>
                  <a:prstClr val="black"/>
                </a:solidFill>
              </a:rPr>
              <a:t>+ Shift + </a:t>
            </a:r>
            <a:r>
              <a:rPr lang="en-US" altLang="ko-KR" dirty="0" smtClean="0">
                <a:solidFill>
                  <a:prstClr val="black"/>
                </a:solidFill>
              </a:rPr>
              <a:t>Enter  </a:t>
            </a:r>
            <a:r>
              <a:rPr lang="ko-KR" altLang="en-US" dirty="0">
                <a:solidFill>
                  <a:prstClr val="black"/>
                </a:solidFill>
              </a:rPr>
              <a:t>눌러서 </a:t>
            </a:r>
            <a:r>
              <a:rPr lang="en-US" altLang="ko-KR" dirty="0">
                <a:solidFill>
                  <a:prstClr val="black"/>
                </a:solidFill>
              </a:rPr>
              <a:t>SQL </a:t>
            </a:r>
            <a:r>
              <a:rPr lang="ko-KR" altLang="en-US" dirty="0">
                <a:solidFill>
                  <a:prstClr val="black"/>
                </a:solidFill>
              </a:rPr>
              <a:t>문장 실행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아래쪽의 결과 창을 통해 결과 </a:t>
            </a:r>
            <a:r>
              <a:rPr lang="ko-KR" altLang="en-US" dirty="0" smtClean="0">
                <a:solidFill>
                  <a:prstClr val="black"/>
                </a:solidFill>
              </a:rPr>
              <a:t>확인 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성공된 결과 또는 오류 메시지 확인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01748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쿼리 창 </a:t>
            </a:r>
            <a:r>
              <a:rPr lang="en-US" altLang="ko-KR" sz="2200" b="1" dirty="0"/>
              <a:t>(Query Editor)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한번 연 </a:t>
            </a:r>
            <a:r>
              <a:rPr lang="ko-KR" altLang="en-US" sz="2200" dirty="0">
                <a:solidFill>
                  <a:prstClr val="black"/>
                </a:solidFill>
              </a:rPr>
              <a:t>쿼리 창은 계속해서 </a:t>
            </a:r>
            <a:r>
              <a:rPr lang="en-US" altLang="ko-KR" sz="2200" dirty="0">
                <a:solidFill>
                  <a:prstClr val="black"/>
                </a:solidFill>
              </a:rPr>
              <a:t>SQL </a:t>
            </a:r>
            <a:r>
              <a:rPr lang="ko-KR" altLang="en-US" sz="2200" dirty="0">
                <a:solidFill>
                  <a:prstClr val="black"/>
                </a:solidFill>
              </a:rPr>
              <a:t>입력해 사용 가능 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4338" name="Picture 2" descr="C:\Users\USER\Desktop\이것이mysql이다\이미지모음\1-9장그림(2019.09.16)\05장그림\05-2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71" y="1876104"/>
            <a:ext cx="8230698" cy="474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594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Workbench</a:t>
            </a:r>
            <a:r>
              <a:rPr lang="ko-KR" altLang="en-US" sz="2200" b="1" dirty="0" smtClean="0"/>
              <a:t>의 편리한 기능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쿼리 창에서 개체 드래그 해서 자동 완성 기능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예약어</a:t>
            </a:r>
            <a:r>
              <a:rPr lang="ko-KR" altLang="en-US" sz="2200" dirty="0" smtClean="0"/>
              <a:t> 대문자나 소문자로 변경하기</a:t>
            </a:r>
            <a:endParaRPr lang="en-US" altLang="ko-KR" sz="2200" dirty="0" smtClean="0"/>
          </a:p>
          <a:p>
            <a:pPr lvl="1"/>
            <a:r>
              <a:rPr lang="en-US" altLang="ko-KR" dirty="0" smtClean="0"/>
              <a:t>[Edit] &gt;&gt; [Format] </a:t>
            </a:r>
            <a:r>
              <a:rPr lang="ko-KR" altLang="en-US" dirty="0" smtClean="0"/>
              <a:t>활용 </a:t>
            </a:r>
            <a:endParaRPr lang="en-US" altLang="ko-KR" dirty="0"/>
          </a:p>
          <a:p>
            <a:pPr lvl="2"/>
            <a:r>
              <a:rPr lang="en-US" altLang="ko-KR" dirty="0" smtClean="0"/>
              <a:t>UPCACE Keywords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대문자로 변경</a:t>
            </a:r>
            <a:endParaRPr lang="en-US" altLang="ko-KR" dirty="0"/>
          </a:p>
          <a:p>
            <a:pPr lvl="2"/>
            <a:r>
              <a:rPr lang="en-US" altLang="ko-KR" dirty="0" smtClean="0"/>
              <a:t>lowercase Keywords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소문자로 변경</a:t>
            </a:r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5362" name="Picture 2" descr="C:\Users\USER\Desktop\이것이mysql이다\이미지모음\1-9장그림(2019.09.16)\05장그림\05-2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095" y="1837592"/>
            <a:ext cx="6630499" cy="10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USER\Desktop\이것이mysql이다\이미지모음\1-9장그림(2019.09.16)\05장그림\05-2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688" y="3205096"/>
            <a:ext cx="5935358" cy="318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102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Workbench</a:t>
            </a:r>
            <a:r>
              <a:rPr lang="ko-KR" altLang="en-US" sz="2200" b="1" dirty="0" smtClean="0"/>
              <a:t>의 편리한 기능</a:t>
            </a:r>
            <a:endParaRPr lang="ko-KR" altLang="en-US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SQL </a:t>
            </a:r>
            <a:r>
              <a:rPr lang="ko-KR" altLang="en-US" sz="2200" dirty="0" smtClean="0"/>
              <a:t>코드나 설명의 주석처리 방법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주석 처리 할 부분 드래그 후 </a:t>
            </a:r>
            <a:r>
              <a:rPr lang="en-US" altLang="ko-KR" dirty="0" smtClean="0">
                <a:solidFill>
                  <a:prstClr val="black"/>
                </a:solidFill>
              </a:rPr>
              <a:t>[Edit] &gt;&gt;[Format] &gt;&gt; [Un/Comment Selection] </a:t>
            </a:r>
            <a:r>
              <a:rPr lang="ko-KR" altLang="en-US" dirty="0" smtClean="0">
                <a:solidFill>
                  <a:prstClr val="black"/>
                </a:solidFill>
              </a:rPr>
              <a:t>선택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한줄은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‘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-- ', </a:t>
            </a:r>
            <a:r>
              <a:rPr lang="ko-KR" altLang="en-US" dirty="0" err="1" smtClean="0">
                <a:solidFill>
                  <a:prstClr val="black"/>
                </a:solidFill>
              </a:rPr>
              <a:t>여러줄은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‘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/*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*/ ‘</a:t>
            </a:r>
            <a:r>
              <a:rPr lang="ko-KR" altLang="en-US" dirty="0" smtClean="0">
                <a:solidFill>
                  <a:prstClr val="black"/>
                </a:solidFill>
              </a:rPr>
              <a:t>로 주석 처리 가능</a:t>
            </a:r>
            <a:endParaRPr lang="ko-KR" altLang="en-US" dirty="0" smtClean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6386" name="Picture 2" descr="C:\Users\USER\Desktop\이것이mysql이다\이미지모음\1-9장그림(2019.09.16)\05장그림\05-26a ori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94" y="2777271"/>
            <a:ext cx="8908946" cy="328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045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Workbench</a:t>
            </a:r>
            <a:r>
              <a:rPr lang="ko-KR" altLang="en-US" sz="2200" b="1" dirty="0" smtClean="0"/>
              <a:t>의 편리한 기능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여러 </a:t>
            </a:r>
            <a:r>
              <a:rPr lang="ko-KR" altLang="en-US" sz="2200" dirty="0"/>
              <a:t>개의 </a:t>
            </a:r>
            <a:r>
              <a:rPr lang="en-US" altLang="ko-KR" sz="2200" dirty="0" smtClean="0"/>
              <a:t>SQL </a:t>
            </a:r>
            <a:r>
              <a:rPr lang="ko-KR" altLang="en-US" sz="2200" dirty="0" smtClean="0"/>
              <a:t>문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실행 가능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모든 </a:t>
            </a:r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문을 실행하지 않는다면 일부만 드래그 선택해 </a:t>
            </a:r>
            <a:r>
              <a:rPr lang="ko-KR" altLang="en-US" dirty="0" smtClean="0">
                <a:solidFill>
                  <a:prstClr val="black"/>
                </a:solidFill>
              </a:rPr>
              <a:t>실행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 smtClean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7410" name="Picture 2" descr="C:\Users\USER\Desktop\이것이mysql이다\이미지모음\1-9장그림(2019.09.16)\05장그림\05-3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564" y="2541708"/>
            <a:ext cx="9865432" cy="199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463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Workbench</a:t>
            </a:r>
            <a:r>
              <a:rPr lang="ko-KR" altLang="en-US" sz="2200" b="1" dirty="0" smtClean="0"/>
              <a:t>의 편리한 기능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결과를 </a:t>
            </a:r>
            <a:r>
              <a:rPr lang="ko-KR" altLang="en-US" sz="2200" dirty="0"/>
              <a:t>다양한 방식으로 </a:t>
            </a:r>
            <a:r>
              <a:rPr lang="ko-KR" altLang="en-US" sz="2200" dirty="0" err="1" smtClean="0"/>
              <a:t>필터링하거</a:t>
            </a:r>
            <a:r>
              <a:rPr lang="ko-KR" altLang="en-US" sz="2200" dirty="0" err="1"/>
              <a:t>나</a:t>
            </a:r>
            <a:r>
              <a:rPr lang="en-US" altLang="ko-KR" sz="2200" dirty="0" smtClean="0"/>
              <a:t> </a:t>
            </a:r>
            <a:r>
              <a:rPr lang="ko-KR" altLang="en-US" sz="2200" dirty="0"/>
              <a:t>파일 형태 저장 </a:t>
            </a:r>
            <a:r>
              <a:rPr lang="ko-KR" altLang="en-US" sz="2200" dirty="0" smtClean="0"/>
              <a:t>가능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8434" name="Picture 2" descr="C:\Users\USER\Desktop\이것이mysql이다\이미지모음\1-9장그림(2019.09.16)\05장그림\05-3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98" y="1836127"/>
            <a:ext cx="6530487" cy="118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USER\Desktop\이것이mysql이다\이미지모음\1-9장그림(2019.09.16)\05장그림\05-3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82" y="3126050"/>
            <a:ext cx="6512903" cy="369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967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Workbench</a:t>
            </a:r>
            <a:r>
              <a:rPr lang="ko-KR" altLang="en-US" sz="2200" b="1" dirty="0" smtClean="0"/>
              <a:t>의 편리한 기능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실행되는 </a:t>
            </a:r>
            <a:r>
              <a:rPr lang="en-US" altLang="ko-KR" sz="2200" dirty="0"/>
              <a:t>SQL </a:t>
            </a:r>
            <a:r>
              <a:rPr lang="ko-KR" altLang="en-US" sz="2200" dirty="0"/>
              <a:t>문 실행 계획 </a:t>
            </a:r>
            <a:r>
              <a:rPr lang="ko-KR" altLang="en-US" sz="2200" dirty="0" smtClean="0"/>
              <a:t>확인 가능</a:t>
            </a:r>
            <a:endParaRPr lang="ko-KR" altLang="en-US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결과 창의 오른쪽 제일 아래로 내려서</a:t>
            </a:r>
            <a:r>
              <a:rPr lang="en-US" altLang="ko-KR" dirty="0">
                <a:solidFill>
                  <a:prstClr val="black"/>
                </a:solidFill>
              </a:rPr>
              <a:t> [Execution Plan]</a:t>
            </a:r>
            <a:r>
              <a:rPr lang="ko-KR" altLang="en-US" dirty="0">
                <a:solidFill>
                  <a:prstClr val="black"/>
                </a:solidFill>
              </a:rPr>
              <a:t>을 </a:t>
            </a:r>
            <a:r>
              <a:rPr lang="ko-KR" altLang="en-US" dirty="0" smtClean="0">
                <a:solidFill>
                  <a:prstClr val="black"/>
                </a:solidFill>
              </a:rPr>
              <a:t>클릭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결과의 그림에 마우스를 올려놓으면 상세한 내용도 확인 가능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9458" name="Picture 2" descr="C:\Users\USER\Desktop\이것이mysql이다\이미지모음\1-9장그림(2019.09.16)\05장그림\05-3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246" y="2910620"/>
            <a:ext cx="8165650" cy="298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567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네트워크 환경 비교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Windows 1</a:t>
            </a:r>
            <a:r>
              <a:rPr lang="ko-KR" altLang="en-US" sz="2200" dirty="0"/>
              <a:t>대에 서버와 클라이언트가 모두 설치된 상태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Linux </a:t>
            </a:r>
            <a:r>
              <a:rPr lang="ko-KR" altLang="en-US" sz="2200" dirty="0"/>
              <a:t>설치된 </a:t>
            </a:r>
            <a:r>
              <a:rPr lang="en-US" altLang="ko-KR" sz="2200" dirty="0"/>
              <a:t>MySQL Server</a:t>
            </a:r>
            <a:r>
              <a:rPr lang="ko-KR" altLang="en-US" sz="2200" dirty="0"/>
              <a:t>에 </a:t>
            </a:r>
            <a:r>
              <a:rPr lang="en-US" altLang="ko-KR" sz="2200" dirty="0"/>
              <a:t>Windows</a:t>
            </a:r>
            <a:r>
              <a:rPr lang="ko-KR" altLang="en-US" sz="2200" dirty="0"/>
              <a:t>에 설치된 </a:t>
            </a:r>
            <a:r>
              <a:rPr lang="en-US" altLang="ko-KR" sz="2200" dirty="0"/>
              <a:t>Workbench</a:t>
            </a:r>
            <a:r>
              <a:rPr lang="ko-KR" altLang="en-US" sz="2200" dirty="0"/>
              <a:t>가 접속된 상태 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외부</a:t>
            </a:r>
            <a:r>
              <a:rPr lang="x-none" smtClean="0"/>
              <a:t> </a:t>
            </a:r>
            <a:r>
              <a:rPr lang="en-US" altLang="ko-KR" dirty="0"/>
              <a:t>MySQL </a:t>
            </a:r>
            <a:r>
              <a:rPr lang="ko-KR" altLang="en-US" dirty="0" smtClean="0"/>
              <a:t>서버 관리하기</a:t>
            </a:r>
            <a:endParaRPr lang="x-none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63" y="1851702"/>
            <a:ext cx="5531976" cy="20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63" y="4573249"/>
            <a:ext cx="6094684" cy="197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92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Workbench</a:t>
            </a:r>
            <a:r>
              <a:rPr lang="ko-KR" altLang="en-US" sz="2200" b="1" dirty="0"/>
              <a:t>의 발전과정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2002</a:t>
            </a:r>
            <a:r>
              <a:rPr lang="ko-KR" altLang="en-US" sz="2200" dirty="0"/>
              <a:t>년에 만들어진 </a:t>
            </a:r>
            <a:r>
              <a:rPr lang="en-US" altLang="ko-KR" sz="2200" dirty="0"/>
              <a:t>DBDesigner4 </a:t>
            </a:r>
            <a:r>
              <a:rPr lang="ko-KR" altLang="en-US" sz="2200" dirty="0" smtClean="0"/>
              <a:t>제품</a:t>
            </a:r>
            <a:endParaRPr lang="en-US" altLang="ko-KR" sz="2200" dirty="0" smtClean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ko-KR" altLang="en-US" dirty="0" err="1">
                <a:solidFill>
                  <a:prstClr val="black"/>
                </a:solidFill>
              </a:rPr>
              <a:t>비주얼</a:t>
            </a:r>
            <a:r>
              <a:rPr lang="ko-KR" altLang="en-US" dirty="0">
                <a:solidFill>
                  <a:prstClr val="black"/>
                </a:solidFill>
              </a:rPr>
              <a:t> 툴로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2003</a:t>
            </a:r>
            <a:r>
              <a:rPr lang="ko-KR" altLang="en-US" sz="2200" dirty="0"/>
              <a:t>년에 </a:t>
            </a:r>
            <a:r>
              <a:rPr lang="en-US" altLang="ko-KR" sz="2200" dirty="0"/>
              <a:t>MySQL GUI Tools Bundle</a:t>
            </a:r>
            <a:r>
              <a:rPr lang="ko-KR" altLang="en-US" sz="2200" dirty="0"/>
              <a:t>로 통합</a:t>
            </a:r>
          </a:p>
          <a:p>
            <a:pPr lvl="1"/>
            <a:r>
              <a:rPr lang="en-US" altLang="ko-KR" dirty="0"/>
              <a:t>2005</a:t>
            </a:r>
            <a:r>
              <a:rPr lang="ko-KR" altLang="en-US" dirty="0"/>
              <a:t>년에 </a:t>
            </a:r>
            <a:r>
              <a:rPr lang="en-US" altLang="ko-KR" dirty="0"/>
              <a:t>MySQL Workbench </a:t>
            </a:r>
            <a:r>
              <a:rPr lang="ko-KR" altLang="en-US" dirty="0"/>
              <a:t>프리뷰버전으로 변경되어 발표</a:t>
            </a:r>
          </a:p>
          <a:p>
            <a:pPr lvl="1"/>
            <a:r>
              <a:rPr lang="en-US" altLang="ko-KR" dirty="0"/>
              <a:t>2007</a:t>
            </a:r>
            <a:r>
              <a:rPr lang="ko-KR" altLang="en-US" dirty="0"/>
              <a:t>년부터 본격적으로 개발되고 버전이 업그레이드 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MySQL 5.0 </a:t>
            </a:r>
            <a:r>
              <a:rPr lang="ko-KR" altLang="en-US" sz="2200" dirty="0">
                <a:solidFill>
                  <a:prstClr val="black"/>
                </a:solidFill>
              </a:rPr>
              <a:t>버전부터 본격적으로 </a:t>
            </a:r>
            <a:r>
              <a:rPr lang="en-US" altLang="ko-KR" sz="2200" dirty="0">
                <a:solidFill>
                  <a:prstClr val="black"/>
                </a:solidFill>
              </a:rPr>
              <a:t>MySQL</a:t>
            </a:r>
            <a:r>
              <a:rPr lang="ko-KR" altLang="en-US" sz="2200" dirty="0">
                <a:solidFill>
                  <a:prstClr val="black"/>
                </a:solidFill>
              </a:rPr>
              <a:t>의 </a:t>
            </a:r>
            <a:r>
              <a:rPr lang="en-US" altLang="ko-KR" sz="2200" dirty="0">
                <a:solidFill>
                  <a:prstClr val="black"/>
                </a:solidFill>
              </a:rPr>
              <a:t>GUI </a:t>
            </a:r>
            <a:r>
              <a:rPr lang="ko-KR" altLang="en-US" sz="2200" dirty="0">
                <a:solidFill>
                  <a:prstClr val="black"/>
                </a:solidFill>
              </a:rPr>
              <a:t>툴로 제공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Workbench 5.0 </a:t>
            </a:r>
            <a:r>
              <a:rPr lang="ko-KR" altLang="en-US" dirty="0">
                <a:solidFill>
                  <a:prstClr val="black"/>
                </a:solidFill>
              </a:rPr>
              <a:t>버전은 </a:t>
            </a:r>
            <a:r>
              <a:rPr lang="en-US" altLang="ko-KR" dirty="0">
                <a:solidFill>
                  <a:prstClr val="black"/>
                </a:solidFill>
              </a:rPr>
              <a:t>Windows</a:t>
            </a:r>
            <a:r>
              <a:rPr lang="ko-KR" altLang="en-US" dirty="0">
                <a:solidFill>
                  <a:prstClr val="black"/>
                </a:solidFill>
              </a:rPr>
              <a:t>용으로만 제공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5.1 </a:t>
            </a:r>
            <a:r>
              <a:rPr lang="ko-KR" altLang="en-US" dirty="0">
                <a:solidFill>
                  <a:prstClr val="black"/>
                </a:solidFill>
              </a:rPr>
              <a:t>버전에서 다른 운영체제도 지원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2018</a:t>
            </a:r>
            <a:r>
              <a:rPr lang="ko-KR" altLang="en-US" dirty="0" smtClean="0">
                <a:solidFill>
                  <a:prstClr val="black"/>
                </a:solidFill>
              </a:rPr>
              <a:t>년에 </a:t>
            </a:r>
            <a:r>
              <a:rPr lang="en-US" altLang="ko-KR" dirty="0" smtClean="0">
                <a:solidFill>
                  <a:prstClr val="black"/>
                </a:solidFill>
              </a:rPr>
              <a:t>8.0 </a:t>
            </a:r>
            <a:r>
              <a:rPr lang="ko-KR" altLang="en-US" dirty="0">
                <a:solidFill>
                  <a:prstClr val="black"/>
                </a:solidFill>
              </a:rPr>
              <a:t>버전 발표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39532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Workbench</a:t>
            </a:r>
            <a:r>
              <a:rPr lang="ko-KR" altLang="en-US" sz="2200" b="1" dirty="0"/>
              <a:t>로 </a:t>
            </a:r>
            <a:r>
              <a:rPr lang="en-US" altLang="ko-KR" sz="2200" b="1" dirty="0"/>
              <a:t>Linux MySQL </a:t>
            </a:r>
            <a:r>
              <a:rPr lang="ko-KR" altLang="en-US" sz="2200" b="1" dirty="0"/>
              <a:t>서버에 접속한 경우 </a:t>
            </a:r>
            <a:r>
              <a:rPr lang="ko-KR" altLang="en-US" sz="2200" b="1" dirty="0" smtClean="0"/>
              <a:t>주의해야 </a:t>
            </a:r>
            <a:r>
              <a:rPr lang="ko-KR" altLang="en-US" sz="2200" b="1" dirty="0"/>
              <a:t>할 점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Linux </a:t>
            </a:r>
            <a:r>
              <a:rPr lang="ko-KR" altLang="en-US" sz="2200" dirty="0"/>
              <a:t>컴퓨터 방화벽 </a:t>
            </a:r>
            <a:r>
              <a:rPr lang="ko-KR" altLang="en-US" sz="2200" dirty="0" smtClean="0"/>
              <a:t>설정</a:t>
            </a:r>
            <a:endParaRPr lang="en-US" altLang="ko-KR" sz="2200" dirty="0" smtClean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포트인 </a:t>
            </a:r>
            <a:r>
              <a:rPr lang="en-US" altLang="ko-KR" dirty="0">
                <a:solidFill>
                  <a:prstClr val="black"/>
                </a:solidFill>
              </a:rPr>
              <a:t>3306</a:t>
            </a:r>
            <a:r>
              <a:rPr lang="ko-KR" altLang="en-US" dirty="0">
                <a:solidFill>
                  <a:prstClr val="black"/>
                </a:solidFill>
              </a:rPr>
              <a:t>번을 허용하도록 설정해야 </a:t>
            </a:r>
            <a:r>
              <a:rPr lang="ko-KR" altLang="en-US" dirty="0" smtClean="0">
                <a:solidFill>
                  <a:prstClr val="black"/>
                </a:solidFill>
              </a:rPr>
              <a:t>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Linux </a:t>
            </a:r>
            <a:r>
              <a:rPr lang="ko-KR" altLang="en-US" sz="2200" dirty="0"/>
              <a:t>컴퓨터의 </a:t>
            </a:r>
            <a:r>
              <a:rPr lang="en-US" altLang="ko-KR" sz="2200" dirty="0"/>
              <a:t>IP</a:t>
            </a:r>
            <a:r>
              <a:rPr lang="ko-KR" altLang="en-US" sz="2200" dirty="0"/>
              <a:t>주소를 알고 있어야 </a:t>
            </a:r>
            <a:r>
              <a:rPr lang="ko-KR" altLang="en-US" sz="2200" dirty="0" smtClean="0"/>
              <a:t>함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Windows </a:t>
            </a:r>
            <a:r>
              <a:rPr lang="ko-KR" altLang="en-US" sz="2200" dirty="0"/>
              <a:t>컴퓨터의 </a:t>
            </a:r>
            <a:r>
              <a:rPr lang="en-US" altLang="ko-KR" sz="2200" dirty="0"/>
              <a:t>Workbench</a:t>
            </a:r>
            <a:r>
              <a:rPr lang="ko-KR" altLang="en-US" sz="2200" dirty="0"/>
              <a:t>에서 </a:t>
            </a:r>
            <a:r>
              <a:rPr lang="en-US" altLang="ko-KR" sz="2200" dirty="0"/>
              <a:t>Linux </a:t>
            </a:r>
            <a:r>
              <a:rPr lang="ko-KR" altLang="en-US" sz="2200" dirty="0"/>
              <a:t>컴퓨터로 연결고리 만들어 놓아야 </a:t>
            </a:r>
            <a:r>
              <a:rPr lang="ko-KR" altLang="en-US" sz="2200" dirty="0" smtClean="0"/>
              <a:t>함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실습 통해 확인 </a:t>
            </a:r>
            <a:r>
              <a:rPr lang="en-US" altLang="ko-KR" sz="2200" dirty="0" smtClean="0"/>
              <a:t>(P. 164~ 169)</a:t>
            </a:r>
            <a:endParaRPr lang="ko-KR" altLang="en-US" sz="2200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외부</a:t>
            </a:r>
            <a:r>
              <a:rPr lang="x-none" smtClean="0"/>
              <a:t> </a:t>
            </a:r>
            <a:r>
              <a:rPr lang="en-US" altLang="ko-KR" dirty="0"/>
              <a:t>MySQL </a:t>
            </a:r>
            <a:r>
              <a:rPr lang="ko-KR" altLang="en-US" dirty="0" smtClean="0"/>
              <a:t>서버 관리하기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22108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DB </a:t>
            </a:r>
            <a:r>
              <a:rPr lang="ko-KR" altLang="en-US" sz="2200" b="1" dirty="0"/>
              <a:t>사용자 관리의 필요성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현재까지 사용 방법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관리자인 </a:t>
            </a:r>
            <a:r>
              <a:rPr lang="en-US" altLang="ko-KR" dirty="0">
                <a:solidFill>
                  <a:prstClr val="black"/>
                </a:solidFill>
              </a:rPr>
              <a:t>root</a:t>
            </a:r>
            <a:r>
              <a:rPr lang="ko-KR" altLang="en-US" dirty="0">
                <a:solidFill>
                  <a:prstClr val="black"/>
                </a:solidFill>
              </a:rPr>
              <a:t>로 접속해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실무에서의 문제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데이터베이스를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다양한 </a:t>
            </a:r>
            <a:r>
              <a:rPr lang="ko-KR" altLang="en-US" dirty="0">
                <a:solidFill>
                  <a:prstClr val="black"/>
                </a:solidFill>
              </a:rPr>
              <a:t>사용자나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응용프로그램에서 </a:t>
            </a:r>
            <a:r>
              <a:rPr lang="ko-KR" altLang="en-US" dirty="0">
                <a:solidFill>
                  <a:prstClr val="black"/>
                </a:solidFill>
              </a:rPr>
              <a:t>접속해 </a:t>
            </a:r>
            <a:r>
              <a:rPr lang="ko-KR" altLang="en-US" dirty="0" smtClean="0">
                <a:solidFill>
                  <a:prstClr val="black"/>
                </a:solidFill>
              </a:rPr>
              <a:t>사용함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모든 사용자가 관리자로 접속을 한다면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ko-KR" altLang="en-US" dirty="0" smtClean="0">
                <a:solidFill>
                  <a:prstClr val="black"/>
                </a:solidFill>
              </a:rPr>
              <a:t>   데이터가 유출되거나 증발하는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끔찍한 일이 일어날수 있음</a:t>
            </a:r>
            <a:endParaRPr lang="ko-KR" altLang="en-US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사용자 관리하기</a:t>
            </a:r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970" y="671687"/>
            <a:ext cx="5596278" cy="566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787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의 사용자 및 역할</a:t>
            </a:r>
            <a:r>
              <a:rPr lang="en-US" altLang="ko-KR" sz="2200" b="1" dirty="0"/>
              <a:t>/</a:t>
            </a:r>
            <a:r>
              <a:rPr lang="ko-KR" altLang="en-US" sz="2200" b="1" dirty="0"/>
              <a:t>권한 </a:t>
            </a:r>
            <a:r>
              <a:rPr lang="ko-KR" altLang="en-US" sz="2200" b="1" dirty="0" smtClean="0"/>
              <a:t>관리 실습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팀장님 </a:t>
            </a:r>
            <a:r>
              <a:rPr lang="en-US" altLang="ko-KR" sz="2200" dirty="0"/>
              <a:t>(Director)</a:t>
            </a:r>
          </a:p>
          <a:p>
            <a:pPr lvl="1"/>
            <a:r>
              <a:rPr lang="ko-KR" altLang="en-US" b="1" dirty="0">
                <a:solidFill>
                  <a:prstClr val="black"/>
                </a:solidFill>
              </a:rPr>
              <a:t>데이터베이스 관리자</a:t>
            </a:r>
            <a:r>
              <a:rPr lang="en-US" altLang="ko-KR" b="1" dirty="0">
                <a:solidFill>
                  <a:prstClr val="black"/>
                </a:solidFill>
              </a:rPr>
              <a:t>(DBA)</a:t>
            </a:r>
            <a:r>
              <a:rPr lang="ko-KR" altLang="en-US" b="1" dirty="0">
                <a:solidFill>
                  <a:prstClr val="black"/>
                </a:solidFill>
              </a:rPr>
              <a:t>의 역할 부여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Workbench </a:t>
            </a:r>
            <a:r>
              <a:rPr lang="ko-KR" altLang="en-US" dirty="0">
                <a:solidFill>
                  <a:prstClr val="black"/>
                </a:solidFill>
              </a:rPr>
              <a:t>실행하고 </a:t>
            </a:r>
            <a:r>
              <a:rPr lang="en-US" altLang="ko-KR" dirty="0">
                <a:solidFill>
                  <a:prstClr val="black"/>
                </a:solidFill>
              </a:rPr>
              <a:t>[Local instance MySQL]</a:t>
            </a:r>
            <a:r>
              <a:rPr lang="ko-KR" altLang="en-US" dirty="0">
                <a:solidFill>
                  <a:prstClr val="black"/>
                </a:solidFill>
              </a:rPr>
              <a:t>을 클릭해서 접속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사용자를 생성하는 권한은 </a:t>
            </a:r>
            <a:r>
              <a:rPr lang="en-US" altLang="ko-KR" dirty="0">
                <a:solidFill>
                  <a:prstClr val="black"/>
                </a:solidFill>
              </a:rPr>
              <a:t>root</a:t>
            </a:r>
            <a:r>
              <a:rPr lang="ko-KR" altLang="en-US" dirty="0">
                <a:solidFill>
                  <a:prstClr val="black"/>
                </a:solidFill>
              </a:rPr>
              <a:t>에게만 있음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[Navigator]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en-US" altLang="ko-KR" dirty="0" smtClean="0">
                <a:solidFill>
                  <a:prstClr val="black"/>
                </a:solidFill>
              </a:rPr>
              <a:t>[Administration] </a:t>
            </a:r>
            <a:r>
              <a:rPr lang="ko-KR" altLang="en-US" dirty="0">
                <a:solidFill>
                  <a:prstClr val="black"/>
                </a:solidFill>
              </a:rPr>
              <a:t>탭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Users and Privileges]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사용자 관리하기</a:t>
            </a:r>
            <a:endParaRPr lang="x-none" dirty="0"/>
          </a:p>
        </p:txBody>
      </p:sp>
      <p:pic>
        <p:nvPicPr>
          <p:cNvPr id="20482" name="Picture 2" descr="C:\Users\USER\Desktop\이것이mysql이다\이미지모음\1-9장그림(2019.09.16)\05장그림\05-5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11" y="3420208"/>
            <a:ext cx="3391266" cy="33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64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의 사용자 및 역할</a:t>
            </a:r>
            <a:r>
              <a:rPr lang="en-US" altLang="ko-KR" sz="2200" b="1" dirty="0"/>
              <a:t>/</a:t>
            </a:r>
            <a:r>
              <a:rPr lang="ko-KR" altLang="en-US" sz="2200" b="1" dirty="0"/>
              <a:t>권한 </a:t>
            </a:r>
            <a:r>
              <a:rPr lang="ko-KR" altLang="en-US" sz="2200" b="1" dirty="0" smtClean="0"/>
              <a:t>관리 실습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팀장님 </a:t>
            </a:r>
            <a:r>
              <a:rPr lang="en-US" altLang="ko-KR" sz="2200" dirty="0"/>
              <a:t>(Director)</a:t>
            </a:r>
          </a:p>
          <a:p>
            <a:pPr lvl="1"/>
            <a:r>
              <a:rPr lang="ko-KR" altLang="en-US" b="1" dirty="0">
                <a:solidFill>
                  <a:prstClr val="black"/>
                </a:solidFill>
              </a:rPr>
              <a:t>데이터베이스 관리자</a:t>
            </a:r>
            <a:r>
              <a:rPr lang="en-US" altLang="ko-KR" b="1" dirty="0">
                <a:solidFill>
                  <a:prstClr val="black"/>
                </a:solidFill>
              </a:rPr>
              <a:t>(DBA)</a:t>
            </a:r>
            <a:r>
              <a:rPr lang="ko-KR" altLang="en-US" b="1" dirty="0">
                <a:solidFill>
                  <a:prstClr val="black"/>
                </a:solidFill>
              </a:rPr>
              <a:t>의 역할 부여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Users and Privileges] </a:t>
            </a:r>
            <a:r>
              <a:rPr lang="ko-KR" altLang="en-US" dirty="0">
                <a:solidFill>
                  <a:prstClr val="black"/>
                </a:solidFill>
              </a:rPr>
              <a:t>창에서 왼쪽 아래 </a:t>
            </a:r>
            <a:r>
              <a:rPr lang="en-US" altLang="ko-KR" dirty="0">
                <a:solidFill>
                  <a:prstClr val="black"/>
                </a:solidFill>
              </a:rPr>
              <a:t>&lt;Add Account&gt; </a:t>
            </a:r>
            <a:r>
              <a:rPr lang="ko-KR" altLang="en-US" dirty="0">
                <a:solidFill>
                  <a:prstClr val="black"/>
                </a:solidFill>
              </a:rPr>
              <a:t>클릭한 후 </a:t>
            </a:r>
            <a:r>
              <a:rPr lang="en-US" altLang="ko-KR" dirty="0">
                <a:solidFill>
                  <a:prstClr val="black"/>
                </a:solidFill>
              </a:rPr>
              <a:t>[Login] </a:t>
            </a:r>
            <a:r>
              <a:rPr lang="ko-KR" altLang="en-US" dirty="0">
                <a:solidFill>
                  <a:prstClr val="black"/>
                </a:solidFill>
              </a:rPr>
              <a:t>탭의 </a:t>
            </a:r>
            <a:r>
              <a:rPr lang="en-US" altLang="ko-KR" dirty="0">
                <a:solidFill>
                  <a:prstClr val="black"/>
                </a:solidFill>
              </a:rPr>
              <a:t>[Login Name]</a:t>
            </a:r>
            <a:r>
              <a:rPr lang="ko-KR" altLang="en-US" dirty="0">
                <a:solidFill>
                  <a:prstClr val="black"/>
                </a:solidFill>
              </a:rPr>
              <a:t>에 ‘</a:t>
            </a:r>
            <a:r>
              <a:rPr lang="en-US" altLang="ko-KR" dirty="0">
                <a:solidFill>
                  <a:prstClr val="black"/>
                </a:solidFill>
              </a:rPr>
              <a:t>director’ </a:t>
            </a:r>
            <a:r>
              <a:rPr lang="ko-KR" altLang="en-US" dirty="0">
                <a:solidFill>
                  <a:prstClr val="black"/>
                </a:solidFill>
              </a:rPr>
              <a:t>입력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비밀번호 입력하고 </a:t>
            </a:r>
            <a:r>
              <a:rPr lang="en-US" altLang="ko-KR" dirty="0">
                <a:solidFill>
                  <a:prstClr val="black"/>
                </a:solidFill>
              </a:rPr>
              <a:t>&lt;Apply&gt; </a:t>
            </a:r>
            <a:r>
              <a:rPr lang="ko-KR" altLang="en-US" dirty="0">
                <a:solidFill>
                  <a:prstClr val="black"/>
                </a:solidFill>
              </a:rPr>
              <a:t>클릭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smtClean="0">
                <a:solidFill>
                  <a:prstClr val="black"/>
                </a:solidFill>
              </a:rPr>
              <a:t>director </a:t>
            </a:r>
            <a:r>
              <a:rPr lang="ko-KR" altLang="en-US" dirty="0">
                <a:solidFill>
                  <a:prstClr val="black"/>
                </a:solidFill>
              </a:rPr>
              <a:t>사용자 등록 </a:t>
            </a:r>
            <a:r>
              <a:rPr lang="ko-KR" altLang="en-US" dirty="0" smtClean="0">
                <a:solidFill>
                  <a:prstClr val="black"/>
                </a:solidFill>
              </a:rPr>
              <a:t>확인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사용자 관리하기</a:t>
            </a:r>
            <a:endParaRPr lang="x-none" dirty="0"/>
          </a:p>
        </p:txBody>
      </p:sp>
      <p:pic>
        <p:nvPicPr>
          <p:cNvPr id="21506" name="Picture 2" descr="C:\Users\USER\Desktop\이것이mysql이다\이미지모음\1-9장그림(2019.09.16)\05장그림\05-5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09" y="3350877"/>
            <a:ext cx="6919546" cy="341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627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의 사용자 및 역할</a:t>
            </a:r>
            <a:r>
              <a:rPr lang="en-US" altLang="ko-KR" sz="2200" b="1" dirty="0"/>
              <a:t>/</a:t>
            </a:r>
            <a:r>
              <a:rPr lang="ko-KR" altLang="en-US" sz="2200" b="1" dirty="0"/>
              <a:t>권한 </a:t>
            </a:r>
            <a:r>
              <a:rPr lang="ko-KR" altLang="en-US" sz="2200" b="1" dirty="0" smtClean="0"/>
              <a:t>관리 실습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팀장님 </a:t>
            </a:r>
            <a:r>
              <a:rPr lang="en-US" altLang="ko-KR" sz="2200" dirty="0"/>
              <a:t>(Director)</a:t>
            </a:r>
          </a:p>
          <a:p>
            <a:pPr lvl="1"/>
            <a:r>
              <a:rPr lang="ko-KR" altLang="en-US" b="1" dirty="0">
                <a:solidFill>
                  <a:prstClr val="black"/>
                </a:solidFill>
              </a:rPr>
              <a:t>데이터베이스 관리자</a:t>
            </a:r>
            <a:r>
              <a:rPr lang="en-US" altLang="ko-KR" b="1" dirty="0">
                <a:solidFill>
                  <a:prstClr val="black"/>
                </a:solidFill>
              </a:rPr>
              <a:t>(DBA)</a:t>
            </a:r>
            <a:r>
              <a:rPr lang="ko-KR" altLang="en-US" b="1" dirty="0">
                <a:solidFill>
                  <a:prstClr val="black"/>
                </a:solidFill>
              </a:rPr>
              <a:t>의 역할 부여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Account Limits] </a:t>
            </a:r>
            <a:r>
              <a:rPr lang="ko-KR" altLang="en-US" dirty="0">
                <a:solidFill>
                  <a:prstClr val="black"/>
                </a:solidFill>
              </a:rPr>
              <a:t>탭으로 쿼리 한계 설정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은 제한 없음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[Administrative </a:t>
            </a:r>
            <a:r>
              <a:rPr lang="en-US" altLang="ko-KR" dirty="0" smtClean="0">
                <a:solidFill>
                  <a:prstClr val="black"/>
                </a:solidFill>
              </a:rPr>
              <a:t>Roles]</a:t>
            </a:r>
            <a:r>
              <a:rPr lang="ko-KR" altLang="en-US" dirty="0" smtClean="0">
                <a:solidFill>
                  <a:prstClr val="black"/>
                </a:solidFill>
              </a:rPr>
              <a:t>에서는 </a:t>
            </a:r>
            <a:r>
              <a:rPr lang="en-US" altLang="ko-KR" dirty="0" smtClean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자체에 대한 권한 </a:t>
            </a:r>
            <a:r>
              <a:rPr lang="ko-KR" altLang="en-US" dirty="0" smtClean="0">
                <a:solidFill>
                  <a:prstClr val="black"/>
                </a:solidFill>
              </a:rPr>
              <a:t>설정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Role]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en-US" altLang="ko-KR" dirty="0">
                <a:solidFill>
                  <a:prstClr val="black"/>
                </a:solidFill>
              </a:rPr>
              <a:t>&lt;DBA&gt; </a:t>
            </a:r>
            <a:r>
              <a:rPr lang="ko-KR" altLang="en-US" dirty="0" smtClean="0">
                <a:solidFill>
                  <a:prstClr val="black"/>
                </a:solidFill>
              </a:rPr>
              <a:t>체크하여 </a:t>
            </a:r>
            <a:r>
              <a:rPr lang="ko-KR" altLang="en-US" dirty="0" err="1" smtClean="0">
                <a:solidFill>
                  <a:prstClr val="black"/>
                </a:solidFill>
              </a:rPr>
              <a:t>모든권한</a:t>
            </a:r>
            <a:r>
              <a:rPr lang="ko-KR" altLang="en-US" dirty="0" smtClean="0">
                <a:solidFill>
                  <a:prstClr val="black"/>
                </a:solidFill>
              </a:rPr>
              <a:t> 설정 적용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사용자 관리하기</a:t>
            </a:r>
            <a:endParaRPr lang="x-none" dirty="0"/>
          </a:p>
        </p:txBody>
      </p:sp>
      <p:pic>
        <p:nvPicPr>
          <p:cNvPr id="22530" name="Picture 2" descr="C:\Users\USER\Desktop\이것이mysql이다\이미지모음\1-9장그림(2019.09.16)\05장그림\05-5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07" y="3344739"/>
            <a:ext cx="6647036" cy="3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503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의 사용자 및 역할</a:t>
            </a:r>
            <a:r>
              <a:rPr lang="en-US" altLang="ko-KR" sz="2200" b="1" dirty="0"/>
              <a:t>/</a:t>
            </a:r>
            <a:r>
              <a:rPr lang="ko-KR" altLang="en-US" sz="2200" b="1" dirty="0"/>
              <a:t>권한 </a:t>
            </a:r>
            <a:r>
              <a:rPr lang="ko-KR" altLang="en-US" sz="2200" b="1" dirty="0" smtClean="0"/>
              <a:t>관리 실습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사장</a:t>
            </a:r>
            <a:r>
              <a:rPr lang="ko-KR" altLang="en-US" sz="2200" dirty="0"/>
              <a:t>님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(CEO)</a:t>
            </a:r>
            <a:endParaRPr lang="en-US" altLang="ko-KR" sz="2200" dirty="0"/>
          </a:p>
          <a:p>
            <a:pPr lvl="1"/>
            <a:r>
              <a:rPr lang="en-US" altLang="ko-KR" b="1" dirty="0">
                <a:solidFill>
                  <a:prstClr val="black"/>
                </a:solidFill>
              </a:rPr>
              <a:t>MySQL</a:t>
            </a:r>
            <a:r>
              <a:rPr lang="ko-KR" altLang="en-US" b="1" dirty="0">
                <a:solidFill>
                  <a:prstClr val="black"/>
                </a:solidFill>
              </a:rPr>
              <a:t>의 모든 데이터에 읽기 </a:t>
            </a:r>
            <a:r>
              <a:rPr lang="en-US" altLang="ko-KR" b="1" dirty="0">
                <a:solidFill>
                  <a:prstClr val="black"/>
                </a:solidFill>
              </a:rPr>
              <a:t>(Select)  </a:t>
            </a:r>
            <a:r>
              <a:rPr lang="ko-KR" altLang="en-US" b="1" dirty="0">
                <a:solidFill>
                  <a:prstClr val="black"/>
                </a:solidFill>
              </a:rPr>
              <a:t>권한 부여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계정 등록방법은 ‘팀장님’의 경우와 같음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[Administrative Roles] </a:t>
            </a:r>
            <a:r>
              <a:rPr lang="ko-KR" altLang="en-US" dirty="0">
                <a:solidFill>
                  <a:prstClr val="black"/>
                </a:solidFill>
              </a:rPr>
              <a:t>탭 클릭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사장님은 </a:t>
            </a:r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ko-KR" altLang="en-US" dirty="0" smtClean="0">
                <a:solidFill>
                  <a:prstClr val="black"/>
                </a:solidFill>
              </a:rPr>
              <a:t>읽기</a:t>
            </a:r>
            <a:r>
              <a:rPr lang="en-US" altLang="ko-KR" dirty="0" smtClean="0">
                <a:solidFill>
                  <a:prstClr val="black"/>
                </a:solidFill>
              </a:rPr>
              <a:t>(Select)</a:t>
            </a:r>
            <a:r>
              <a:rPr lang="ko-KR" altLang="en-US" dirty="0" smtClean="0">
                <a:solidFill>
                  <a:prstClr val="black"/>
                </a:solidFill>
              </a:rPr>
              <a:t>로 계획되어 </a:t>
            </a:r>
            <a:r>
              <a:rPr lang="ko-KR" altLang="en-US" dirty="0">
                <a:solidFill>
                  <a:prstClr val="black"/>
                </a:solidFill>
              </a:rPr>
              <a:t>있음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[Global Privileges] </a:t>
            </a:r>
            <a:r>
              <a:rPr lang="ko-KR" altLang="en-US" dirty="0">
                <a:solidFill>
                  <a:prstClr val="black"/>
                </a:solidFill>
              </a:rPr>
              <a:t>중에서 </a:t>
            </a:r>
            <a:r>
              <a:rPr lang="en-US" altLang="ko-KR" dirty="0">
                <a:solidFill>
                  <a:prstClr val="black"/>
                </a:solidFill>
              </a:rPr>
              <a:t>&lt;SELECT&gt; </a:t>
            </a:r>
            <a:r>
              <a:rPr lang="ko-KR" altLang="en-US" dirty="0">
                <a:solidFill>
                  <a:prstClr val="black"/>
                </a:solidFill>
              </a:rPr>
              <a:t>체크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왼쪽 </a:t>
            </a:r>
            <a:r>
              <a:rPr lang="en-US" altLang="ko-KR" dirty="0">
                <a:solidFill>
                  <a:prstClr val="black"/>
                </a:solidFill>
              </a:rPr>
              <a:t>Role </a:t>
            </a:r>
            <a:r>
              <a:rPr lang="ko-KR" altLang="en-US" dirty="0">
                <a:solidFill>
                  <a:prstClr val="black"/>
                </a:solidFill>
              </a:rPr>
              <a:t>중에 </a:t>
            </a:r>
            <a:r>
              <a:rPr lang="en-US" altLang="ko-KR" dirty="0">
                <a:solidFill>
                  <a:prstClr val="black"/>
                </a:solidFill>
              </a:rPr>
              <a:t>&lt;Custom&gt;</a:t>
            </a:r>
            <a:r>
              <a:rPr lang="ko-KR" altLang="en-US" dirty="0">
                <a:solidFill>
                  <a:prstClr val="black"/>
                </a:solidFill>
              </a:rPr>
              <a:t>이 자동으로 체크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사용자 관리하기</a:t>
            </a:r>
            <a:endParaRPr lang="x-none" dirty="0"/>
          </a:p>
        </p:txBody>
      </p:sp>
      <p:pic>
        <p:nvPicPr>
          <p:cNvPr id="23554" name="Picture 2" descr="C:\Users\USER\Desktop\이것이mysql이다\이미지모음\1-9장그림(2019.09.16)\05장그림\05-5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986" y="4199426"/>
            <a:ext cx="6417248" cy="265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712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의 사용자 및 역할</a:t>
            </a:r>
            <a:r>
              <a:rPr lang="en-US" altLang="ko-KR" sz="2200" b="1" dirty="0"/>
              <a:t>/</a:t>
            </a:r>
            <a:r>
              <a:rPr lang="ko-KR" altLang="en-US" sz="2200" b="1" dirty="0"/>
              <a:t>권한 </a:t>
            </a:r>
            <a:r>
              <a:rPr lang="ko-KR" altLang="en-US" sz="2200" b="1" dirty="0" smtClean="0"/>
              <a:t>관리 실습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일반직원 </a:t>
            </a:r>
            <a:r>
              <a:rPr lang="en-US" altLang="ko-KR" sz="2200" dirty="0"/>
              <a:t>(staff) </a:t>
            </a:r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ShopDB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데이터베이스의 모든 테이블에 대해 읽기</a:t>
            </a:r>
            <a:r>
              <a:rPr lang="en-US" altLang="ko-KR" dirty="0">
                <a:solidFill>
                  <a:prstClr val="black"/>
                </a:solidFill>
              </a:rPr>
              <a:t>(Select) , </a:t>
            </a:r>
            <a:r>
              <a:rPr lang="ko-KR" altLang="en-US" dirty="0">
                <a:solidFill>
                  <a:prstClr val="black"/>
                </a:solidFill>
              </a:rPr>
              <a:t>쓰기 </a:t>
            </a:r>
            <a:r>
              <a:rPr lang="en-US" altLang="ko-KR" dirty="0" smtClean="0">
                <a:solidFill>
                  <a:prstClr val="black"/>
                </a:solidFill>
              </a:rPr>
              <a:t>(Insert </a:t>
            </a:r>
            <a:r>
              <a:rPr lang="en-US" altLang="ko-KR" dirty="0">
                <a:solidFill>
                  <a:prstClr val="black"/>
                </a:solidFill>
              </a:rPr>
              <a:t>, Update, </a:t>
            </a:r>
            <a:r>
              <a:rPr lang="en-US" altLang="ko-KR" dirty="0" smtClean="0">
                <a:solidFill>
                  <a:prstClr val="black"/>
                </a:solidFill>
              </a:rPr>
              <a:t>Delete) </a:t>
            </a:r>
            <a:r>
              <a:rPr lang="ko-KR" altLang="en-US" dirty="0">
                <a:solidFill>
                  <a:prstClr val="black"/>
                </a:solidFill>
              </a:rPr>
              <a:t>권한 부여</a:t>
            </a: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 등을 생성</a:t>
            </a:r>
            <a:r>
              <a:rPr lang="en-US" altLang="ko-KR" dirty="0">
                <a:solidFill>
                  <a:prstClr val="black"/>
                </a:solidFill>
              </a:rPr>
              <a:t>(Create Routine) </a:t>
            </a:r>
            <a:r>
              <a:rPr lang="ko-KR" altLang="en-US" dirty="0">
                <a:solidFill>
                  <a:prstClr val="black"/>
                </a:solidFill>
              </a:rPr>
              <a:t>하고 수정</a:t>
            </a:r>
            <a:r>
              <a:rPr lang="en-US" altLang="ko-KR" dirty="0">
                <a:solidFill>
                  <a:prstClr val="black"/>
                </a:solidFill>
              </a:rPr>
              <a:t>( Alter Routine) </a:t>
            </a:r>
            <a:r>
              <a:rPr lang="ko-KR" altLang="en-US" dirty="0">
                <a:solidFill>
                  <a:prstClr val="black"/>
                </a:solidFill>
              </a:rPr>
              <a:t>할 수 있는 권한 부여</a:t>
            </a:r>
          </a:p>
          <a:p>
            <a:pPr lvl="3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사용자 관리하기</a:t>
            </a:r>
            <a:endParaRPr lang="x-none" dirty="0"/>
          </a:p>
        </p:txBody>
      </p:sp>
      <p:pic>
        <p:nvPicPr>
          <p:cNvPr id="24578" name="Picture 2" descr="C:\Users\USER\Desktop\이것이mysql이다\이미지모음\1-9장그림(2019.09.16)\05장그림\05-5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995" y="2635648"/>
            <a:ext cx="6994282" cy="41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8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의 사용자 및 역할</a:t>
            </a:r>
            <a:r>
              <a:rPr lang="en-US" altLang="ko-KR" sz="2200" b="1" dirty="0"/>
              <a:t>/</a:t>
            </a:r>
            <a:r>
              <a:rPr lang="ko-KR" altLang="en-US" sz="2200" b="1" dirty="0"/>
              <a:t>권한 </a:t>
            </a:r>
            <a:r>
              <a:rPr lang="ko-KR" altLang="en-US" sz="2200" b="1" dirty="0" smtClean="0"/>
              <a:t>관리 실습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일반직원 </a:t>
            </a:r>
            <a:r>
              <a:rPr lang="en-US" altLang="ko-KR" sz="2200" dirty="0"/>
              <a:t>(staff) 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employees </a:t>
            </a:r>
            <a:r>
              <a:rPr lang="ko-KR" altLang="en-US" dirty="0">
                <a:solidFill>
                  <a:prstClr val="black"/>
                </a:solidFill>
              </a:rPr>
              <a:t>데이터베이스의 테이블에 대해서는 </a:t>
            </a:r>
            <a:r>
              <a:rPr lang="ko-KR" altLang="en-US" dirty="0" smtClean="0">
                <a:solidFill>
                  <a:prstClr val="black"/>
                </a:solidFill>
              </a:rPr>
              <a:t>읽기</a:t>
            </a:r>
            <a:r>
              <a:rPr lang="en-US" altLang="ko-KR" dirty="0" smtClean="0">
                <a:solidFill>
                  <a:prstClr val="black"/>
                </a:solidFill>
              </a:rPr>
              <a:t>(Select)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권한만 </a:t>
            </a:r>
            <a:r>
              <a:rPr lang="ko-KR" altLang="en-US" dirty="0" smtClean="0">
                <a:solidFill>
                  <a:prstClr val="black"/>
                </a:solidFill>
              </a:rPr>
              <a:t>부여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각 </a:t>
            </a:r>
            <a:r>
              <a:rPr lang="ko-KR" altLang="en-US" sz="2200" dirty="0" err="1" smtClean="0">
                <a:solidFill>
                  <a:prstClr val="black"/>
                </a:solidFill>
              </a:rPr>
              <a:t>사용자별</a:t>
            </a:r>
            <a:r>
              <a:rPr lang="ko-KR" altLang="en-US" sz="2200" dirty="0" smtClean="0">
                <a:solidFill>
                  <a:prstClr val="black"/>
                </a:solidFill>
              </a:rPr>
              <a:t> 권한 확인</a:t>
            </a:r>
            <a:r>
              <a:rPr lang="en-US" altLang="ko-KR" sz="2200" dirty="0" smtClean="0">
                <a:solidFill>
                  <a:prstClr val="black"/>
                </a:solidFill>
              </a:rPr>
              <a:t> </a:t>
            </a:r>
          </a:p>
          <a:p>
            <a:pPr lvl="3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사용자 관리하기</a:t>
            </a:r>
            <a:endParaRPr lang="x-none" dirty="0"/>
          </a:p>
        </p:txBody>
      </p:sp>
      <p:pic>
        <p:nvPicPr>
          <p:cNvPr id="25603" name="Picture 3" descr="C:\Users\USER\Desktop\이것이mysql이다\이미지모음\1-9장그림(2019.09.16)\05장그림\05-5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38" y="2202594"/>
            <a:ext cx="7075611" cy="382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32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Workbench</a:t>
            </a:r>
            <a:r>
              <a:rPr lang="ko-KR" altLang="en-US" sz="2200" b="1" dirty="0"/>
              <a:t>의 주요한 기능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데이터베이스 연결 기능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인스턴스</a:t>
            </a:r>
            <a:r>
              <a:rPr lang="ko-KR" altLang="en-US" sz="2200" dirty="0"/>
              <a:t> 관리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위저드를</a:t>
            </a:r>
            <a:r>
              <a:rPr lang="ko-KR" altLang="en-US" sz="2200" dirty="0"/>
              <a:t> 이용한 </a:t>
            </a:r>
            <a:r>
              <a:rPr lang="en-US" altLang="ko-KR" sz="2200" dirty="0"/>
              <a:t>MySQL</a:t>
            </a:r>
            <a:r>
              <a:rPr lang="ko-KR" altLang="en-US" sz="2200" dirty="0"/>
              <a:t>의 동작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통합된 기능의 </a:t>
            </a:r>
            <a:r>
              <a:rPr lang="en-US" altLang="ko-KR" sz="2200" dirty="0"/>
              <a:t>SQL </a:t>
            </a:r>
            <a:r>
              <a:rPr lang="ko-KR" altLang="en-US" sz="2200" dirty="0"/>
              <a:t>편집기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데이터베이스 모델링 기능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포워드</a:t>
            </a:r>
            <a:r>
              <a:rPr lang="en-US" altLang="ko-KR" sz="2200" dirty="0"/>
              <a:t>/</a:t>
            </a:r>
            <a:r>
              <a:rPr lang="ko-KR" altLang="en-US" sz="2200" dirty="0" err="1"/>
              <a:t>리버스</a:t>
            </a:r>
            <a:r>
              <a:rPr lang="ko-KR" altLang="en-US" sz="2200" dirty="0"/>
              <a:t> 엔지니어링 기능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데이터베이스 </a:t>
            </a:r>
            <a:r>
              <a:rPr lang="ko-KR" altLang="en-US" sz="2200" dirty="0" err="1"/>
              <a:t>인스턴스</a:t>
            </a:r>
            <a:r>
              <a:rPr lang="ko-KR" altLang="en-US" sz="2200" dirty="0"/>
              <a:t> 시작</a:t>
            </a:r>
            <a:r>
              <a:rPr lang="en-US" altLang="ko-KR" sz="2200" dirty="0"/>
              <a:t>/</a:t>
            </a:r>
            <a:r>
              <a:rPr lang="ko-KR" altLang="en-US" sz="2200" dirty="0"/>
              <a:t>종료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데이터베이스 내보내기</a:t>
            </a:r>
            <a:r>
              <a:rPr lang="en-US" altLang="ko-KR" sz="2200" dirty="0"/>
              <a:t>/</a:t>
            </a:r>
            <a:r>
              <a:rPr lang="ko-KR" altLang="en-US" sz="2200" dirty="0"/>
              <a:t>가져오기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데이터베이스 계정 관리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6208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Workbench</a:t>
            </a:r>
            <a:r>
              <a:rPr lang="ko-KR" altLang="en-US" sz="2200" b="1" dirty="0"/>
              <a:t>의 버전과 실행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Windows [</a:t>
            </a:r>
            <a:r>
              <a:rPr lang="ko-KR" altLang="en-US" sz="2200" dirty="0"/>
              <a:t>시작</a:t>
            </a:r>
            <a:r>
              <a:rPr lang="en-US" altLang="ko-KR" sz="2200" dirty="0"/>
              <a:t>] &gt;&gt; [</a:t>
            </a:r>
            <a:r>
              <a:rPr lang="ko-KR" altLang="en-US" sz="2200" dirty="0"/>
              <a:t>모든 </a:t>
            </a:r>
            <a:r>
              <a:rPr lang="ko-KR" altLang="en-US" sz="2200" dirty="0" err="1"/>
              <a:t>앱</a:t>
            </a:r>
            <a:r>
              <a:rPr lang="en-US" altLang="ko-KR" sz="2200" dirty="0"/>
              <a:t>] &gt;&gt; [MySQL] &gt;&gt; [MySQL Workbench </a:t>
            </a:r>
            <a:r>
              <a:rPr lang="en-US" altLang="ko-KR" sz="2200" dirty="0" smtClean="0"/>
              <a:t>8.0 </a:t>
            </a:r>
            <a:r>
              <a:rPr lang="en-US" altLang="ko-KR" sz="2200" dirty="0"/>
              <a:t>CE]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 Community </a:t>
            </a:r>
            <a:r>
              <a:rPr lang="en-US" altLang="ko-KR" dirty="0" smtClean="0">
                <a:solidFill>
                  <a:prstClr val="black"/>
                </a:solidFill>
              </a:rPr>
              <a:t>8.0.17</a:t>
            </a:r>
            <a:r>
              <a:rPr lang="ko-KR" altLang="en-US" dirty="0" smtClean="0">
                <a:solidFill>
                  <a:prstClr val="black"/>
                </a:solidFill>
              </a:rPr>
              <a:t>의 배포 파일 안에는 </a:t>
            </a:r>
            <a:r>
              <a:rPr lang="en-US" altLang="ko-KR" dirty="0">
                <a:solidFill>
                  <a:prstClr val="black"/>
                </a:solidFill>
              </a:rPr>
              <a:t>MySQL Workbench </a:t>
            </a:r>
            <a:r>
              <a:rPr lang="en-US" altLang="ko-KR" dirty="0" smtClean="0">
                <a:solidFill>
                  <a:prstClr val="black"/>
                </a:solidFill>
              </a:rPr>
              <a:t>8.0 </a:t>
            </a:r>
            <a:r>
              <a:rPr lang="ko-KR" altLang="en-US" dirty="0">
                <a:solidFill>
                  <a:prstClr val="black"/>
                </a:solidFill>
              </a:rPr>
              <a:t>버전 </a:t>
            </a:r>
            <a:r>
              <a:rPr lang="ko-KR" altLang="en-US" dirty="0" smtClean="0">
                <a:solidFill>
                  <a:prstClr val="black"/>
                </a:solidFill>
              </a:rPr>
              <a:t>포함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2" name="Picture 2" descr="C:\Users\USER\Desktop\이것이mysql이다\이미지모음\1-9장그림(2019.09.16)\05장그림\05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30" y="2405429"/>
            <a:ext cx="6814039" cy="391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90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[MySQL Connections] </a:t>
            </a:r>
            <a:r>
              <a:rPr lang="ko-KR" altLang="en-US" sz="2200" b="1" dirty="0"/>
              <a:t>창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Workbench </a:t>
            </a:r>
            <a:r>
              <a:rPr lang="ko-KR" altLang="en-US" sz="2200" dirty="0" smtClean="0"/>
              <a:t>실행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[MySQL Connections]</a:t>
            </a:r>
            <a:r>
              <a:rPr lang="ko-KR" altLang="en-US" sz="2200" dirty="0" smtClean="0"/>
              <a:t>창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접속될 서버와 사용자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포트를 선택한 후 접속</a:t>
            </a:r>
            <a:r>
              <a:rPr lang="en-US" altLang="ko-KR" dirty="0" smtClean="0">
                <a:solidFill>
                  <a:prstClr val="black"/>
                </a:solidFill>
              </a:rPr>
              <a:t>, MySQL</a:t>
            </a:r>
            <a:r>
              <a:rPr lang="ko-KR" altLang="en-US" dirty="0">
                <a:solidFill>
                  <a:prstClr val="black"/>
                </a:solidFill>
              </a:rPr>
              <a:t>에 등록된 사용자만 </a:t>
            </a:r>
            <a:r>
              <a:rPr lang="ko-KR" altLang="en-US" dirty="0" smtClean="0">
                <a:solidFill>
                  <a:prstClr val="black"/>
                </a:solidFill>
              </a:rPr>
              <a:t>접속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서버 </a:t>
            </a:r>
            <a:r>
              <a:rPr lang="ko-KR" altLang="en-US" dirty="0">
                <a:solidFill>
                  <a:prstClr val="black"/>
                </a:solidFill>
              </a:rPr>
              <a:t>등록 시  여러 개 등록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r>
              <a:rPr lang="en-US" altLang="ko-KR" dirty="0" smtClean="0">
                <a:solidFill>
                  <a:prstClr val="black"/>
                </a:solidFill>
              </a:rPr>
              <a:t>, Connection Name : </a:t>
            </a:r>
            <a:r>
              <a:rPr lang="ko-KR" altLang="en-US" dirty="0">
                <a:solidFill>
                  <a:prstClr val="black"/>
                </a:solidFill>
              </a:rPr>
              <a:t>접속하는 이름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2" name="Picture 2" descr="C:\Users\USER\Desktop\이것이mysql이다\이미지모음\1-9장그림(2019.09.16)\05장그림\05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886" y="3131624"/>
            <a:ext cx="6987985" cy="362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71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[Connection] </a:t>
            </a:r>
            <a:r>
              <a:rPr lang="ko-KR" altLang="en-US" sz="2200" b="1" dirty="0"/>
              <a:t>탭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Connection Method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Standard(TCP/IP ), Local Socket/Pipe, Standard TCP/IP over SSH, MySQL Fabric Management Node </a:t>
            </a:r>
            <a:r>
              <a:rPr lang="ko-KR" altLang="en-US" dirty="0">
                <a:solidFill>
                  <a:prstClr val="black"/>
                </a:solidFill>
              </a:rPr>
              <a:t>등 </a:t>
            </a:r>
            <a:r>
              <a:rPr lang="en-US" altLang="ko-KR" dirty="0">
                <a:solidFill>
                  <a:prstClr val="black"/>
                </a:solidFill>
              </a:rPr>
              <a:t>4</a:t>
            </a:r>
            <a:r>
              <a:rPr lang="ko-KR" altLang="en-US" dirty="0">
                <a:solidFill>
                  <a:prstClr val="black"/>
                </a:solidFill>
              </a:rPr>
              <a:t>가지 중에 선택 가능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대부분 </a:t>
            </a:r>
            <a:r>
              <a:rPr lang="en-US" altLang="ko-KR" dirty="0">
                <a:solidFill>
                  <a:prstClr val="black"/>
                </a:solidFill>
              </a:rPr>
              <a:t>Standard (TCP/IP) </a:t>
            </a:r>
            <a:r>
              <a:rPr lang="ko-KR" altLang="en-US" dirty="0">
                <a:solidFill>
                  <a:prstClr val="black"/>
                </a:solidFill>
              </a:rPr>
              <a:t>사용</a:t>
            </a:r>
          </a:p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>
                <a:solidFill>
                  <a:prstClr val="black"/>
                </a:solidFill>
              </a:rPr>
              <a:t>[Parameters] </a:t>
            </a:r>
            <a:r>
              <a:rPr lang="ko-KR" altLang="en-US" sz="2200" b="1" dirty="0" smtClean="0">
                <a:solidFill>
                  <a:prstClr val="black"/>
                </a:solidFill>
              </a:rPr>
              <a:t>탭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Hostname</a:t>
            </a:r>
            <a:endParaRPr lang="ko-KR" altLang="en-US" sz="22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err="1" smtClean="0">
                <a:solidFill>
                  <a:prstClr val="black"/>
                </a:solidFill>
              </a:rPr>
              <a:t>localhost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= 127.0.0.1 = </a:t>
            </a:r>
            <a:r>
              <a:rPr lang="ko-KR" altLang="en-US" dirty="0">
                <a:solidFill>
                  <a:prstClr val="black"/>
                </a:solidFill>
              </a:rPr>
              <a:t>자신의 </a:t>
            </a:r>
            <a:r>
              <a:rPr lang="ko-KR" altLang="en-US" dirty="0" smtClean="0">
                <a:solidFill>
                  <a:prstClr val="black"/>
                </a:solidFill>
              </a:rPr>
              <a:t>컴퓨터</a:t>
            </a:r>
            <a:r>
              <a:rPr lang="en-US" altLang="ko-KR" dirty="0" smtClean="0">
                <a:solidFill>
                  <a:prstClr val="black"/>
                </a:solidFill>
              </a:rPr>
              <a:t>(MySQL</a:t>
            </a:r>
            <a:r>
              <a:rPr lang="ko-KR" altLang="en-US" dirty="0">
                <a:solidFill>
                  <a:prstClr val="black"/>
                </a:solidFill>
              </a:rPr>
              <a:t>이 설치된 </a:t>
            </a:r>
            <a:r>
              <a:rPr lang="ko-KR" altLang="en-US" dirty="0" smtClean="0">
                <a:solidFill>
                  <a:prstClr val="black"/>
                </a:solidFill>
              </a:rPr>
              <a:t>컴퓨터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접속할 컴퓨터가 외부에 있다면 접속할 서버 컴퓨터의 </a:t>
            </a:r>
            <a:r>
              <a:rPr lang="en-US" altLang="ko-KR" dirty="0">
                <a:solidFill>
                  <a:prstClr val="black"/>
                </a:solidFill>
              </a:rPr>
              <a:t>IP</a:t>
            </a:r>
            <a:r>
              <a:rPr lang="ko-KR" altLang="en-US" dirty="0">
                <a:solidFill>
                  <a:prstClr val="black"/>
                </a:solidFill>
              </a:rPr>
              <a:t>주소 </a:t>
            </a:r>
            <a:r>
              <a:rPr lang="ko-KR" altLang="en-US" dirty="0" smtClean="0">
                <a:solidFill>
                  <a:prstClr val="black"/>
                </a:solidFill>
              </a:rPr>
              <a:t>입력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Port 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접속할 </a:t>
            </a:r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포트 </a:t>
            </a:r>
            <a:r>
              <a:rPr lang="ko-KR" altLang="en-US" dirty="0" smtClean="0">
                <a:solidFill>
                  <a:prstClr val="black"/>
                </a:solidFill>
              </a:rPr>
              <a:t>번호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특별한 </a:t>
            </a:r>
            <a:r>
              <a:rPr lang="ko-KR" altLang="en-US" dirty="0">
                <a:solidFill>
                  <a:prstClr val="black"/>
                </a:solidFill>
              </a:rPr>
              <a:t>경우가 아니면 </a:t>
            </a:r>
            <a:r>
              <a:rPr lang="en-US" altLang="ko-KR" dirty="0" smtClean="0">
                <a:solidFill>
                  <a:prstClr val="black"/>
                </a:solidFill>
              </a:rPr>
              <a:t>3306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Username, Password, </a:t>
            </a:r>
            <a:r>
              <a:rPr lang="en-US" altLang="ko-KR" sz="2200" dirty="0" smtClean="0">
                <a:solidFill>
                  <a:prstClr val="black"/>
                </a:solidFill>
              </a:rPr>
              <a:t>Default Schema </a:t>
            </a:r>
            <a:r>
              <a:rPr lang="ko-KR" altLang="en-US" sz="2200" dirty="0" smtClean="0">
                <a:solidFill>
                  <a:prstClr val="black"/>
                </a:solidFill>
              </a:rPr>
              <a:t>입력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4280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[SSL] </a:t>
            </a:r>
            <a:r>
              <a:rPr lang="ko-KR" altLang="en-US" sz="2200" b="1" dirty="0"/>
              <a:t>탭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SSL (Secure Socket Layer)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보안을 위한 암호 </a:t>
            </a:r>
            <a:r>
              <a:rPr lang="ko-KR" altLang="en-US" dirty="0" smtClean="0">
                <a:solidFill>
                  <a:prstClr val="black"/>
                </a:solidFill>
              </a:rPr>
              <a:t>규약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서버와 </a:t>
            </a:r>
            <a:r>
              <a:rPr lang="ko-KR" altLang="en-US" dirty="0" smtClean="0">
                <a:solidFill>
                  <a:prstClr val="black"/>
                </a:solidFill>
              </a:rPr>
              <a:t>클라이언트 통신시 </a:t>
            </a:r>
            <a:r>
              <a:rPr lang="ko-KR" altLang="en-US" dirty="0">
                <a:solidFill>
                  <a:prstClr val="black"/>
                </a:solidFill>
              </a:rPr>
              <a:t>암호화 통해 비밀 유지 </a:t>
            </a:r>
            <a:r>
              <a:rPr lang="en-US" altLang="ko-KR" dirty="0" smtClean="0">
                <a:solidFill>
                  <a:prstClr val="black"/>
                </a:solidFill>
              </a:rPr>
              <a:t>&amp; </a:t>
            </a:r>
            <a:r>
              <a:rPr lang="ko-KR" altLang="en-US" dirty="0">
                <a:solidFill>
                  <a:prstClr val="black"/>
                </a:solidFill>
              </a:rPr>
              <a:t>보안 </a:t>
            </a:r>
            <a:r>
              <a:rPr lang="ko-KR" altLang="en-US" dirty="0" smtClean="0">
                <a:solidFill>
                  <a:prstClr val="black"/>
                </a:solidFill>
              </a:rPr>
              <a:t>강화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2" name="Picture 2" descr="C:\Users\USER\Desktop\이것이mysql이다\이미지모음\1-9장그림(2019.09.16)\05장그림\05-0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18" y="2531086"/>
            <a:ext cx="7645307" cy="341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65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 smtClean="0">
                <a:solidFill>
                  <a:prstClr val="black"/>
                </a:solidFill>
              </a:rPr>
              <a:t>[Advanced] </a:t>
            </a:r>
            <a:r>
              <a:rPr lang="ko-KR" altLang="en-US" sz="2200" b="1" dirty="0" smtClean="0">
                <a:solidFill>
                  <a:prstClr val="black"/>
                </a:solidFill>
              </a:rPr>
              <a:t>탭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프로토콜의 압축</a:t>
            </a:r>
            <a:r>
              <a:rPr lang="en-US" altLang="ko-KR" sz="2200" dirty="0" smtClean="0">
                <a:solidFill>
                  <a:prstClr val="black"/>
                </a:solidFill>
              </a:rPr>
              <a:t>, </a:t>
            </a:r>
            <a:r>
              <a:rPr lang="ko-KR" altLang="en-US" sz="2200" dirty="0" smtClean="0">
                <a:solidFill>
                  <a:prstClr val="black"/>
                </a:solidFill>
              </a:rPr>
              <a:t>인증 </a:t>
            </a:r>
            <a:r>
              <a:rPr lang="ko-KR" altLang="en-US" sz="2200" dirty="0">
                <a:solidFill>
                  <a:prstClr val="black"/>
                </a:solidFill>
              </a:rPr>
              <a:t>방식 등을 </a:t>
            </a:r>
            <a:r>
              <a:rPr lang="ko-KR" altLang="en-US" sz="2200" dirty="0" smtClean="0">
                <a:solidFill>
                  <a:prstClr val="black"/>
                </a:solidFill>
              </a:rPr>
              <a:t>설정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4098" name="Picture 2" descr="C:\Users\USER\Desktop\이것이mysql이다\이미지모음\1-9장그림(2019.09.16)\05장그림\05-0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38" y="1910495"/>
            <a:ext cx="7434846" cy="451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6432</TotalTime>
  <Words>1825</Words>
  <Application>Microsoft Office PowerPoint</Application>
  <PresentationFormat>와이드스크린</PresentationFormat>
  <Paragraphs>305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시스템 서체</vt:lpstr>
      <vt:lpstr>Arial</vt:lpstr>
      <vt:lpstr>Calibri</vt:lpstr>
      <vt:lpstr>Wingdings</vt:lpstr>
      <vt:lpstr>Office 테마</vt:lpstr>
      <vt:lpstr>Contents</vt:lpstr>
      <vt:lpstr>PowerPoint 프레젠테이션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02 외부 MySQL 서버 관리하기</vt:lpstr>
      <vt:lpstr>SECTION 02 외부 MySQL 서버 관리하기</vt:lpstr>
      <vt:lpstr>SECTION 03 사용자 관리하기</vt:lpstr>
      <vt:lpstr>SECTION 03 사용자 관리하기</vt:lpstr>
      <vt:lpstr>SECTION 03 사용자 관리하기</vt:lpstr>
      <vt:lpstr>SECTION 03 사용자 관리하기</vt:lpstr>
      <vt:lpstr>SECTION 03 사용자 관리하기</vt:lpstr>
      <vt:lpstr>SECTION 03 사용자 관리하기</vt:lpstr>
      <vt:lpstr>SECTION 03 사용자 관리하기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hansei</cp:lastModifiedBy>
  <cp:revision>99</cp:revision>
  <dcterms:created xsi:type="dcterms:W3CDTF">2020-01-31T07:25:46Z</dcterms:created>
  <dcterms:modified xsi:type="dcterms:W3CDTF">2022-04-08T01:11:22Z</dcterms:modified>
</cp:coreProperties>
</file>