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352" r:id="rId2"/>
    <p:sldId id="2445" r:id="rId3"/>
    <p:sldId id="2341" r:id="rId4"/>
    <p:sldId id="2348" r:id="rId5"/>
    <p:sldId id="2446" r:id="rId6"/>
    <p:sldId id="2447" r:id="rId7"/>
    <p:sldId id="2448" r:id="rId8"/>
    <p:sldId id="2449" r:id="rId9"/>
    <p:sldId id="2450" r:id="rId10"/>
    <p:sldId id="2451" r:id="rId11"/>
    <p:sldId id="2452" r:id="rId12"/>
    <p:sldId id="2453" r:id="rId13"/>
    <p:sldId id="2454" r:id="rId14"/>
    <p:sldId id="2455" r:id="rId15"/>
    <p:sldId id="2456" r:id="rId16"/>
    <p:sldId id="2457" r:id="rId17"/>
    <p:sldId id="2458" r:id="rId18"/>
    <p:sldId id="2459" r:id="rId19"/>
    <p:sldId id="2461" r:id="rId20"/>
    <p:sldId id="2460" r:id="rId21"/>
    <p:sldId id="2462" r:id="rId22"/>
    <p:sldId id="2463" r:id="rId23"/>
    <p:sldId id="2464" r:id="rId24"/>
    <p:sldId id="2465" r:id="rId25"/>
    <p:sldId id="2466" r:id="rId26"/>
    <p:sldId id="2468" r:id="rId27"/>
    <p:sldId id="246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114" y="126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06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기본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</a:t>
            </a:r>
            <a:r>
              <a:rPr lang="ko-KR" altLang="en-US" dirty="0" smtClean="0"/>
              <a:t>원하는 데이터를 가져와 주는 기본적인 </a:t>
            </a:r>
            <a:r>
              <a:rPr lang="en-US" altLang="ko-KR" dirty="0" smtClean="0"/>
              <a:t>&lt;SELECT… FROM&gt;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</a:t>
            </a:r>
            <a:r>
              <a:rPr lang="ko-KR" altLang="en-US" dirty="0" smtClean="0"/>
              <a:t>특정한 조건의 데이터만 조회하는 </a:t>
            </a:r>
            <a:r>
              <a:rPr lang="en-US" altLang="ko-KR" dirty="0" smtClean="0"/>
              <a:t>&lt;SELECT… FROM… WHERE&gt;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1.3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그리고 집계 함수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1.4 SQL</a:t>
            </a:r>
            <a:r>
              <a:rPr lang="ko-KR" altLang="en-US" dirty="0" smtClean="0"/>
              <a:t>의 분류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특정 조건의 데이터만 조회 </a:t>
            </a:r>
            <a:r>
              <a:rPr lang="en-US" altLang="ko-KR" sz="2200" b="1" dirty="0"/>
              <a:t>- &lt;</a:t>
            </a:r>
            <a:r>
              <a:rPr lang="en-US" altLang="ko-KR" sz="2200" b="1" dirty="0" smtClean="0"/>
              <a:t>SELECT … </a:t>
            </a:r>
            <a:r>
              <a:rPr lang="en-US" altLang="ko-KR" sz="2200" b="1" dirty="0"/>
              <a:t>FROM </a:t>
            </a:r>
            <a:r>
              <a:rPr lang="en-US" altLang="ko-KR" sz="2200" b="1" dirty="0" smtClean="0"/>
              <a:t>… WHERE</a:t>
            </a:r>
            <a:r>
              <a:rPr lang="en-US" altLang="ko-KR" sz="2200" b="1" dirty="0"/>
              <a:t>&gt;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기본적인 </a:t>
            </a:r>
            <a:r>
              <a:rPr lang="en-US" altLang="ko-KR" sz="2200" dirty="0"/>
              <a:t>WHERE</a:t>
            </a:r>
            <a:r>
              <a:rPr lang="ko-KR" altLang="en-US" sz="2200" dirty="0"/>
              <a:t>절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조회하는 </a:t>
            </a:r>
            <a:r>
              <a:rPr lang="ko-KR" altLang="en-US" dirty="0" smtClean="0">
                <a:solidFill>
                  <a:prstClr val="black"/>
                </a:solidFill>
              </a:rPr>
              <a:t>결과에 </a:t>
            </a:r>
            <a:r>
              <a:rPr lang="ko-KR" altLang="en-US" dirty="0">
                <a:solidFill>
                  <a:prstClr val="black"/>
                </a:solidFill>
              </a:rPr>
              <a:t>특정한 </a:t>
            </a:r>
            <a:r>
              <a:rPr lang="ko-KR" altLang="en-US" dirty="0" smtClean="0">
                <a:solidFill>
                  <a:prstClr val="black"/>
                </a:solidFill>
              </a:rPr>
              <a:t>조건을 </a:t>
            </a:r>
            <a:r>
              <a:rPr lang="ko-KR" altLang="en-US" dirty="0">
                <a:solidFill>
                  <a:prstClr val="black"/>
                </a:solidFill>
              </a:rPr>
              <a:t>줘서 원하는 데이터만 보고 싶을 때 사용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ko-KR" altLang="en-US" dirty="0">
                <a:solidFill>
                  <a:prstClr val="black"/>
                </a:solidFill>
              </a:rPr>
              <a:t>필드이름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테이블이름 </a:t>
            </a:r>
            <a:r>
              <a:rPr lang="en-US" altLang="ko-KR" dirty="0">
                <a:solidFill>
                  <a:prstClr val="black"/>
                </a:solidFill>
              </a:rPr>
              <a:t>WHERE </a:t>
            </a:r>
            <a:r>
              <a:rPr lang="ko-KR" altLang="en-US" dirty="0" err="1">
                <a:solidFill>
                  <a:prstClr val="black"/>
                </a:solidFill>
              </a:rPr>
              <a:t>조건식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관계 </a:t>
            </a:r>
            <a:r>
              <a:rPr lang="ko-KR" altLang="en-US" sz="2200" dirty="0"/>
              <a:t>연산자의 사용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OR </a:t>
            </a:r>
            <a:r>
              <a:rPr lang="ko-KR" altLang="en-US" dirty="0" smtClean="0">
                <a:solidFill>
                  <a:prstClr val="black"/>
                </a:solidFill>
              </a:rPr>
              <a:t>연산자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…</a:t>
            </a:r>
            <a:r>
              <a:rPr lang="ko-KR" altLang="en-US" dirty="0">
                <a:solidFill>
                  <a:prstClr val="black"/>
                </a:solidFill>
              </a:rPr>
              <a:t>했거나’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smtClean="0">
                <a:solidFill>
                  <a:prstClr val="black"/>
                </a:solidFill>
              </a:rPr>
              <a:t> ‘… </a:t>
            </a:r>
            <a:r>
              <a:rPr lang="ko-KR" altLang="en-US" dirty="0">
                <a:solidFill>
                  <a:prstClr val="black"/>
                </a:solidFill>
              </a:rPr>
              <a:t>또는’ 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AND </a:t>
            </a:r>
            <a:r>
              <a:rPr lang="ko-KR" altLang="en-US" dirty="0" smtClean="0">
                <a:solidFill>
                  <a:prstClr val="black"/>
                </a:solidFill>
              </a:rPr>
              <a:t>연산자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...</a:t>
            </a:r>
            <a:r>
              <a:rPr lang="ko-KR" altLang="en-US" dirty="0">
                <a:solidFill>
                  <a:prstClr val="black"/>
                </a:solidFill>
              </a:rPr>
              <a:t>하고’</a:t>
            </a:r>
            <a:r>
              <a:rPr lang="en-US" altLang="ko-KR" dirty="0">
                <a:solidFill>
                  <a:prstClr val="black"/>
                </a:solidFill>
              </a:rPr>
              <a:t>, ‘…</a:t>
            </a:r>
            <a:r>
              <a:rPr lang="ko-KR" altLang="en-US" dirty="0">
                <a:solidFill>
                  <a:prstClr val="black"/>
                </a:solidFill>
              </a:rPr>
              <a:t>면서’</a:t>
            </a:r>
            <a:r>
              <a:rPr lang="en-US" altLang="ko-KR" dirty="0">
                <a:solidFill>
                  <a:prstClr val="black"/>
                </a:solidFill>
              </a:rPr>
              <a:t>, ‘… </a:t>
            </a:r>
            <a:r>
              <a:rPr lang="ko-KR" altLang="en-US" dirty="0">
                <a:solidFill>
                  <a:prstClr val="black"/>
                </a:solidFill>
              </a:rPr>
              <a:t>그리고</a:t>
            </a:r>
            <a:r>
              <a:rPr lang="ko-KR" altLang="en-US" dirty="0" smtClean="0">
                <a:solidFill>
                  <a:prstClr val="black"/>
                </a:solidFill>
              </a:rPr>
              <a:t>’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조건 연산자</a:t>
            </a:r>
            <a:r>
              <a:rPr lang="en-US" altLang="ko-KR" dirty="0">
                <a:solidFill>
                  <a:prstClr val="black"/>
                </a:solidFill>
              </a:rPr>
              <a:t>(=, &lt;, &gt;, &lt;=, &gt;=, &lt; &gt;, != </a:t>
            </a:r>
            <a:r>
              <a:rPr lang="ko-KR" altLang="en-US" dirty="0">
                <a:solidFill>
                  <a:prstClr val="black"/>
                </a:solidFill>
              </a:rPr>
              <a:t>등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와 관계 연산자</a:t>
            </a:r>
            <a:r>
              <a:rPr lang="en-US" altLang="ko-KR" dirty="0">
                <a:solidFill>
                  <a:prstClr val="black"/>
                </a:solidFill>
              </a:rPr>
              <a:t>(NOT, AND, OR </a:t>
            </a:r>
            <a:r>
              <a:rPr lang="ko-KR" altLang="en-US" dirty="0">
                <a:solidFill>
                  <a:prstClr val="black"/>
                </a:solidFill>
              </a:rPr>
              <a:t>등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를 조합하여 데이터를 효율적으로 추출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sz="2200" dirty="0">
                <a:solidFill>
                  <a:prstClr val="black"/>
                </a:solidFill>
              </a:rPr>
              <a:t>e</a:t>
            </a:r>
            <a:r>
              <a:rPr lang="en-US" altLang="ko-KR" sz="2200" dirty="0" smtClean="0">
                <a:solidFill>
                  <a:prstClr val="black"/>
                </a:solidFill>
              </a:rPr>
              <a:t>x)</a:t>
            </a:r>
            <a:endParaRPr lang="en-US" altLang="ko-KR" sz="2200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20" y="2646452"/>
            <a:ext cx="9315508" cy="73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20" y="5501054"/>
            <a:ext cx="9315508" cy="74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특정 조건의 데이터만 조회 </a:t>
            </a:r>
            <a:r>
              <a:rPr lang="en-US" altLang="ko-KR" sz="2200" b="1" dirty="0"/>
              <a:t>- &lt;</a:t>
            </a:r>
            <a:r>
              <a:rPr lang="en-US" altLang="ko-KR" sz="2200" b="1" dirty="0" smtClean="0"/>
              <a:t>SELECT … </a:t>
            </a:r>
            <a:r>
              <a:rPr lang="en-US" altLang="ko-KR" sz="2200" b="1" dirty="0"/>
              <a:t>FROM </a:t>
            </a:r>
            <a:r>
              <a:rPr lang="en-US" altLang="ko-KR" sz="2200" b="1" dirty="0" smtClean="0"/>
              <a:t>… WHERE</a:t>
            </a:r>
            <a:r>
              <a:rPr lang="en-US" altLang="ko-KR" sz="2200" b="1" dirty="0"/>
              <a:t>&gt;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BETWEEN… AND</a:t>
            </a:r>
            <a:r>
              <a:rPr lang="ko-KR" altLang="en-US" sz="2200" dirty="0"/>
              <a:t>와 </a:t>
            </a:r>
            <a:r>
              <a:rPr lang="en-US" altLang="ko-KR" sz="2200" dirty="0"/>
              <a:t>IN( ) </a:t>
            </a:r>
            <a:r>
              <a:rPr lang="ko-KR" altLang="en-US" sz="2200" dirty="0"/>
              <a:t>그리고 </a:t>
            </a:r>
            <a:r>
              <a:rPr lang="en-US" altLang="ko-KR" sz="2200" dirty="0"/>
              <a:t>LIKE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데이터가 숫자로 구성되어 있으며 연속적인 값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BETWEEN … AND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ex)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이산적인</a:t>
            </a:r>
            <a:r>
              <a:rPr lang="en-US" altLang="ko-KR" dirty="0" smtClean="0">
                <a:solidFill>
                  <a:prstClr val="black"/>
                </a:solidFill>
              </a:rPr>
              <a:t>(Discrete) </a:t>
            </a:r>
            <a:r>
              <a:rPr lang="ko-KR" altLang="en-US" dirty="0" smtClean="0">
                <a:solidFill>
                  <a:prstClr val="black"/>
                </a:solidFill>
              </a:rPr>
              <a:t>값의 조건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IN()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</a:t>
            </a: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문자열의 내용 검색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LIKE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r>
              <a:rPr lang="en-US" altLang="ko-KR" b="1" dirty="0" smtClean="0">
                <a:solidFill>
                  <a:prstClr val="black"/>
                </a:solidFill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</a:rPr>
              <a:t>문자뒤에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% - </a:t>
            </a:r>
            <a:r>
              <a:rPr lang="ko-KR" altLang="en-US" b="1" dirty="0" smtClean="0">
                <a:solidFill>
                  <a:prstClr val="black"/>
                </a:solidFill>
              </a:rPr>
              <a:t>무엇이든 허용</a:t>
            </a:r>
            <a:r>
              <a:rPr lang="en-US" altLang="ko-KR" b="1" dirty="0" smtClean="0">
                <a:solidFill>
                  <a:prstClr val="black"/>
                </a:solidFill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</a:rPr>
              <a:t>한 글자와 매치 </a:t>
            </a:r>
            <a:r>
              <a:rPr lang="en-US" altLang="ko-KR" b="1" dirty="0" smtClean="0">
                <a:solidFill>
                  <a:prstClr val="black"/>
                </a:solidFill>
              </a:rPr>
              <a:t>‘_’ </a:t>
            </a:r>
            <a:r>
              <a:rPr lang="ko-KR" altLang="en-US" b="1" dirty="0" smtClean="0">
                <a:solidFill>
                  <a:prstClr val="black"/>
                </a:solidFill>
              </a:rPr>
              <a:t>사용</a:t>
            </a:r>
            <a:r>
              <a:rPr lang="en-US" altLang="ko-KR" b="1" dirty="0" smtClean="0">
                <a:solidFill>
                  <a:prstClr val="black"/>
                </a:solidFill>
              </a:rPr>
              <a:t>)</a:t>
            </a:r>
            <a:endParaRPr lang="en-US" altLang="ko-KR" sz="2200" b="1" dirty="0"/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ex)</a:t>
            </a: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10" y="2310912"/>
            <a:ext cx="87487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10" y="3887910"/>
            <a:ext cx="87566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10" y="5576029"/>
            <a:ext cx="8786813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4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ANY/ALL/SOME ,</a:t>
            </a:r>
            <a:r>
              <a:rPr lang="ko-KR" altLang="en-US" sz="2200" b="1" dirty="0"/>
              <a:t>서브쿼리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SubQuery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하위쿼리</a:t>
            </a:r>
            <a:r>
              <a:rPr lang="en-US" altLang="ko-KR" sz="2200" b="1" dirty="0"/>
              <a:t>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서브쿼리</a:t>
            </a:r>
            <a:endParaRPr lang="en-US" altLang="ko-KR" sz="2200" dirty="0" smtClean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r>
              <a:rPr lang="ko-KR" altLang="en-US" dirty="0">
                <a:solidFill>
                  <a:prstClr val="black"/>
                </a:solidFill>
              </a:rPr>
              <a:t> 안에 또 </a:t>
            </a:r>
            <a:r>
              <a:rPr lang="ko-KR" altLang="en-US" dirty="0" err="1">
                <a:solidFill>
                  <a:prstClr val="black"/>
                </a:solidFill>
              </a:rPr>
              <a:t>쿼리문이</a:t>
            </a:r>
            <a:r>
              <a:rPr lang="ko-KR" altLang="en-US" dirty="0">
                <a:solidFill>
                  <a:prstClr val="black"/>
                </a:solidFill>
              </a:rPr>
              <a:t> 들어 있는 것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서브쿼리 사용하는 쿼리로 변환 예제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e</a:t>
            </a:r>
            <a:r>
              <a:rPr lang="en-US" altLang="ko-KR" dirty="0" smtClean="0">
                <a:solidFill>
                  <a:prstClr val="black"/>
                </a:solidFill>
              </a:rPr>
              <a:t>x) </a:t>
            </a:r>
            <a:r>
              <a:rPr lang="ko-KR" altLang="en-US" dirty="0" smtClean="0">
                <a:solidFill>
                  <a:prstClr val="black"/>
                </a:solidFill>
              </a:rPr>
              <a:t>김경호보다 </a:t>
            </a:r>
            <a:r>
              <a:rPr lang="ko-KR" altLang="en-US" dirty="0">
                <a:solidFill>
                  <a:prstClr val="black"/>
                </a:solidFill>
              </a:rPr>
              <a:t>키가 크거나 같은 사람의 이름과 키 출력</a:t>
            </a:r>
          </a:p>
          <a:p>
            <a:pPr lvl="4"/>
            <a:r>
              <a:rPr lang="en-US" altLang="ko-KR" dirty="0">
                <a:solidFill>
                  <a:prstClr val="black"/>
                </a:solidFill>
              </a:rPr>
              <a:t>WHERE </a:t>
            </a:r>
            <a:r>
              <a:rPr lang="ko-KR" altLang="en-US" dirty="0">
                <a:solidFill>
                  <a:prstClr val="black"/>
                </a:solidFill>
              </a:rPr>
              <a:t>조건에 김경호의 키를 직접 </a:t>
            </a:r>
            <a:r>
              <a:rPr lang="ko-KR" altLang="en-US" dirty="0" smtClean="0">
                <a:solidFill>
                  <a:prstClr val="black"/>
                </a:solidFill>
              </a:rPr>
              <a:t>써주는 것을 쿼리로 해결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3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서브쿼리의 </a:t>
            </a:r>
            <a:r>
              <a:rPr lang="ko-KR" altLang="en-US" b="1" dirty="0">
                <a:solidFill>
                  <a:prstClr val="black"/>
                </a:solidFill>
              </a:rPr>
              <a:t>결과가 둘 이상이 되면 에러 </a:t>
            </a:r>
            <a:r>
              <a:rPr lang="ko-KR" altLang="en-US" b="1" dirty="0" smtClean="0">
                <a:solidFill>
                  <a:prstClr val="black"/>
                </a:solidFill>
              </a:rPr>
              <a:t>발생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3425704"/>
            <a:ext cx="794067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4695944"/>
            <a:ext cx="79629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5488718" y="4127378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0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ANY/ALL/SOME ,</a:t>
            </a:r>
            <a:r>
              <a:rPr lang="ko-KR" altLang="en-US" sz="2200" b="1" dirty="0"/>
              <a:t>서브쿼리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SubQuery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하위쿼리</a:t>
            </a:r>
            <a:r>
              <a:rPr lang="en-US" altLang="ko-KR" sz="2200" b="1" dirty="0"/>
              <a:t>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ANY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서브쿼리의 여러 개의 결과 중 한 가지만 만족해도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SOME</a:t>
            </a:r>
            <a:r>
              <a:rPr lang="ko-KR" altLang="en-US" dirty="0">
                <a:solidFill>
                  <a:prstClr val="black"/>
                </a:solidFill>
              </a:rPr>
              <a:t>은 </a:t>
            </a:r>
            <a:r>
              <a:rPr lang="en-US" altLang="ko-KR" dirty="0">
                <a:solidFill>
                  <a:prstClr val="black"/>
                </a:solidFill>
              </a:rPr>
              <a:t>ANY</a:t>
            </a:r>
            <a:r>
              <a:rPr lang="ko-KR" altLang="en-US" dirty="0">
                <a:solidFill>
                  <a:prstClr val="black"/>
                </a:solidFill>
              </a:rPr>
              <a:t>와 동일한 의미로 사용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‘= ANY(</a:t>
            </a:r>
            <a:r>
              <a:rPr lang="ko-KR" altLang="en-US" dirty="0" smtClean="0">
                <a:solidFill>
                  <a:prstClr val="black"/>
                </a:solidFill>
              </a:rPr>
              <a:t>서브쿼리</a:t>
            </a:r>
            <a:r>
              <a:rPr lang="en-US" altLang="ko-KR" dirty="0" smtClean="0">
                <a:solidFill>
                  <a:prstClr val="black"/>
                </a:solidFill>
              </a:rPr>
              <a:t>)’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‘IN(</a:t>
            </a:r>
            <a:r>
              <a:rPr lang="ko-KR" altLang="en-US" dirty="0" smtClean="0">
                <a:solidFill>
                  <a:prstClr val="black"/>
                </a:solidFill>
              </a:rPr>
              <a:t>서브쿼리</a:t>
            </a:r>
            <a:r>
              <a:rPr lang="en-US" altLang="ko-KR" dirty="0" smtClean="0">
                <a:solidFill>
                  <a:prstClr val="black"/>
                </a:solidFill>
              </a:rPr>
              <a:t>)’</a:t>
            </a:r>
            <a:r>
              <a:rPr lang="ko-KR" altLang="en-US" dirty="0" smtClean="0">
                <a:solidFill>
                  <a:prstClr val="black"/>
                </a:solidFill>
              </a:rPr>
              <a:t>와 </a:t>
            </a:r>
            <a:r>
              <a:rPr lang="ko-KR" altLang="en-US" dirty="0">
                <a:solidFill>
                  <a:prstClr val="black"/>
                </a:solidFill>
              </a:rPr>
              <a:t>동일한 </a:t>
            </a:r>
            <a:r>
              <a:rPr lang="ko-KR" altLang="en-US" dirty="0" smtClean="0">
                <a:solidFill>
                  <a:prstClr val="black"/>
                </a:solidFill>
              </a:rPr>
              <a:t>의미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ALL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서브쿼리의 결과 중 여러 개의 결과를 모두 만족해야 함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6972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원하는 순서대로 정렬하여 출력 </a:t>
            </a:r>
            <a:r>
              <a:rPr lang="en-US" altLang="ko-KR" sz="2200" b="1" dirty="0"/>
              <a:t>: ORDER BY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ORDER BY</a:t>
            </a:r>
            <a:r>
              <a:rPr lang="ko-KR" altLang="en-US" sz="2200" dirty="0"/>
              <a:t>절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결과물에 대해 영향을 미치지는 </a:t>
            </a:r>
            <a:r>
              <a:rPr lang="ko-KR" altLang="en-US" dirty="0" smtClean="0">
                <a:solidFill>
                  <a:prstClr val="black"/>
                </a:solidFill>
              </a:rPr>
              <a:t>않고 출력되는 순서를 조절하는 구문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기본적으로 </a:t>
            </a:r>
            <a:r>
              <a:rPr lang="ko-KR" altLang="en-US" b="1" dirty="0">
                <a:solidFill>
                  <a:prstClr val="black"/>
                </a:solidFill>
              </a:rPr>
              <a:t>오름차순 </a:t>
            </a:r>
            <a:r>
              <a:rPr lang="en-US" altLang="ko-KR" dirty="0">
                <a:solidFill>
                  <a:prstClr val="black"/>
                </a:solidFill>
              </a:rPr>
              <a:t>(ASCENDING) </a:t>
            </a:r>
            <a:r>
              <a:rPr lang="ko-KR" altLang="en-US" dirty="0" smtClean="0">
                <a:solidFill>
                  <a:prstClr val="black"/>
                </a:solidFill>
              </a:rPr>
              <a:t>정렬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내림차순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DESCENDING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으로 정렬하려면 </a:t>
            </a:r>
            <a:r>
              <a:rPr lang="ko-KR" altLang="en-US" b="1" dirty="0" smtClean="0">
                <a:solidFill>
                  <a:prstClr val="black"/>
                </a:solidFill>
              </a:rPr>
              <a:t>열 이름 뒤에 </a:t>
            </a:r>
            <a:r>
              <a:rPr lang="en-US" altLang="ko-KR" b="1" dirty="0" smtClean="0">
                <a:solidFill>
                  <a:prstClr val="black"/>
                </a:solidFill>
              </a:rPr>
              <a:t>DESC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ORDER </a:t>
            </a:r>
            <a:r>
              <a:rPr lang="en-US" altLang="ko-KR" dirty="0">
                <a:solidFill>
                  <a:prstClr val="black"/>
                </a:solidFill>
              </a:rPr>
              <a:t>BY </a:t>
            </a:r>
            <a:r>
              <a:rPr lang="ko-KR" altLang="en-US" dirty="0">
                <a:solidFill>
                  <a:prstClr val="black"/>
                </a:solidFill>
              </a:rPr>
              <a:t>구문을 혼합해 사용하는 구문도 가능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키가 </a:t>
            </a:r>
            <a:r>
              <a:rPr lang="ko-KR" altLang="en-US" dirty="0">
                <a:solidFill>
                  <a:prstClr val="black"/>
                </a:solidFill>
              </a:rPr>
              <a:t>큰 순서로 정렬하되 만약 키가 같을 경우 이름 순으로 </a:t>
            </a:r>
            <a:r>
              <a:rPr lang="ko-KR" altLang="en-US" dirty="0" smtClean="0">
                <a:solidFill>
                  <a:prstClr val="black"/>
                </a:solidFill>
              </a:rPr>
              <a:t>정렬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ASC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오름차순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는 디폴트 값이므로 </a:t>
            </a:r>
            <a:r>
              <a:rPr lang="ko-KR" altLang="en-US" dirty="0" smtClean="0">
                <a:solidFill>
                  <a:prstClr val="black"/>
                </a:solidFill>
              </a:rPr>
              <a:t>생략 가능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83" y="3890594"/>
            <a:ext cx="9203225" cy="7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86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중복된 </a:t>
            </a:r>
            <a:r>
              <a:rPr lang="ko-KR" altLang="en-US" sz="2200" dirty="0"/>
              <a:t>것은 하나만 남기는 </a:t>
            </a:r>
            <a:r>
              <a:rPr lang="en-US" altLang="ko-KR" sz="2200" dirty="0"/>
              <a:t>DISTINCT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중복된 것을 골라서 세기 어려울 때 사용하는 구문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테이블의 크기가 클수록 효율적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중복된 것은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개씩만 보여주면서 </a:t>
            </a:r>
            <a:r>
              <a:rPr lang="ko-KR" altLang="en-US" dirty="0" smtClean="0">
                <a:solidFill>
                  <a:prstClr val="black"/>
                </a:solidFill>
              </a:rPr>
              <a:t>출력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출력하는 개수를 제한하는 </a:t>
            </a:r>
            <a:r>
              <a:rPr lang="en-US" altLang="ko-KR" sz="2200" dirty="0">
                <a:solidFill>
                  <a:prstClr val="black"/>
                </a:solidFill>
              </a:rPr>
              <a:t>LIMIT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일부를 보기 위해 여러 건의 데이터를 출력하는 </a:t>
            </a:r>
            <a:r>
              <a:rPr lang="ko-KR" altLang="en-US" dirty="0" smtClean="0">
                <a:solidFill>
                  <a:prstClr val="black"/>
                </a:solidFill>
              </a:rPr>
              <a:t>부담 </a:t>
            </a:r>
            <a:r>
              <a:rPr lang="ko-KR" altLang="en-US" dirty="0">
                <a:solidFill>
                  <a:prstClr val="black"/>
                </a:solidFill>
              </a:rPr>
              <a:t>줄임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상위의 </a:t>
            </a:r>
            <a:r>
              <a:rPr lang="en-US" altLang="ko-KR" dirty="0">
                <a:solidFill>
                  <a:prstClr val="black"/>
                </a:solidFill>
              </a:rPr>
              <a:t>N</a:t>
            </a:r>
            <a:r>
              <a:rPr lang="ko-KR" altLang="en-US" dirty="0">
                <a:solidFill>
                  <a:prstClr val="black"/>
                </a:solidFill>
              </a:rPr>
              <a:t>개만 출력하는 ‘</a:t>
            </a:r>
            <a:r>
              <a:rPr lang="en-US" altLang="ko-KR" dirty="0">
                <a:solidFill>
                  <a:prstClr val="black"/>
                </a:solidFill>
              </a:rPr>
              <a:t>LIMIT N’ </a:t>
            </a:r>
            <a:r>
              <a:rPr lang="ko-KR" altLang="en-US" dirty="0">
                <a:solidFill>
                  <a:prstClr val="black"/>
                </a:solidFill>
              </a:rPr>
              <a:t>구문 사용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개수의 </a:t>
            </a:r>
            <a:r>
              <a:rPr lang="ko-KR" altLang="en-US" dirty="0">
                <a:solidFill>
                  <a:prstClr val="black"/>
                </a:solidFill>
              </a:rPr>
              <a:t>문제보다는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부담을 많이 줄여주는 </a:t>
            </a:r>
            <a:r>
              <a:rPr lang="ko-KR" altLang="en-US" dirty="0" smtClean="0">
                <a:solidFill>
                  <a:prstClr val="black"/>
                </a:solidFill>
              </a:rPr>
              <a:t>방법 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테이블을 복사하는 </a:t>
            </a:r>
            <a:r>
              <a:rPr lang="en-US" altLang="ko-KR" sz="2200" dirty="0">
                <a:solidFill>
                  <a:prstClr val="black"/>
                </a:solidFill>
              </a:rPr>
              <a:t>CREATE TABLE … SELECT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테이블을 복사해서 사용할 경우 주로 사용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CREATE TABLE </a:t>
            </a:r>
            <a:r>
              <a:rPr lang="ko-KR" altLang="en-US" dirty="0">
                <a:solidFill>
                  <a:prstClr val="black"/>
                </a:solidFill>
              </a:rPr>
              <a:t>새로운 테이블 </a:t>
            </a:r>
            <a:r>
              <a:rPr lang="en-US" altLang="ko-KR" dirty="0">
                <a:solidFill>
                  <a:prstClr val="black"/>
                </a:solidFill>
              </a:rPr>
              <a:t>(SELECT </a:t>
            </a:r>
            <a:r>
              <a:rPr lang="ko-KR" altLang="en-US" dirty="0">
                <a:solidFill>
                  <a:prstClr val="black"/>
                </a:solidFill>
              </a:rPr>
              <a:t>복사할 열 </a:t>
            </a:r>
            <a:r>
              <a:rPr lang="en-US" altLang="ko-KR" dirty="0">
                <a:solidFill>
                  <a:prstClr val="black"/>
                </a:solidFill>
              </a:rPr>
              <a:t>FROM </a:t>
            </a:r>
            <a:r>
              <a:rPr lang="ko-KR" altLang="en-US" dirty="0">
                <a:solidFill>
                  <a:prstClr val="black"/>
                </a:solidFill>
              </a:rPr>
              <a:t>기존테이블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지정한 일부 열만 복사하는 것도 가능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PK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FK </a:t>
            </a:r>
            <a:r>
              <a:rPr lang="ko-KR" altLang="en-US" dirty="0">
                <a:solidFill>
                  <a:prstClr val="black"/>
                </a:solidFill>
              </a:rPr>
              <a:t>같은 제약 조건은 복사되지 </a:t>
            </a:r>
            <a:r>
              <a:rPr lang="ko-KR" altLang="en-US" dirty="0" smtClean="0">
                <a:solidFill>
                  <a:prstClr val="black"/>
                </a:solidFill>
              </a:rPr>
              <a:t>않음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6003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GROUP BY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HAVING </a:t>
            </a:r>
            <a:r>
              <a:rPr lang="ko-KR" altLang="en-US" sz="2200" b="1" dirty="0"/>
              <a:t>그리고 집계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GROUP BY</a:t>
            </a:r>
            <a:r>
              <a:rPr lang="ko-KR" altLang="en-US" sz="2200" dirty="0"/>
              <a:t>절 </a:t>
            </a:r>
            <a:endParaRPr lang="ko-KR" altLang="en-US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그룹으로 </a:t>
            </a:r>
            <a:r>
              <a:rPr lang="ko-KR" altLang="en-US" dirty="0">
                <a:solidFill>
                  <a:prstClr val="black"/>
                </a:solidFill>
              </a:rPr>
              <a:t>묶어주는 역할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집계 </a:t>
            </a:r>
            <a:r>
              <a:rPr lang="ko-KR" altLang="en-US" dirty="0" smtClean="0">
                <a:solidFill>
                  <a:prstClr val="black"/>
                </a:solidFill>
              </a:rPr>
              <a:t>함수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Aggregate Function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와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>
                <a:solidFill>
                  <a:prstClr val="black"/>
                </a:solidFill>
              </a:rPr>
              <a:t>함께 사용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효율적인 데이터 그룹화 </a:t>
            </a:r>
            <a:r>
              <a:rPr lang="en-US" altLang="ko-KR" dirty="0">
                <a:solidFill>
                  <a:prstClr val="black"/>
                </a:solidFill>
              </a:rPr>
              <a:t>(Grouping)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각 사용자 별로 구매한 개수를 합쳐 </a:t>
            </a:r>
            <a:r>
              <a:rPr lang="ko-KR" altLang="en-US" dirty="0" smtClean="0">
                <a:solidFill>
                  <a:prstClr val="black"/>
                </a:solidFill>
              </a:rPr>
              <a:t>출력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읽기 </a:t>
            </a:r>
            <a:r>
              <a:rPr lang="ko-KR" altLang="en-US" dirty="0">
                <a:solidFill>
                  <a:prstClr val="black"/>
                </a:solidFill>
              </a:rPr>
              <a:t>좋게 하기 위해 </a:t>
            </a:r>
            <a:r>
              <a:rPr lang="ko-KR" altLang="en-US" dirty="0" smtClean="0">
                <a:solidFill>
                  <a:prstClr val="black"/>
                </a:solidFill>
              </a:rPr>
              <a:t>별칭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Alias) </a:t>
            </a:r>
            <a:r>
              <a:rPr lang="en-US" altLang="ko-KR" dirty="0" smtClean="0">
                <a:solidFill>
                  <a:prstClr val="black"/>
                </a:solidFill>
              </a:rPr>
              <a:t>AS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66" y="3374175"/>
            <a:ext cx="7176966" cy="60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아래쪽 화살표 8"/>
          <p:cNvSpPr/>
          <p:nvPr/>
        </p:nvSpPr>
        <p:spPr>
          <a:xfrm rot="16200000">
            <a:off x="8829796" y="3416671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67" y="4670792"/>
            <a:ext cx="7106625" cy="103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아래쪽 화살표 10"/>
          <p:cNvSpPr/>
          <p:nvPr/>
        </p:nvSpPr>
        <p:spPr>
          <a:xfrm rot="16200000">
            <a:off x="8829795" y="4921798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50" name="Picture 2" descr="C:\Users\USER\Desktop\이것이mysql이다\이미지모음\1-9장그림(2019.09.16)\06장그림\06-3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34" y="2558139"/>
            <a:ext cx="2051173" cy="17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이것이mysql이다\이미지모음\1-9장그림(2019.09.16)\06장그림\06-3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35" y="4472350"/>
            <a:ext cx="2425808" cy="18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2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GROUP BY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HAVING </a:t>
            </a:r>
            <a:r>
              <a:rPr lang="ko-KR" altLang="en-US" sz="2200" b="1" dirty="0"/>
              <a:t>그리고 집계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GROUP BY</a:t>
            </a:r>
            <a:r>
              <a:rPr lang="ko-KR" altLang="en-US" sz="2200" dirty="0"/>
              <a:t>와 함께 자주 사용되는 집계 </a:t>
            </a:r>
            <a:r>
              <a:rPr lang="ko-KR" altLang="en-US" sz="2200" dirty="0" smtClean="0"/>
              <a:t>함수 </a:t>
            </a:r>
          </a:p>
          <a:p>
            <a:pPr lvl="1"/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전체 구매자가 구매한 물품의 개수 평균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35" y="1830754"/>
            <a:ext cx="7277466" cy="301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5427420"/>
            <a:ext cx="7327902" cy="84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아래쪽 화살표 13"/>
          <p:cNvSpPr/>
          <p:nvPr/>
        </p:nvSpPr>
        <p:spPr>
          <a:xfrm rot="16200000">
            <a:off x="8451730" y="5583314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74" name="Picture 2" descr="C:\Users\USER\Desktop\이것이mysql이다\이미지모음\1-9장그림(2019.09.16)\06장그림\06-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50" y="5427419"/>
            <a:ext cx="2048973" cy="87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0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GROUP BY </a:t>
            </a:r>
            <a:r>
              <a:rPr lang="ko-KR" altLang="en-US" sz="2200" b="1" dirty="0"/>
              <a:t>및 </a:t>
            </a:r>
            <a:r>
              <a:rPr lang="en-US" altLang="ko-KR" sz="2200" b="1" dirty="0"/>
              <a:t>HAVING </a:t>
            </a:r>
            <a:r>
              <a:rPr lang="ko-KR" altLang="en-US" sz="2200" b="1" dirty="0"/>
              <a:t>그리고 집계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Having</a:t>
            </a:r>
            <a:r>
              <a:rPr lang="ko-KR" altLang="en-US" sz="2200" dirty="0" smtClean="0"/>
              <a:t>절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와 비슷한 개념으로 조건 </a:t>
            </a:r>
            <a:r>
              <a:rPr lang="ko-KR" altLang="en-US" dirty="0" smtClean="0">
                <a:solidFill>
                  <a:prstClr val="black"/>
                </a:solidFill>
              </a:rPr>
              <a:t>제한하는 것이지만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집계 </a:t>
            </a:r>
            <a:r>
              <a:rPr lang="ko-KR" altLang="en-US" dirty="0">
                <a:solidFill>
                  <a:prstClr val="black"/>
                </a:solidFill>
              </a:rPr>
              <a:t>함수에 대해서 </a:t>
            </a:r>
            <a:r>
              <a:rPr lang="ko-KR" altLang="en-US" dirty="0" smtClean="0">
                <a:solidFill>
                  <a:prstClr val="black"/>
                </a:solidFill>
              </a:rPr>
              <a:t>조건을 </a:t>
            </a:r>
            <a:r>
              <a:rPr lang="ko-KR" altLang="en-US" dirty="0">
                <a:solidFill>
                  <a:prstClr val="black"/>
                </a:solidFill>
              </a:rPr>
              <a:t>제한하는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HAVING</a:t>
            </a:r>
            <a:r>
              <a:rPr lang="ko-KR" altLang="en-US" dirty="0">
                <a:solidFill>
                  <a:prstClr val="black"/>
                </a:solidFill>
              </a:rPr>
              <a:t>절은 꼭 </a:t>
            </a:r>
            <a:r>
              <a:rPr lang="en-US" altLang="ko-KR" dirty="0">
                <a:solidFill>
                  <a:prstClr val="black"/>
                </a:solidFill>
              </a:rPr>
              <a:t>GROUP BY</a:t>
            </a:r>
            <a:r>
              <a:rPr lang="ko-KR" altLang="en-US" dirty="0">
                <a:solidFill>
                  <a:prstClr val="black"/>
                </a:solidFill>
              </a:rPr>
              <a:t>절 다음에 나와야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순서 바뀌면 안됨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ROLLUP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총합 또는 </a:t>
            </a:r>
            <a:r>
              <a:rPr lang="ko-KR" altLang="en-US" dirty="0" smtClean="0">
                <a:solidFill>
                  <a:prstClr val="black"/>
                </a:solidFill>
              </a:rPr>
              <a:t>중간 합계가 </a:t>
            </a:r>
            <a:r>
              <a:rPr lang="ko-KR" altLang="en-US" dirty="0">
                <a:solidFill>
                  <a:prstClr val="black"/>
                </a:solidFill>
              </a:rPr>
              <a:t>필요할 </a:t>
            </a:r>
            <a:r>
              <a:rPr lang="ko-KR" altLang="en-US" dirty="0" smtClean="0">
                <a:solidFill>
                  <a:prstClr val="black"/>
                </a:solidFill>
              </a:rPr>
              <a:t>경우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GROUP BY</a:t>
            </a:r>
            <a:r>
              <a:rPr lang="ko-KR" altLang="en-US" dirty="0">
                <a:solidFill>
                  <a:prstClr val="black"/>
                </a:solidFill>
              </a:rPr>
              <a:t>절과 함께 </a:t>
            </a:r>
            <a:r>
              <a:rPr lang="en-US" altLang="ko-KR" dirty="0">
                <a:solidFill>
                  <a:prstClr val="black"/>
                </a:solidFill>
              </a:rPr>
              <a:t>WITH ROLLUP</a:t>
            </a:r>
            <a:r>
              <a:rPr lang="ko-KR" altLang="en-US" dirty="0">
                <a:solidFill>
                  <a:prstClr val="black"/>
                </a:solidFill>
              </a:rPr>
              <a:t>문 사용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분류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groupName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별로 합계 및 그 총합 구하기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34" y="4442438"/>
            <a:ext cx="6926589" cy="1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아래쪽 화살표 11"/>
          <p:cNvSpPr/>
          <p:nvPr/>
        </p:nvSpPr>
        <p:spPr>
          <a:xfrm rot="16200000">
            <a:off x="8100039" y="4913127"/>
            <a:ext cx="618393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202" y="2277755"/>
            <a:ext cx="2755828" cy="423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48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의 분류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DML (Data Manipulation </a:t>
            </a:r>
            <a:r>
              <a:rPr lang="en-US" altLang="ko-KR" sz="2200" dirty="0" smtClean="0"/>
              <a:t>Language, </a:t>
            </a:r>
            <a:r>
              <a:rPr lang="ko-KR" altLang="en-US" sz="2200" dirty="0" smtClean="0"/>
              <a:t>데이터 조작 언어</a:t>
            </a:r>
            <a:r>
              <a:rPr lang="en-US" altLang="ko-KR" sz="2200" dirty="0" smtClean="0"/>
              <a:t>)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데이터를 </a:t>
            </a:r>
            <a:r>
              <a:rPr lang="ko-KR" altLang="en-US" dirty="0">
                <a:solidFill>
                  <a:prstClr val="black"/>
                </a:solidFill>
              </a:rPr>
              <a:t>조작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삽입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하는 데 사용되는 언어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DML </a:t>
            </a:r>
            <a:r>
              <a:rPr lang="ko-KR" altLang="en-US" dirty="0">
                <a:solidFill>
                  <a:prstClr val="black"/>
                </a:solidFill>
              </a:rPr>
              <a:t>구문이 사용되는 대상은 </a:t>
            </a:r>
            <a:r>
              <a:rPr lang="ko-KR" altLang="en-US" b="1" dirty="0">
                <a:solidFill>
                  <a:prstClr val="black"/>
                </a:solidFill>
              </a:rPr>
              <a:t>테이블의 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DML </a:t>
            </a:r>
            <a:r>
              <a:rPr lang="ko-KR" altLang="en-US" dirty="0">
                <a:solidFill>
                  <a:prstClr val="black"/>
                </a:solidFill>
              </a:rPr>
              <a:t>사용하기 위해서는 </a:t>
            </a:r>
            <a:r>
              <a:rPr lang="ko-KR" altLang="en-US" b="1" dirty="0" smtClean="0">
                <a:solidFill>
                  <a:prstClr val="black"/>
                </a:solidFill>
              </a:rPr>
              <a:t>테이블이 </a:t>
            </a:r>
            <a:r>
              <a:rPr lang="ko-KR" altLang="en-US" b="1" dirty="0">
                <a:solidFill>
                  <a:prstClr val="black"/>
                </a:solidFill>
              </a:rPr>
              <a:t>정의되어 있어야 함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중 </a:t>
            </a:r>
            <a:r>
              <a:rPr lang="en-US" altLang="ko-KR" b="1" dirty="0">
                <a:solidFill>
                  <a:prstClr val="black"/>
                </a:solidFill>
              </a:rPr>
              <a:t>SELECT, INSERT, UPDATE, DELETE</a:t>
            </a:r>
            <a:r>
              <a:rPr lang="ko-KR" altLang="en-US" dirty="0">
                <a:solidFill>
                  <a:prstClr val="black"/>
                </a:solidFill>
              </a:rPr>
              <a:t>가 이 구문에 해당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트랜잭션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Transaction)</a:t>
            </a:r>
            <a:r>
              <a:rPr lang="ko-KR" altLang="en-US" dirty="0">
                <a:solidFill>
                  <a:prstClr val="black"/>
                </a:solidFill>
              </a:rPr>
              <a:t>이 발생하는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도 </a:t>
            </a:r>
            <a:r>
              <a:rPr lang="en-US" altLang="ko-KR" dirty="0" smtClean="0">
                <a:solidFill>
                  <a:prstClr val="black"/>
                </a:solidFill>
              </a:rPr>
              <a:t>DML</a:t>
            </a:r>
            <a:r>
              <a:rPr lang="ko-KR" altLang="en-US" dirty="0">
                <a:solidFill>
                  <a:prstClr val="black"/>
                </a:solidFill>
              </a:rPr>
              <a:t>에 속함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테이블의 데이터를 변경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할 때 실제 테이블에 완전히 적용하지 않고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임시로 적용시키는 것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취소 </a:t>
            </a:r>
            <a:r>
              <a:rPr lang="ko-KR" altLang="en-US" b="1" dirty="0" smtClean="0">
                <a:solidFill>
                  <a:prstClr val="black"/>
                </a:solidFill>
              </a:rPr>
              <a:t>가능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993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06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기본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2.1 </a:t>
            </a:r>
            <a:r>
              <a:rPr lang="ko-KR" altLang="en-US" dirty="0" smtClean="0"/>
              <a:t>데이터의 삽입 </a:t>
            </a:r>
            <a:r>
              <a:rPr lang="en-US" altLang="ko-KR" dirty="0" smtClean="0"/>
              <a:t>: INSERT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2.2 </a:t>
            </a:r>
            <a:r>
              <a:rPr lang="ko-KR" altLang="en-US" dirty="0" smtClean="0"/>
              <a:t>데이터의 수정 </a:t>
            </a:r>
            <a:r>
              <a:rPr lang="en-US" altLang="ko-KR" dirty="0" smtClean="0"/>
              <a:t>: UPDATE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2.3 </a:t>
            </a:r>
            <a:r>
              <a:rPr lang="ko-KR" altLang="en-US" dirty="0" smtClean="0"/>
              <a:t>데이터의 삭제 </a:t>
            </a:r>
            <a:r>
              <a:rPr lang="en-US" altLang="ko-KR" dirty="0" smtClean="0"/>
              <a:t>: DELETE FROM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2.4 </a:t>
            </a:r>
            <a:r>
              <a:rPr lang="ko-KR" altLang="en-US" dirty="0" smtClean="0"/>
              <a:t>조건부 데이터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03 WITH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CTE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3.1 </a:t>
            </a:r>
            <a:r>
              <a:rPr lang="en-US" altLang="ko-KR" dirty="0"/>
              <a:t>WITH</a:t>
            </a:r>
            <a:r>
              <a:rPr lang="ko-KR" altLang="en-US" dirty="0"/>
              <a:t>절과 </a:t>
            </a:r>
            <a:r>
              <a:rPr lang="en-US" altLang="ko-KR" dirty="0" smtClean="0"/>
              <a:t>CTE </a:t>
            </a:r>
            <a:r>
              <a:rPr lang="ko-KR" altLang="en-US" dirty="0" smtClean="0"/>
              <a:t>개요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3.2 </a:t>
            </a:r>
            <a:r>
              <a:rPr lang="ko-KR" altLang="en-US" dirty="0" smtClean="0">
                <a:solidFill>
                  <a:prstClr val="black"/>
                </a:solidFill>
              </a:rPr>
              <a:t>비재귀적 </a:t>
            </a:r>
            <a:r>
              <a:rPr lang="en-US" altLang="ko-KR" dirty="0" smtClean="0">
                <a:solidFill>
                  <a:prstClr val="black"/>
                </a:solidFill>
              </a:rPr>
              <a:t>CTE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SQL</a:t>
            </a:r>
            <a:r>
              <a:rPr lang="ko-KR" altLang="en-US" sz="2200" b="1" dirty="0"/>
              <a:t>의 분류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DDL (Data Definition </a:t>
            </a:r>
            <a:r>
              <a:rPr lang="en-US" altLang="ko-KR" sz="2200" dirty="0" smtClean="0"/>
              <a:t>Language, </a:t>
            </a:r>
            <a:r>
              <a:rPr lang="ko-KR" altLang="en-US" sz="2200" dirty="0" smtClean="0"/>
              <a:t>데이터 정의 언어</a:t>
            </a:r>
            <a:r>
              <a:rPr lang="en-US" altLang="ko-KR" sz="2200" dirty="0" smtClean="0"/>
              <a:t>)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테이블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인덱스 등의 데이터베이스 개체를 생성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변경하는 역할</a:t>
            </a:r>
          </a:p>
          <a:p>
            <a:pPr lvl="1"/>
            <a:r>
              <a:rPr lang="en-US" altLang="ko-KR" b="1" dirty="0">
                <a:solidFill>
                  <a:prstClr val="black"/>
                </a:solidFill>
              </a:rPr>
              <a:t>CREATE, DROP, ALTER </a:t>
            </a:r>
            <a:r>
              <a:rPr lang="ko-KR" altLang="en-US" dirty="0" smtClean="0">
                <a:solidFill>
                  <a:prstClr val="black"/>
                </a:solidFill>
              </a:rPr>
              <a:t>자주 사용 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b="1" dirty="0">
                <a:solidFill>
                  <a:prstClr val="black"/>
                </a:solidFill>
              </a:rPr>
              <a:t>DDL</a:t>
            </a:r>
            <a:r>
              <a:rPr lang="ko-KR" altLang="en-US" b="1" dirty="0">
                <a:solidFill>
                  <a:prstClr val="black"/>
                </a:solidFill>
              </a:rPr>
              <a:t>은 트랜잭션 발생시키지 않음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되돌림</a:t>
            </a:r>
            <a:r>
              <a:rPr lang="en-US" altLang="ko-KR" dirty="0">
                <a:solidFill>
                  <a:prstClr val="black"/>
                </a:solidFill>
              </a:rPr>
              <a:t>(ROLLBACK)</a:t>
            </a:r>
            <a:r>
              <a:rPr lang="ko-KR" altLang="en-US" dirty="0">
                <a:solidFill>
                  <a:prstClr val="black"/>
                </a:solidFill>
              </a:rPr>
              <a:t>이나 완전적용</a:t>
            </a:r>
            <a:r>
              <a:rPr lang="en-US" altLang="ko-KR" dirty="0">
                <a:solidFill>
                  <a:prstClr val="black"/>
                </a:solidFill>
              </a:rPr>
              <a:t>(COMMIT) </a:t>
            </a:r>
            <a:r>
              <a:rPr lang="ko-KR" altLang="en-US" dirty="0">
                <a:solidFill>
                  <a:prstClr val="black"/>
                </a:solidFill>
              </a:rPr>
              <a:t>사용 불가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실행 </a:t>
            </a:r>
            <a:r>
              <a:rPr lang="ko-KR" altLang="en-US" dirty="0">
                <a:solidFill>
                  <a:prstClr val="black"/>
                </a:solidFill>
              </a:rPr>
              <a:t>즉시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smtClean="0">
                <a:solidFill>
                  <a:prstClr val="black"/>
                </a:solidFill>
              </a:rPr>
              <a:t>적용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DCL (Data Control </a:t>
            </a:r>
            <a:r>
              <a:rPr lang="en-US" altLang="ko-KR" sz="2200" dirty="0" smtClean="0">
                <a:solidFill>
                  <a:prstClr val="black"/>
                </a:solidFill>
              </a:rPr>
              <a:t>Language, </a:t>
            </a:r>
            <a:r>
              <a:rPr lang="ko-KR" altLang="en-US" sz="2200" dirty="0" smtClean="0">
                <a:solidFill>
                  <a:prstClr val="black"/>
                </a:solidFill>
              </a:rPr>
              <a:t>데이터 제어 언어</a:t>
            </a:r>
            <a:r>
              <a:rPr lang="en-US" altLang="ko-KR" sz="2200" dirty="0" smtClean="0">
                <a:solidFill>
                  <a:prstClr val="black"/>
                </a:solidFill>
              </a:rPr>
              <a:t>)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사용자에게 </a:t>
            </a:r>
            <a:r>
              <a:rPr lang="ko-KR" altLang="en-US" dirty="0">
                <a:solidFill>
                  <a:prstClr val="black"/>
                </a:solidFill>
              </a:rPr>
              <a:t>어떤 권한을 부여하거나 빼앗을 때 주로 사용하는 구문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GRANT/REVOKE/DENY </a:t>
            </a:r>
            <a:r>
              <a:rPr lang="ko-KR" altLang="en-US" dirty="0">
                <a:solidFill>
                  <a:prstClr val="black"/>
                </a:solidFill>
              </a:rPr>
              <a:t>구문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5207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데이터의 삽입 </a:t>
            </a:r>
            <a:r>
              <a:rPr lang="en-US" altLang="ko-KR" sz="2200" b="1" dirty="0"/>
              <a:t>: INSERT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INSERT</a:t>
            </a:r>
            <a:r>
              <a:rPr lang="ko-KR" altLang="en-US" sz="2200" dirty="0"/>
              <a:t>문의 기본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이름 다음에 나오는 열 생략 가능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생략할 경우에 </a:t>
            </a:r>
            <a:r>
              <a:rPr lang="en-US" altLang="ko-KR" dirty="0" smtClean="0">
                <a:solidFill>
                  <a:prstClr val="black"/>
                </a:solidFill>
              </a:rPr>
              <a:t>VALUES </a:t>
            </a:r>
            <a:r>
              <a:rPr lang="ko-KR" altLang="en-US" dirty="0">
                <a:solidFill>
                  <a:prstClr val="black"/>
                </a:solidFill>
              </a:rPr>
              <a:t>다음에 나오는 값들의 순서 및 개수가 테이블이 정의된 열 순서 및 개수와 동일해야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자동으로 증가하는 </a:t>
            </a:r>
            <a:r>
              <a:rPr lang="en-US" altLang="ko-KR" sz="2200" dirty="0" smtClean="0">
                <a:solidFill>
                  <a:prstClr val="black"/>
                </a:solidFill>
              </a:rPr>
              <a:t>AUTO_INCREMENT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에서는 해당 열이 없다고 생각하고 입력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문에서 </a:t>
            </a:r>
            <a:r>
              <a:rPr lang="en-US" altLang="ko-KR" dirty="0">
                <a:solidFill>
                  <a:prstClr val="black"/>
                </a:solidFill>
              </a:rPr>
              <a:t>NULL </a:t>
            </a:r>
            <a:r>
              <a:rPr lang="ko-KR" altLang="en-US" dirty="0">
                <a:solidFill>
                  <a:prstClr val="black"/>
                </a:solidFill>
              </a:rPr>
              <a:t>값 지정하면 자동으로 값 입력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부터 증가하는 값 자동 입력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적용할 열이 </a:t>
            </a:r>
            <a:r>
              <a:rPr lang="en-US" altLang="ko-KR" dirty="0">
                <a:solidFill>
                  <a:prstClr val="black"/>
                </a:solidFill>
              </a:rPr>
              <a:t>PRIMARY KEY 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 smtClean="0">
                <a:solidFill>
                  <a:prstClr val="black"/>
                </a:solidFill>
              </a:rPr>
              <a:t>UNIQUE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ko-KR" altLang="en-US" dirty="0">
                <a:solidFill>
                  <a:prstClr val="black"/>
                </a:solidFill>
              </a:rPr>
              <a:t>때만 사용가능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 형은 숫자 형식만 사용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59" y="1810361"/>
            <a:ext cx="9331634" cy="77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데이터의 삽입 </a:t>
            </a:r>
            <a:r>
              <a:rPr lang="en-US" altLang="ko-KR" sz="2200" b="1" dirty="0"/>
              <a:t>: INSERT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대량의 샘플 데이터 생성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 </a:t>
            </a:r>
            <a:r>
              <a:rPr lang="en-US" altLang="ko-KR" dirty="0" smtClean="0">
                <a:solidFill>
                  <a:prstClr val="black"/>
                </a:solidFill>
              </a:rPr>
              <a:t>INTO … </a:t>
            </a:r>
            <a:r>
              <a:rPr lang="en-US" altLang="ko-KR" dirty="0">
                <a:solidFill>
                  <a:prstClr val="black"/>
                </a:solidFill>
              </a:rPr>
              <a:t>SELECT </a:t>
            </a:r>
            <a:r>
              <a:rPr lang="ko-KR" altLang="en-US" dirty="0">
                <a:solidFill>
                  <a:prstClr val="black"/>
                </a:solidFill>
              </a:rPr>
              <a:t>구문 사용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다른 테이블의 데이터를 가져와 대량으로 입력하는 효과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문의  열의 개수 </a:t>
            </a:r>
            <a:r>
              <a:rPr lang="en-US" altLang="ko-KR" dirty="0">
                <a:solidFill>
                  <a:prstClr val="black"/>
                </a:solidFill>
              </a:rPr>
              <a:t>=  INSERT </a:t>
            </a:r>
            <a:r>
              <a:rPr lang="ko-KR" altLang="en-US" dirty="0">
                <a:solidFill>
                  <a:prstClr val="black"/>
                </a:solidFill>
              </a:rPr>
              <a:t>할 테이블의 열의 개수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정의 까지 생략 하려면 </a:t>
            </a:r>
            <a:r>
              <a:rPr lang="en-US" altLang="ko-KR" dirty="0">
                <a:solidFill>
                  <a:prstClr val="black"/>
                </a:solidFill>
              </a:rPr>
              <a:t>CREATE TABLE … SELECT </a:t>
            </a:r>
            <a:r>
              <a:rPr lang="ko-KR" altLang="en-US" dirty="0">
                <a:solidFill>
                  <a:prstClr val="black"/>
                </a:solidFill>
              </a:rPr>
              <a:t>구문을 </a:t>
            </a:r>
            <a:r>
              <a:rPr lang="ko-KR" altLang="en-US" dirty="0" smtClean="0">
                <a:solidFill>
                  <a:prstClr val="black"/>
                </a:solidFill>
              </a:rPr>
              <a:t>사</a:t>
            </a:r>
            <a:r>
              <a:rPr lang="ko-KR" altLang="en-US" dirty="0">
                <a:solidFill>
                  <a:prstClr val="black"/>
                </a:solidFill>
              </a:rPr>
              <a:t>용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64" y="2279315"/>
            <a:ext cx="8641383" cy="131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14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데이터의 </a:t>
            </a:r>
            <a:r>
              <a:rPr lang="ko-KR" altLang="en-US" sz="2200" b="1" dirty="0" smtClean="0"/>
              <a:t>수</a:t>
            </a:r>
            <a:r>
              <a:rPr lang="ko-KR" altLang="en-US" sz="2200" b="1" dirty="0"/>
              <a:t>정</a:t>
            </a:r>
            <a:r>
              <a:rPr lang="ko-KR" altLang="en-US" sz="2200" b="1" dirty="0" smtClean="0"/>
              <a:t> </a:t>
            </a:r>
            <a:r>
              <a:rPr lang="en-US" altLang="ko-KR" sz="2200" b="1" dirty="0"/>
              <a:t>: </a:t>
            </a:r>
            <a:r>
              <a:rPr lang="en-US" altLang="ko-KR" sz="2200" b="1" dirty="0" smtClean="0"/>
              <a:t>UPDATE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기존에 입력되어 있는 값 변경하는 </a:t>
            </a:r>
            <a:r>
              <a:rPr lang="ko-KR" altLang="en-US" sz="2200" dirty="0" smtClean="0"/>
              <a:t>구문</a:t>
            </a:r>
            <a:endParaRPr lang="ko-KR" altLang="en-US" sz="2200" dirty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b="1" dirty="0">
                <a:solidFill>
                  <a:prstClr val="black"/>
                </a:solidFill>
              </a:rPr>
              <a:t>WHERE</a:t>
            </a:r>
            <a:r>
              <a:rPr lang="ko-KR" altLang="en-US" sz="2200" b="1" dirty="0">
                <a:solidFill>
                  <a:prstClr val="black"/>
                </a:solidFill>
              </a:rPr>
              <a:t>절 생략 가능하나 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WHERE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절 생략하면 테이블의 </a:t>
            </a:r>
            <a:r>
              <a:rPr lang="ko-KR" altLang="en-US" sz="2200" b="1" dirty="0">
                <a:solidFill>
                  <a:prstClr val="black"/>
                </a:solidFill>
              </a:rPr>
              <a:t>전체 행의 내용 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변경됨</a:t>
            </a:r>
            <a:endParaRPr lang="ko-KR" altLang="en-US" sz="2200" b="1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실무에서 실수가 종종 일어남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주의 필요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원상태로 복구하기 복잡하며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다시 되돌릴 수 없는 경우도 있음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6" y="1959833"/>
            <a:ext cx="8657510" cy="131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77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데이터의 삭제 </a:t>
            </a:r>
            <a:r>
              <a:rPr lang="en-US" altLang="ko-KR" sz="2200" b="1" dirty="0" smtClean="0"/>
              <a:t>: DELETE FROM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행 단위로 데이터 삭제하는 구문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WHERE</a:t>
            </a:r>
            <a:r>
              <a:rPr lang="ko-KR" altLang="en-US" sz="2200" dirty="0" smtClean="0"/>
              <a:t>절 생략되면 전체 데이터를 삭제함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테이블을 </a:t>
            </a:r>
            <a:r>
              <a:rPr lang="ko-KR" altLang="en-US" sz="2200" dirty="0"/>
              <a:t>삭제하는 경우의 속도 </a:t>
            </a:r>
            <a:r>
              <a:rPr lang="ko-KR" altLang="en-US" sz="2200" dirty="0" smtClean="0"/>
              <a:t>비교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DML</a:t>
            </a:r>
            <a:r>
              <a:rPr lang="ko-KR" altLang="en-US" dirty="0">
                <a:solidFill>
                  <a:prstClr val="black"/>
                </a:solidFill>
              </a:rPr>
              <a:t>문인 </a:t>
            </a:r>
            <a:r>
              <a:rPr lang="en-US" altLang="ko-KR" dirty="0">
                <a:solidFill>
                  <a:prstClr val="black"/>
                </a:solidFill>
              </a:rPr>
              <a:t>DELETE</a:t>
            </a:r>
            <a:r>
              <a:rPr lang="ko-KR" altLang="en-US" dirty="0">
                <a:solidFill>
                  <a:prstClr val="black"/>
                </a:solidFill>
              </a:rPr>
              <a:t>는 트랜잭션 로그 기록 작업 때문에 삭제 느림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DDL</a:t>
            </a:r>
            <a:r>
              <a:rPr lang="ko-KR" altLang="en-US" dirty="0">
                <a:solidFill>
                  <a:prstClr val="black"/>
                </a:solidFill>
              </a:rPr>
              <a:t>문인 </a:t>
            </a:r>
            <a:r>
              <a:rPr lang="en-US" altLang="ko-KR" dirty="0">
                <a:solidFill>
                  <a:prstClr val="black"/>
                </a:solidFill>
              </a:rPr>
              <a:t>DROP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en-US" altLang="ko-KR" dirty="0">
                <a:solidFill>
                  <a:prstClr val="black"/>
                </a:solidFill>
              </a:rPr>
              <a:t>TRUNCATE</a:t>
            </a:r>
            <a:r>
              <a:rPr lang="ko-KR" altLang="en-US" dirty="0">
                <a:solidFill>
                  <a:prstClr val="black"/>
                </a:solidFill>
              </a:rPr>
              <a:t>문은 트랜잭션 없어 </a:t>
            </a:r>
            <a:r>
              <a:rPr lang="ko-KR" altLang="en-US" dirty="0" smtClean="0">
                <a:solidFill>
                  <a:prstClr val="black"/>
                </a:solidFill>
              </a:rPr>
              <a:t>빠름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ko-KR" altLang="en-US" dirty="0">
                <a:solidFill>
                  <a:prstClr val="black"/>
                </a:solidFill>
              </a:rPr>
              <a:t>자체가 필요 없을 경우에는 </a:t>
            </a:r>
            <a:r>
              <a:rPr lang="en-US" altLang="ko-KR" dirty="0">
                <a:solidFill>
                  <a:prstClr val="black"/>
                </a:solidFill>
              </a:rPr>
              <a:t>DROP 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테이블의 </a:t>
            </a:r>
            <a:r>
              <a:rPr lang="ko-KR" altLang="en-US" dirty="0">
                <a:solidFill>
                  <a:prstClr val="black"/>
                </a:solidFill>
              </a:rPr>
              <a:t>구조는 남겨놓고 싶다면 </a:t>
            </a:r>
            <a:r>
              <a:rPr lang="en-US" altLang="ko-KR" dirty="0">
                <a:solidFill>
                  <a:prstClr val="black"/>
                </a:solidFill>
              </a:rPr>
              <a:t>TRUNCATE</a:t>
            </a:r>
            <a:r>
              <a:rPr lang="ko-KR" altLang="en-US" dirty="0">
                <a:solidFill>
                  <a:prstClr val="black"/>
                </a:solidFill>
              </a:rPr>
              <a:t>로 삭제하는 것이 효율적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28" y="1905242"/>
            <a:ext cx="98996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51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조건부 데이터 입력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변경 </a:t>
            </a:r>
            <a:endParaRPr lang="en-US" altLang="ko-KR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기본 키가 중복된 데이터를 입력한 경우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오류로 입력 </a:t>
            </a:r>
            <a:r>
              <a:rPr lang="ko-KR" altLang="en-US" dirty="0" smtClean="0">
                <a:solidFill>
                  <a:prstClr val="black"/>
                </a:solidFill>
              </a:rPr>
              <a:t>불가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대용량 데이터 처리의 경우 에러 발생하지 않은 구문 실행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INSERT IGNORE</a:t>
            </a:r>
            <a:r>
              <a:rPr lang="ko-KR" altLang="en-US" dirty="0">
                <a:solidFill>
                  <a:prstClr val="black"/>
                </a:solidFill>
              </a:rPr>
              <a:t>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에러 </a:t>
            </a:r>
            <a:r>
              <a:rPr lang="ko-KR" altLang="en-US" dirty="0">
                <a:solidFill>
                  <a:prstClr val="black"/>
                </a:solidFill>
              </a:rPr>
              <a:t>발생해도 다음 구문으로 넘어가게 처리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에러 메시지 보면 적용되지 않은 구문이 어느 것인지 구분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ON DUPLICATE KEY UPDATE </a:t>
            </a:r>
            <a:r>
              <a:rPr lang="ko-KR" altLang="en-US" dirty="0">
                <a:solidFill>
                  <a:prstClr val="black"/>
                </a:solidFill>
              </a:rPr>
              <a:t>구문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기본 </a:t>
            </a:r>
            <a:r>
              <a:rPr lang="ko-KR" altLang="en-US" dirty="0">
                <a:solidFill>
                  <a:prstClr val="black"/>
                </a:solidFill>
              </a:rPr>
              <a:t>키가 중복되면 데이터를 수정되도록 하는 구문도 활용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데이터의 변경을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9697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WITH</a:t>
            </a:r>
            <a:r>
              <a:rPr lang="ko-KR" altLang="en-US" sz="2200" b="1" dirty="0"/>
              <a:t>절과 </a:t>
            </a:r>
            <a:r>
              <a:rPr lang="en-US" altLang="ko-KR" sz="2200" b="1" dirty="0" smtClean="0"/>
              <a:t>CTE </a:t>
            </a:r>
            <a:r>
              <a:rPr lang="ko-KR" altLang="en-US" sz="2200" b="1" dirty="0" smtClean="0"/>
              <a:t>개요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WITH</a:t>
            </a:r>
            <a:r>
              <a:rPr lang="ko-KR" altLang="en-US" sz="2200" dirty="0" smtClean="0"/>
              <a:t>절은 </a:t>
            </a:r>
            <a:r>
              <a:rPr lang="en-US" altLang="ko-KR" sz="2200" dirty="0" smtClean="0"/>
              <a:t>CTE(Common Table Expression)</a:t>
            </a:r>
            <a:r>
              <a:rPr lang="ko-KR" altLang="en-US" sz="2200" dirty="0" smtClean="0"/>
              <a:t>를 표현하기 위한 구문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MySQL 8.0 </a:t>
            </a:r>
            <a:r>
              <a:rPr lang="ko-KR" altLang="en-US" sz="2200" dirty="0" smtClean="0"/>
              <a:t>이후부터 사용 가능하게 됨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CTE</a:t>
            </a:r>
            <a:r>
              <a:rPr lang="ko-KR" altLang="en-US" sz="2200" dirty="0" smtClean="0"/>
              <a:t>는 기존의 </a:t>
            </a:r>
            <a:r>
              <a:rPr lang="ko-KR" altLang="en-US" sz="2200" dirty="0" err="1" smtClean="0"/>
              <a:t>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파생 테이블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임시 테이블 등을 대신할 수 있으며 간결한 식으로 보여짐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CTE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ANSI-SQL99 </a:t>
            </a:r>
            <a:r>
              <a:rPr lang="ko-KR" altLang="en-US" sz="2200" dirty="0" smtClean="0"/>
              <a:t>표준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기존 </a:t>
            </a:r>
            <a:r>
              <a:rPr lang="en-US" altLang="ko-KR" sz="2200" dirty="0" smtClean="0"/>
              <a:t>SQL</a:t>
            </a:r>
            <a:r>
              <a:rPr lang="ko-KR" altLang="en-US" sz="2200" dirty="0" smtClean="0"/>
              <a:t>은 </a:t>
            </a:r>
            <a:r>
              <a:rPr lang="en-US" altLang="ko-KR" sz="2200" dirty="0" smtClean="0"/>
              <a:t>ANSI-SQL92 </a:t>
            </a:r>
            <a:r>
              <a:rPr lang="ko-KR" altLang="en-US" sz="2200" dirty="0" smtClean="0"/>
              <a:t>기준</a:t>
            </a:r>
            <a:r>
              <a:rPr lang="en-US" altLang="ko-KR" sz="2200" dirty="0" smtClean="0"/>
              <a:t>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CTE</a:t>
            </a:r>
            <a:r>
              <a:rPr lang="ko-KR" altLang="en-US" sz="2200" dirty="0" smtClean="0"/>
              <a:t>는 비재귀적 </a:t>
            </a:r>
            <a:r>
              <a:rPr lang="en-US" altLang="ko-KR" sz="2200" dirty="0" smtClean="0"/>
              <a:t>CTE</a:t>
            </a:r>
            <a:r>
              <a:rPr lang="ko-KR" altLang="en-US" sz="2200" dirty="0" smtClean="0"/>
              <a:t>와 재귀적 </a:t>
            </a:r>
            <a:r>
              <a:rPr lang="en-US" altLang="ko-KR" sz="2200" dirty="0" smtClean="0"/>
              <a:t>CTE</a:t>
            </a:r>
            <a:r>
              <a:rPr lang="ko-KR" altLang="en-US" sz="2200" dirty="0" smtClean="0"/>
              <a:t>가 있지만 주로 사용되는 것은 비재귀적 </a:t>
            </a:r>
            <a:r>
              <a:rPr lang="en-US" altLang="ko-KR" sz="2200" dirty="0" smtClean="0"/>
              <a:t>CTE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x-none" smtClean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</a:p>
        </p:txBody>
      </p:sp>
    </p:spTree>
    <p:extLst>
      <p:ext uri="{BB962C8B-B14F-4D97-AF65-F5344CB8AC3E}">
        <p14:creationId xmlns:p14="http://schemas.microsoft.com/office/powerpoint/2010/main" val="345417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비재귀적 </a:t>
            </a:r>
            <a:r>
              <a:rPr lang="en-US" altLang="ko-KR" sz="2200" b="1" dirty="0" smtClean="0"/>
              <a:t>CTE 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단순한 형태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복잡한 쿼리문장을 단순화하는데 적합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CTE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ko-KR" altLang="en-US" dirty="0" err="1" smtClean="0">
                <a:solidFill>
                  <a:prstClr val="black"/>
                </a:solidFill>
              </a:rPr>
              <a:t>뷰와</a:t>
            </a:r>
            <a:r>
              <a:rPr lang="ko-KR" altLang="en-US" dirty="0" smtClean="0">
                <a:solidFill>
                  <a:prstClr val="black"/>
                </a:solidFill>
              </a:rPr>
              <a:t> 용도가 비슷하지만 개선된 점이 많음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b="1" dirty="0" err="1" smtClean="0">
                <a:solidFill>
                  <a:prstClr val="black"/>
                </a:solidFill>
              </a:rPr>
              <a:t>뷰는</a:t>
            </a:r>
            <a:r>
              <a:rPr lang="ko-KR" altLang="en-US" b="1" dirty="0" smtClean="0">
                <a:solidFill>
                  <a:prstClr val="black"/>
                </a:solidFill>
              </a:rPr>
              <a:t> 계속 존재</a:t>
            </a:r>
            <a:r>
              <a:rPr lang="ko-KR" altLang="en-US" dirty="0" smtClean="0">
                <a:solidFill>
                  <a:prstClr val="black"/>
                </a:solidFill>
              </a:rPr>
              <a:t>해서 다른 구문에서도 사용 가능하지만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b="1" dirty="0" smtClean="0">
                <a:solidFill>
                  <a:prstClr val="black"/>
                </a:solidFill>
              </a:rPr>
              <a:t>CTE</a:t>
            </a:r>
            <a:r>
              <a:rPr lang="ko-KR" altLang="en-US" b="1" dirty="0" smtClean="0">
                <a:solidFill>
                  <a:prstClr val="black"/>
                </a:solidFill>
              </a:rPr>
              <a:t>와 파생 테이블은 구문이 끝나면 소멸됨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중복 </a:t>
            </a:r>
            <a:r>
              <a:rPr lang="en-US" altLang="ko-KR" dirty="0" smtClean="0">
                <a:solidFill>
                  <a:prstClr val="black"/>
                </a:solidFill>
              </a:rPr>
              <a:t>CTE </a:t>
            </a:r>
            <a:r>
              <a:rPr lang="ko-KR" altLang="en-US" dirty="0" smtClean="0">
                <a:solidFill>
                  <a:prstClr val="black"/>
                </a:solidFill>
              </a:rPr>
              <a:t>허용됨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x-none" smtClean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4" y="1887904"/>
            <a:ext cx="9607910" cy="240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2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6 </a:t>
            </a:r>
            <a:r>
              <a:rPr lang="en-US" altLang="ko-KR" sz="3600" b="1" dirty="0" smtClean="0">
                <a:cs typeface="+mj-cs"/>
              </a:rPr>
              <a:t>SQL </a:t>
            </a:r>
            <a:r>
              <a:rPr lang="ko-KR" altLang="en-US" sz="3600" b="1" dirty="0" smtClean="0">
                <a:cs typeface="+mj-cs"/>
              </a:rPr>
              <a:t>기본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데이터베이스를 운영하기 위한 기본적인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문에 대하여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&lt;SELECT... FROM&gt;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원하는 데이터를 가져와 주는 기본적인 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가장 많이 사용되는 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내 테이블에서 원하는 정보 추출하는 </a:t>
            </a:r>
            <a:r>
              <a:rPr lang="ko-KR" altLang="en-US" sz="2200" dirty="0" smtClean="0"/>
              <a:t>명</a:t>
            </a:r>
            <a:r>
              <a:rPr lang="ko-KR" altLang="en-US" sz="2200" dirty="0"/>
              <a:t>령</a:t>
            </a:r>
            <a:r>
              <a:rPr lang="ko-KR" altLang="en-US" sz="2200" dirty="0" smtClean="0"/>
              <a:t> </a:t>
            </a:r>
            <a:endParaRPr lang="ko-KR" altLang="en-US" sz="2200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26" y="2960321"/>
            <a:ext cx="7473581" cy="184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26" y="5530358"/>
            <a:ext cx="7471208" cy="11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아래쪽 화살표 8"/>
          <p:cNvSpPr/>
          <p:nvPr/>
        </p:nvSpPr>
        <p:spPr>
          <a:xfrm>
            <a:off x="5295900" y="4917825"/>
            <a:ext cx="914400" cy="533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USE </a:t>
            </a:r>
            <a:r>
              <a:rPr lang="ko-KR" altLang="en-US" sz="2200" b="1" dirty="0"/>
              <a:t>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</a:t>
            </a:r>
            <a:r>
              <a:rPr lang="ko-KR" altLang="en-US" sz="2200" dirty="0"/>
              <a:t>문 학습 위해 사용할 데이터베이스 </a:t>
            </a:r>
            <a:r>
              <a:rPr lang="ko-KR" altLang="en-US" sz="2200" dirty="0" smtClean="0"/>
              <a:t>지정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지정해 놓은 후 특별히 다시 </a:t>
            </a:r>
            <a:r>
              <a:rPr lang="en-US" altLang="ko-KR" sz="2200" dirty="0"/>
              <a:t>USE</a:t>
            </a:r>
            <a:r>
              <a:rPr lang="ko-KR" altLang="en-US" sz="2200" dirty="0"/>
              <a:t>문 사용하거나 다른 </a:t>
            </a:r>
            <a:r>
              <a:rPr lang="en-US" altLang="ko-KR" sz="2200" dirty="0"/>
              <a:t>DB</a:t>
            </a:r>
            <a:r>
              <a:rPr lang="ko-KR" altLang="en-US" sz="2200" dirty="0"/>
              <a:t>를 사용하겠다고 명시하지 않는 이상 모든 </a:t>
            </a:r>
            <a:r>
              <a:rPr lang="en-US" altLang="ko-KR" sz="2200" dirty="0"/>
              <a:t>SQL</a:t>
            </a:r>
            <a:r>
              <a:rPr lang="ko-KR" altLang="en-US" sz="2200" dirty="0"/>
              <a:t>문은 지정 </a:t>
            </a:r>
            <a:r>
              <a:rPr lang="en-US" altLang="ko-KR" sz="2200" dirty="0"/>
              <a:t>DB</a:t>
            </a:r>
            <a:r>
              <a:rPr lang="ko-KR" altLang="en-US" sz="2200" dirty="0"/>
              <a:t>에서 </a:t>
            </a:r>
            <a:r>
              <a:rPr lang="ko-KR" altLang="en-US" sz="2200" dirty="0" smtClean="0"/>
              <a:t>수행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e</a:t>
            </a:r>
            <a:r>
              <a:rPr lang="en-US" altLang="ko-KR" sz="2200" dirty="0" smtClean="0"/>
              <a:t>mployees</a:t>
            </a:r>
            <a:r>
              <a:rPr lang="ko-KR" altLang="en-US" sz="2200" dirty="0" smtClean="0"/>
              <a:t>를 사용하기 위해서는 쿼리 창에 다음과 같이 입력한다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8" y="2919045"/>
            <a:ext cx="10696158" cy="91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7" y="5038216"/>
            <a:ext cx="10696159" cy="86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0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USE </a:t>
            </a:r>
            <a:r>
              <a:rPr lang="ko-KR" altLang="en-US" sz="2200" b="1" dirty="0"/>
              <a:t>구문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에서 직접 선택해서 사용도 </a:t>
            </a:r>
            <a:r>
              <a:rPr lang="ko-KR" altLang="en-US" sz="2200" dirty="0" smtClean="0"/>
              <a:t>가능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[Navigator]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[Schemas] </a:t>
            </a:r>
            <a:r>
              <a:rPr lang="ko-KR" altLang="en-US" dirty="0" smtClean="0">
                <a:solidFill>
                  <a:prstClr val="black"/>
                </a:solidFill>
              </a:rPr>
              <a:t>탭</a:t>
            </a:r>
            <a:r>
              <a:rPr lang="en-US" altLang="ko-KR" dirty="0" smtClean="0">
                <a:solidFill>
                  <a:prstClr val="black"/>
                </a:solidFill>
              </a:rPr>
              <a:t>, employees </a:t>
            </a:r>
            <a:r>
              <a:rPr lang="ko-KR" altLang="en-US" dirty="0">
                <a:solidFill>
                  <a:prstClr val="black"/>
                </a:solidFill>
              </a:rPr>
              <a:t>데이터베이스를 더블 </a:t>
            </a:r>
            <a:r>
              <a:rPr lang="ko-KR" altLang="en-US" dirty="0" smtClean="0">
                <a:solidFill>
                  <a:prstClr val="black"/>
                </a:solidFill>
              </a:rPr>
              <a:t>클릭하거나 마우스 오른쪽 버튼을 클릭한 후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Set as Default Schema]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진한 </a:t>
            </a:r>
            <a:r>
              <a:rPr lang="ko-KR" altLang="en-US" dirty="0">
                <a:solidFill>
                  <a:prstClr val="black"/>
                </a:solidFill>
              </a:rPr>
              <a:t>글자로 </a:t>
            </a:r>
            <a:r>
              <a:rPr lang="ko-KR" altLang="en-US" dirty="0" smtClean="0">
                <a:solidFill>
                  <a:prstClr val="black"/>
                </a:solidFill>
              </a:rPr>
              <a:t>전환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왼쪽 </a:t>
            </a:r>
            <a:r>
              <a:rPr lang="ko-KR" altLang="en-US" dirty="0">
                <a:solidFill>
                  <a:prstClr val="black"/>
                </a:solidFill>
              </a:rPr>
              <a:t>아래‘</a:t>
            </a:r>
            <a:r>
              <a:rPr lang="en-US" altLang="ko-KR" dirty="0">
                <a:solidFill>
                  <a:prstClr val="black"/>
                </a:solidFill>
              </a:rPr>
              <a:t>Active schema changed to employees’ </a:t>
            </a:r>
            <a:r>
              <a:rPr lang="ko-KR" altLang="en-US" dirty="0" smtClean="0">
                <a:solidFill>
                  <a:prstClr val="black"/>
                </a:solidFill>
              </a:rPr>
              <a:t>메시지 나옴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6장그림\06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32" y="2889765"/>
            <a:ext cx="6764810" cy="396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0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SELECT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FROM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 *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선택된 </a:t>
            </a:r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en-US" altLang="ko-KR" dirty="0">
                <a:solidFill>
                  <a:prstClr val="black"/>
                </a:solidFill>
              </a:rPr>
              <a:t>employees </a:t>
            </a:r>
            <a:r>
              <a:rPr lang="ko-KR" altLang="en-US" dirty="0">
                <a:solidFill>
                  <a:prstClr val="black"/>
                </a:solidFill>
              </a:rPr>
              <a:t>라면 다음 두 쿼리는 동일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 </a:t>
            </a:r>
            <a:r>
              <a:rPr lang="ko-KR" altLang="en-US" sz="2200" dirty="0"/>
              <a:t>열 이름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테이블에서 필요로 하는 열만  가져오기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여러 개의 열을 가져오고 싶을 때는 콤마로 </a:t>
            </a:r>
            <a:r>
              <a:rPr lang="ko-KR" altLang="en-US" dirty="0" smtClean="0">
                <a:solidFill>
                  <a:prstClr val="black"/>
                </a:solidFill>
              </a:rPr>
              <a:t>구분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열 이름의 순서는 출력하고 싶은 순서대로 배열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en-US" altLang="ko-KR" sz="2200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43" y="2294495"/>
            <a:ext cx="8353280" cy="100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43" y="4222385"/>
            <a:ext cx="8353280" cy="66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43" y="5384676"/>
            <a:ext cx="8353280" cy="70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8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SELECT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FROM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주석</a:t>
            </a:r>
            <a:r>
              <a:rPr lang="en-US" altLang="ko-KR" sz="2200" dirty="0" smtClean="0"/>
              <a:t>(Remark)</a:t>
            </a:r>
            <a:endParaRPr lang="en-US" altLang="ko-KR" sz="2200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37" y="1762858"/>
            <a:ext cx="8123348" cy="495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10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77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DB, TABLE, </a:t>
            </a:r>
            <a:r>
              <a:rPr lang="ko-KR" altLang="en-US" sz="2200" b="1" dirty="0"/>
              <a:t>열의 이름이 </a:t>
            </a:r>
            <a:r>
              <a:rPr lang="ko-KR" altLang="en-US" sz="2200" b="1" dirty="0" smtClean="0"/>
              <a:t>확실하지 </a:t>
            </a:r>
            <a:r>
              <a:rPr lang="ko-KR" altLang="en-US" sz="2200" b="1" dirty="0"/>
              <a:t>않을 때 조회하는 방</a:t>
            </a:r>
            <a:r>
              <a:rPr lang="ko-KR" altLang="en-US" sz="2200" b="1" dirty="0" smtClean="0"/>
              <a:t>법 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현재 서버에 어떤 </a:t>
            </a:r>
            <a:r>
              <a:rPr lang="en-US" altLang="ko-KR" sz="2200" dirty="0"/>
              <a:t>DB</a:t>
            </a:r>
            <a:r>
              <a:rPr lang="ko-KR" altLang="en-US" sz="2200" dirty="0"/>
              <a:t>가 있는지 보기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SHOW </a:t>
            </a:r>
            <a:r>
              <a:rPr lang="en-US" altLang="ko-KR" dirty="0" smtClean="0">
                <a:solidFill>
                  <a:prstClr val="black"/>
                </a:solidFill>
              </a:rPr>
              <a:t>DATABASES;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현재 서버에 어떤 </a:t>
            </a:r>
            <a:r>
              <a:rPr lang="en-US" altLang="ko-KR" sz="2200" dirty="0"/>
              <a:t>TABLE</a:t>
            </a:r>
            <a:r>
              <a:rPr lang="ko-KR" altLang="en-US" sz="2200" dirty="0"/>
              <a:t>이 있는지 보기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데이터베이스에 </a:t>
            </a:r>
            <a:r>
              <a:rPr lang="ko-KR" altLang="en-US" dirty="0">
                <a:solidFill>
                  <a:prstClr val="black"/>
                </a:solidFill>
              </a:rPr>
              <a:t>있는 테이블 정보 조회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TABLE </a:t>
            </a:r>
            <a:r>
              <a:rPr lang="en-US" altLang="ko-KR" dirty="0" smtClean="0">
                <a:solidFill>
                  <a:prstClr val="black"/>
                </a:solidFill>
              </a:rPr>
              <a:t>STATUS;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이름만 간단히 보기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</a:t>
            </a:r>
            <a:r>
              <a:rPr lang="en-US" altLang="ko-KR" dirty="0" smtClean="0">
                <a:solidFill>
                  <a:prstClr val="black"/>
                </a:solidFill>
              </a:rPr>
              <a:t>TABLES;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employees </a:t>
            </a:r>
            <a:r>
              <a:rPr lang="ko-KR" altLang="en-US" sz="2200" dirty="0"/>
              <a:t>테이블의 열이 무엇이 </a:t>
            </a:r>
            <a:r>
              <a:rPr lang="ko-KR" altLang="en-US" sz="2200" dirty="0" smtClean="0"/>
              <a:t>있는지 </a:t>
            </a:r>
            <a:r>
              <a:rPr lang="ko-KR" altLang="en-US" sz="2200" dirty="0"/>
              <a:t>확인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DESCRIBE </a:t>
            </a:r>
            <a:r>
              <a:rPr lang="en-US" altLang="ko-KR" dirty="0" smtClean="0">
                <a:solidFill>
                  <a:prstClr val="black"/>
                </a:solidFill>
              </a:rPr>
              <a:t>employees; </a:t>
            </a:r>
            <a:r>
              <a:rPr lang="ko-KR" altLang="en-US" dirty="0" smtClean="0">
                <a:solidFill>
                  <a:prstClr val="black"/>
                </a:solidFill>
              </a:rPr>
              <a:t>또는 </a:t>
            </a:r>
            <a:r>
              <a:rPr lang="en-US" altLang="ko-KR" dirty="0" smtClean="0">
                <a:solidFill>
                  <a:prstClr val="black"/>
                </a:solidFill>
              </a:rPr>
              <a:t>DESC </a:t>
            </a:r>
            <a:r>
              <a:rPr lang="en-US" altLang="ko-KR" dirty="0">
                <a:solidFill>
                  <a:prstClr val="black"/>
                </a:solidFill>
              </a:rPr>
              <a:t>employees;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Workbench</a:t>
            </a:r>
            <a:r>
              <a:rPr lang="ko-KR" altLang="en-US" sz="2200" dirty="0"/>
              <a:t>의 </a:t>
            </a:r>
            <a:r>
              <a:rPr lang="en-US" altLang="ko-KR" sz="2200" dirty="0"/>
              <a:t>[Navigator</a:t>
            </a:r>
            <a:r>
              <a:rPr lang="en-US" altLang="ko-KR" sz="2200" dirty="0" smtClean="0"/>
              <a:t>]</a:t>
            </a:r>
            <a:r>
              <a:rPr lang="ko-KR" altLang="en-US" sz="2200" dirty="0" smtClean="0"/>
              <a:t>로 확인 가능 하나 명령어를 알아두면 </a:t>
            </a:r>
            <a:r>
              <a:rPr lang="en-US" altLang="ko-KR" sz="2200" dirty="0"/>
              <a:t>Linux </a:t>
            </a:r>
            <a:r>
              <a:rPr lang="ko-KR" altLang="en-US" sz="2200" dirty="0"/>
              <a:t>명령어 </a:t>
            </a:r>
            <a:r>
              <a:rPr lang="ko-KR" altLang="en-US" sz="2200" dirty="0" smtClean="0"/>
              <a:t>모드에서 사용 가능</a:t>
            </a:r>
            <a:endParaRPr lang="en-US" altLang="ko-KR" sz="2200" dirty="0" smtClean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051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1567</Words>
  <Application>Microsoft Office PowerPoint</Application>
  <PresentationFormat>와이드스크린</PresentationFormat>
  <Paragraphs>298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시스템 서체</vt:lpstr>
      <vt:lpstr>Arial</vt:lpstr>
      <vt:lpstr>Calibri</vt:lpstr>
      <vt:lpstr>Office 테마</vt:lpstr>
      <vt:lpstr>Contents</vt:lpstr>
      <vt:lpstr>Contents</vt:lpstr>
      <vt:lpstr>PowerPoint 프레젠테이션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02 데이터의 변경을 위한 SQL문</vt:lpstr>
      <vt:lpstr>SECTION 02 데이터의 변경을 위한 SQL문</vt:lpstr>
      <vt:lpstr>SECTION 02 데이터의 변경을 위한 SQL문</vt:lpstr>
      <vt:lpstr>SECTION 02 데이터의 변경을 위한 SQL문</vt:lpstr>
      <vt:lpstr>SECTION 02 데이터의 변경을 위한 SQL문</vt:lpstr>
      <vt:lpstr>SECTION 03 WITH절과 CTE</vt:lpstr>
      <vt:lpstr>SECTION 03 WITH절과 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hansei</cp:lastModifiedBy>
  <cp:revision>116</cp:revision>
  <dcterms:created xsi:type="dcterms:W3CDTF">2020-01-31T07:25:46Z</dcterms:created>
  <dcterms:modified xsi:type="dcterms:W3CDTF">2022-04-08T01:10:33Z</dcterms:modified>
</cp:coreProperties>
</file>