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352" r:id="rId2"/>
    <p:sldId id="2382" r:id="rId3"/>
    <p:sldId id="2341" r:id="rId4"/>
    <p:sldId id="2348" r:id="rId5"/>
    <p:sldId id="2383" r:id="rId6"/>
    <p:sldId id="2384" r:id="rId7"/>
    <p:sldId id="2385" r:id="rId8"/>
    <p:sldId id="2386" r:id="rId9"/>
    <p:sldId id="2387" r:id="rId10"/>
    <p:sldId id="2388" r:id="rId11"/>
    <p:sldId id="2389" r:id="rId12"/>
    <p:sldId id="2408" r:id="rId13"/>
    <p:sldId id="2390" r:id="rId14"/>
    <p:sldId id="2391" r:id="rId15"/>
    <p:sldId id="2392" r:id="rId16"/>
    <p:sldId id="2394" r:id="rId17"/>
    <p:sldId id="2395" r:id="rId18"/>
    <p:sldId id="2396" r:id="rId19"/>
    <p:sldId id="2397" r:id="rId20"/>
    <p:sldId id="2398" r:id="rId21"/>
    <p:sldId id="2399" r:id="rId22"/>
    <p:sldId id="2400" r:id="rId23"/>
    <p:sldId id="2402" r:id="rId24"/>
    <p:sldId id="2401" r:id="rId25"/>
    <p:sldId id="2403" r:id="rId26"/>
    <p:sldId id="2404" r:id="rId27"/>
    <p:sldId id="2405" r:id="rId28"/>
    <p:sldId id="2406" r:id="rId29"/>
    <p:sldId id="2407" r:id="rId30"/>
  </p:sldIdLst>
  <p:sldSz cx="12192000" cy="6858000"/>
  <p:notesSz cx="6819900" cy="99187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 userDrawn="1">
          <p15:clr>
            <a:srgbClr val="A4A3A4"/>
          </p15:clr>
        </p15:guide>
        <p15:guide id="2" pos="214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0A0"/>
    <a:srgbClr val="F06436"/>
    <a:srgbClr val="4BB0A0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50000" autoAdjust="0"/>
  </p:normalViewPr>
  <p:slideViewPr>
    <p:cSldViewPr snapToGrid="0" showGuides="1">
      <p:cViewPr varScale="1">
        <p:scale>
          <a:sx n="87" d="100"/>
          <a:sy n="87" d="100"/>
        </p:scale>
        <p:origin x="96" y="528"/>
      </p:cViewPr>
      <p:guideLst>
        <p:guide orient="horz" pos="2160"/>
        <p:guide pos="3840"/>
        <p:guide pos="3985"/>
        <p:guide orient="horz" pos="2296"/>
        <p:guide orient="horz" pos="2727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3124"/>
        <p:guide pos="2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63032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2022-09-08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63032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63032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2022-09-08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44538"/>
            <a:ext cx="6610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990" y="4711383"/>
            <a:ext cx="5455920" cy="446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63032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/>
              <a:t>이것이 </a:t>
            </a:r>
            <a:r>
              <a:rPr lang="en-US" altLang="ko-KR" dirty="0"/>
              <a:t>MySQL</a:t>
            </a:r>
            <a:r>
              <a:rPr lang="ko-KR" altLang="en-US" dirty="0"/>
              <a:t>이다</a:t>
            </a:r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/>
              <a:t>이것이 </a:t>
            </a:r>
            <a:r>
              <a:rPr lang="en-US" altLang="ko-KR" dirty="0"/>
              <a:t>MySQL</a:t>
            </a:r>
            <a:r>
              <a:rPr lang="ko-KR" altLang="en-US" dirty="0"/>
              <a:t>이다</a:t>
            </a:r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〉 〉 </a:t>
            </a:r>
            <a:r>
              <a:rPr lang="ko-KR" altLang="en-US" dirty="0"/>
              <a:t>이것이 </a:t>
            </a:r>
            <a:r>
              <a:rPr lang="en-US" altLang="ko-KR" dirty="0"/>
              <a:t>MySQL</a:t>
            </a:r>
            <a:r>
              <a:rPr lang="ko-KR" altLang="en-US" dirty="0"/>
              <a:t>이다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hanbit.co.kr/mysql/8.0/" TargetMode="External"/><Relationship Id="rId2" Type="http://schemas.openxmlformats.org/officeDocument/2006/relationships/hyperlink" Target="http://cafe.naver.com/thisisMysSQ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afe.naver.com/thisiMySQL" TargetMode="External"/><Relationship Id="rId2" Type="http://schemas.openxmlformats.org/officeDocument/2006/relationships/hyperlink" Target="http://dev.mysql.com/downloads/connector/odbc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6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2"/>
            <a:ext cx="11281052" cy="5758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CHAPTER 03  MySQL </a:t>
            </a:r>
            <a:r>
              <a:rPr lang="ko-KR" altLang="en-US" dirty="0"/>
              <a:t>전체 운영 실습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SECTION 01 </a:t>
            </a:r>
            <a:r>
              <a:rPr lang="ko-KR" altLang="en-US" dirty="0"/>
              <a:t>요구사항 분석과 시스템 설계 그리고 모델링 </a:t>
            </a:r>
            <a:br>
              <a:rPr lang="en-US" altLang="ko-KR" dirty="0"/>
            </a:br>
            <a:r>
              <a:rPr lang="en-US" altLang="ko-KR" dirty="0"/>
              <a:t>1.1 </a:t>
            </a:r>
            <a:r>
              <a:rPr lang="ko-KR" altLang="en-US" dirty="0"/>
              <a:t>정보시스템 구축 절차 요약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 1.2 </a:t>
            </a:r>
            <a:r>
              <a:rPr lang="ko-KR" altLang="en-US" dirty="0"/>
              <a:t>데이터베이스 모델링과 필수 용어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dirty="0"/>
              <a:t>SECTION 02 MySQL</a:t>
            </a:r>
            <a:r>
              <a:rPr lang="ko-KR" altLang="en-US" dirty="0"/>
              <a:t>을 이용한 데이터베이스 구축 절차</a:t>
            </a:r>
            <a:r>
              <a:rPr lang="en-US" altLang="ko-KR" dirty="0"/>
              <a:t>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 2.1 </a:t>
            </a:r>
            <a:r>
              <a:rPr lang="ko-KR" altLang="en-US" dirty="0"/>
              <a:t>데이터베이스 생성</a:t>
            </a:r>
            <a:r>
              <a:rPr lang="en-US" altLang="ko-KR" dirty="0"/>
              <a:t>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 2.2 </a:t>
            </a:r>
            <a:r>
              <a:rPr lang="ko-KR" altLang="en-US" dirty="0"/>
              <a:t>테이블 생성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 2.3 </a:t>
            </a:r>
            <a:r>
              <a:rPr lang="ko-KR" altLang="en-US" dirty="0"/>
              <a:t>데이터 입력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 2.4 </a:t>
            </a:r>
            <a:r>
              <a:rPr lang="ko-KR" altLang="en-US" dirty="0"/>
              <a:t>데이터 활용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0570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인터넷 쇼핑몰 구축 위한 ‘쇼핑몰’ </a:t>
            </a:r>
            <a:r>
              <a:rPr lang="en-US" altLang="ko-KR" sz="2200" b="1" dirty="0"/>
              <a:t>DB </a:t>
            </a:r>
            <a:r>
              <a:rPr lang="ko-KR" altLang="en-US" sz="2200" b="1" dirty="0"/>
              <a:t>생성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MySQL </a:t>
            </a:r>
            <a:r>
              <a:rPr lang="ko-KR" altLang="en-US" sz="2200" dirty="0"/>
              <a:t>서버 연결 및 설정</a:t>
            </a:r>
          </a:p>
          <a:p>
            <a:pPr lvl="1"/>
            <a:r>
              <a:rPr lang="en-US" altLang="ko-KR" dirty="0"/>
              <a:t>Windows</a:t>
            </a:r>
            <a:r>
              <a:rPr lang="ko-KR" altLang="en-US" dirty="0"/>
              <a:t>의 </a:t>
            </a:r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] &gt;&gt; [M] &gt;&gt; [MySQL] &gt;&gt; [MySQL Workbench 8.0 CE] </a:t>
            </a:r>
            <a:r>
              <a:rPr lang="ko-KR" altLang="en-US" dirty="0"/>
              <a:t>클릭해 </a:t>
            </a:r>
            <a:r>
              <a:rPr lang="en-US" altLang="ko-KR" dirty="0"/>
              <a:t>Workbench </a:t>
            </a:r>
            <a:r>
              <a:rPr lang="ko-KR" altLang="en-US" dirty="0"/>
              <a:t>실행</a:t>
            </a:r>
          </a:p>
          <a:p>
            <a:pPr lvl="1"/>
            <a:r>
              <a:rPr lang="en-US" altLang="ko-KR" dirty="0"/>
              <a:t>[MySQL Connections] </a:t>
            </a:r>
            <a:r>
              <a:rPr lang="ko-KR" altLang="en-US" dirty="0"/>
              <a:t>창에서 비밀번호 입력하여 접속</a:t>
            </a:r>
          </a:p>
          <a:p>
            <a:pPr lvl="1"/>
            <a:r>
              <a:rPr lang="en-US" altLang="ko-KR" dirty="0"/>
              <a:t>Workbench</a:t>
            </a:r>
            <a:r>
              <a:rPr lang="ko-KR" altLang="en-US" dirty="0"/>
              <a:t>의 초기 창 </a:t>
            </a:r>
            <a:endParaRPr lang="en-US" altLang="ko-KR" dirty="0"/>
          </a:p>
          <a:p>
            <a:pPr lvl="2"/>
            <a:r>
              <a:rPr lang="ko-KR" altLang="en-US" dirty="0"/>
              <a:t>기본적으로는 </a:t>
            </a:r>
            <a:r>
              <a:rPr lang="en-US" altLang="ko-KR" dirty="0"/>
              <a:t>[Schemas] </a:t>
            </a:r>
            <a:r>
              <a:rPr lang="ko-KR" altLang="en-US" dirty="0"/>
              <a:t>탭 클릭해놓고 사용</a:t>
            </a:r>
          </a:p>
          <a:p>
            <a:pPr lvl="1"/>
            <a:r>
              <a:rPr lang="en-US" altLang="ko-KR" dirty="0"/>
              <a:t>Workbench  </a:t>
            </a:r>
            <a:r>
              <a:rPr lang="ko-KR" altLang="en-US" dirty="0"/>
              <a:t>종료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/>
              <a:t> 설정 저장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0</a:t>
            </a:r>
            <a:r>
              <a:rPr lang="en-US" dirty="0"/>
              <a:t>2</a:t>
            </a:r>
            <a:r>
              <a:rPr lang="x-none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이용한 데이터베이스 구축 절차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00543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인터넷 쇼핑몰 구축 위한 ‘쇼핑몰’ </a:t>
            </a:r>
            <a:r>
              <a:rPr lang="en-US" altLang="ko-KR" sz="2200" b="1" dirty="0"/>
              <a:t>DB </a:t>
            </a:r>
            <a:r>
              <a:rPr lang="ko-KR" altLang="en-US" sz="2200" b="1" dirty="0"/>
              <a:t>생성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스키마 </a:t>
            </a:r>
            <a:r>
              <a:rPr lang="en-US" altLang="ko-KR" sz="2200" dirty="0"/>
              <a:t>(Schema) </a:t>
            </a:r>
            <a:r>
              <a:rPr lang="ko-KR" altLang="en-US" sz="2200" dirty="0"/>
              <a:t>생성 </a:t>
            </a:r>
            <a:endParaRPr lang="ko-KR" altLang="en-US" dirty="0"/>
          </a:p>
          <a:p>
            <a:pPr lvl="1"/>
            <a:r>
              <a:rPr lang="en-US" altLang="ko-KR" dirty="0"/>
              <a:t>MySQL</a:t>
            </a:r>
            <a:r>
              <a:rPr lang="ko-KR" altLang="en-US" dirty="0"/>
              <a:t>에서는 스키마와 데이터베이스가 완전히 동일한 용어로 사용</a:t>
            </a:r>
          </a:p>
          <a:p>
            <a:pPr lvl="1"/>
            <a:r>
              <a:rPr lang="en-US" altLang="ko-KR" dirty="0"/>
              <a:t>Workbench</a:t>
            </a:r>
            <a:r>
              <a:rPr lang="ko-KR" altLang="en-US" dirty="0"/>
              <a:t>의 </a:t>
            </a:r>
            <a:r>
              <a:rPr lang="en-US" altLang="ko-KR" dirty="0"/>
              <a:t>[SCHEMAS]</a:t>
            </a:r>
            <a:r>
              <a:rPr lang="ko-KR" altLang="en-US" dirty="0"/>
              <a:t>의 빈 부분</a:t>
            </a:r>
          </a:p>
          <a:p>
            <a:pPr lvl="2"/>
            <a:r>
              <a:rPr lang="ko-KR" altLang="en-US" dirty="0"/>
              <a:t>마우스 오른쪽 버튼 클릭 후 </a:t>
            </a:r>
            <a:r>
              <a:rPr lang="en-US" altLang="ko-KR" dirty="0"/>
              <a:t>[Create Schema](=Create Database) </a:t>
            </a:r>
            <a:r>
              <a:rPr lang="ko-KR" altLang="en-US" dirty="0"/>
              <a:t>선택</a:t>
            </a:r>
          </a:p>
          <a:p>
            <a:pPr lvl="2"/>
            <a:r>
              <a:rPr lang="en-US" altLang="ko-KR" dirty="0"/>
              <a:t>CREATE SCHEMA ‘</a:t>
            </a:r>
            <a:r>
              <a:rPr lang="en-US" altLang="ko-KR" dirty="0" err="1"/>
              <a:t>shopdb</a:t>
            </a:r>
            <a:r>
              <a:rPr lang="en-US" altLang="ko-KR" dirty="0"/>
              <a:t>’</a:t>
            </a:r>
            <a:r>
              <a:rPr lang="ko-KR" altLang="en-US" dirty="0"/>
              <a:t>문을 쿼리 창에서 입력하는 것과 동일한 작동</a:t>
            </a:r>
          </a:p>
          <a:p>
            <a:pPr lvl="2"/>
            <a:r>
              <a:rPr lang="ko-KR" altLang="en-US" dirty="0"/>
              <a:t>이름 입력하면 </a:t>
            </a:r>
            <a:r>
              <a:rPr lang="en-US" altLang="ko-KR" dirty="0"/>
              <a:t>DB </a:t>
            </a:r>
            <a:r>
              <a:rPr lang="ko-KR" altLang="en-US" dirty="0"/>
              <a:t>생성</a:t>
            </a:r>
          </a:p>
          <a:p>
            <a:pPr lvl="1"/>
            <a:r>
              <a:rPr lang="ko-KR" altLang="en-US" dirty="0"/>
              <a:t> 왼쪽 데이터베이스 목록에 </a:t>
            </a:r>
            <a:r>
              <a:rPr lang="en-US" altLang="ko-KR" dirty="0" err="1"/>
              <a:t>shopdb</a:t>
            </a:r>
            <a:r>
              <a:rPr lang="en-US" altLang="ko-KR" dirty="0"/>
              <a:t> </a:t>
            </a:r>
            <a:r>
              <a:rPr lang="ko-KR" altLang="en-US" dirty="0"/>
              <a:t>데이터베이스 확인</a:t>
            </a:r>
            <a:endParaRPr lang="en-US" altLang="ko-KR" dirty="0"/>
          </a:p>
          <a:p>
            <a:pPr lvl="1"/>
            <a:r>
              <a:rPr lang="ko-KR" altLang="en-US" dirty="0"/>
              <a:t>아무것도 들어있지 않은 데이터베이스 생성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0</a:t>
            </a:r>
            <a:r>
              <a:rPr lang="en-US" dirty="0"/>
              <a:t>2</a:t>
            </a:r>
            <a:r>
              <a:rPr lang="x-none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이용한 데이터베이스 구축 절차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324482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인터넷 쇼핑몰 구축 위한 ‘쇼핑몰’ </a:t>
            </a:r>
            <a:r>
              <a:rPr lang="en-US" altLang="ko-KR" sz="2200" b="1" dirty="0"/>
              <a:t>DB </a:t>
            </a:r>
            <a:r>
              <a:rPr lang="ko-KR" altLang="en-US" sz="2200" b="1" dirty="0"/>
              <a:t>생성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테이블 생성 </a:t>
            </a:r>
            <a:endParaRPr lang="ko-KR" altLang="en-US" dirty="0"/>
          </a:p>
          <a:p>
            <a:pPr lvl="1"/>
            <a:r>
              <a:rPr lang="ko-KR" altLang="en-US" dirty="0"/>
              <a:t>회원테이블</a:t>
            </a:r>
            <a:r>
              <a:rPr lang="en-US" altLang="ko-KR" dirty="0"/>
              <a:t>, </a:t>
            </a:r>
            <a:r>
              <a:rPr lang="ko-KR" altLang="en-US" dirty="0"/>
              <a:t>제품 테이블 각 열의 영문 이름 및 데이터 형식 결정</a:t>
            </a:r>
          </a:p>
          <a:p>
            <a:pPr lvl="2"/>
            <a:r>
              <a:rPr lang="ko-KR" altLang="en-US" dirty="0"/>
              <a:t>데이터베이스 모델링</a:t>
            </a:r>
            <a:r>
              <a:rPr lang="en-US" altLang="ko-KR" dirty="0"/>
              <a:t>(</a:t>
            </a:r>
            <a:r>
              <a:rPr lang="ko-KR" altLang="en-US" dirty="0"/>
              <a:t>특히 물리적 모델링</a:t>
            </a:r>
            <a:r>
              <a:rPr lang="en-US" altLang="ko-KR" dirty="0"/>
              <a:t>) </a:t>
            </a:r>
            <a:r>
              <a:rPr lang="ko-KR" altLang="en-US" dirty="0"/>
              <a:t>시에 결정</a:t>
            </a:r>
          </a:p>
          <a:p>
            <a:pPr lvl="2"/>
            <a:r>
              <a:rPr lang="ko-KR" altLang="en-US" dirty="0"/>
              <a:t>데이터 형식의 자세한 내용은 </a:t>
            </a:r>
            <a:r>
              <a:rPr lang="en-US" altLang="ko-KR" dirty="0"/>
              <a:t>7</a:t>
            </a:r>
            <a:r>
              <a:rPr lang="ko-KR" altLang="en-US" dirty="0"/>
              <a:t>장에서 학습</a:t>
            </a:r>
          </a:p>
          <a:p>
            <a:pPr lvl="1"/>
            <a:r>
              <a:rPr lang="ko-KR" altLang="en-US" dirty="0"/>
              <a:t>형식이 정해지면 </a:t>
            </a:r>
            <a:r>
              <a:rPr lang="en-US" altLang="ko-KR" dirty="0"/>
              <a:t>Create Table </a:t>
            </a:r>
            <a:r>
              <a:rPr lang="ko-KR" altLang="en-US" dirty="0"/>
              <a:t>실행해 테이블이름</a:t>
            </a:r>
            <a:r>
              <a:rPr lang="en-US" altLang="ko-KR" dirty="0"/>
              <a:t>, </a:t>
            </a:r>
            <a:r>
              <a:rPr lang="ko-KR" altLang="en-US" dirty="0" err="1"/>
              <a:t>열이름</a:t>
            </a:r>
            <a:r>
              <a:rPr lang="en-US" altLang="ko-KR" dirty="0"/>
              <a:t>, </a:t>
            </a:r>
            <a:r>
              <a:rPr lang="ko-KR" altLang="en-US" dirty="0" err="1"/>
              <a:t>데이터형식등</a:t>
            </a:r>
            <a:r>
              <a:rPr lang="ko-KR" altLang="en-US" dirty="0"/>
              <a:t> 테이블 내용 입력 </a:t>
            </a:r>
          </a:p>
          <a:p>
            <a:pPr lvl="1"/>
            <a:r>
              <a:rPr lang="ko-KR" altLang="en-US" dirty="0"/>
              <a:t>생성된 </a:t>
            </a:r>
            <a:r>
              <a:rPr lang="en-US" altLang="ko-KR" dirty="0"/>
              <a:t>SQL Query</a:t>
            </a:r>
            <a:r>
              <a:rPr lang="ko-KR" altLang="en-US" dirty="0"/>
              <a:t>를 데이터베이스에 적용해 테이블 생성 완료 </a:t>
            </a:r>
          </a:p>
          <a:p>
            <a:pPr lvl="1"/>
            <a:r>
              <a:rPr lang="en-US" altLang="ko-KR" dirty="0" err="1"/>
              <a:t>ShopDB</a:t>
            </a:r>
            <a:r>
              <a:rPr lang="ko-KR" altLang="en-US" dirty="0"/>
              <a:t>의 </a:t>
            </a:r>
            <a:r>
              <a:rPr lang="en-US" altLang="ko-KR" dirty="0"/>
              <a:t>[</a:t>
            </a:r>
            <a:r>
              <a:rPr lang="ko-KR" altLang="en-US" dirty="0"/>
              <a:t>테이블</a:t>
            </a:r>
            <a:r>
              <a:rPr lang="en-US" altLang="ko-KR" dirty="0"/>
              <a:t>]</a:t>
            </a:r>
            <a:r>
              <a:rPr lang="ko-KR" altLang="en-US" dirty="0"/>
              <a:t>에서 생성한 테이블 확인 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0</a:t>
            </a:r>
            <a:r>
              <a:rPr lang="en-US" dirty="0"/>
              <a:t>2</a:t>
            </a:r>
            <a:r>
              <a:rPr lang="x-none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이용한 데이터베이스 구축 절차</a:t>
            </a:r>
            <a:endParaRPr lang="x-none" dirty="0"/>
          </a:p>
        </p:txBody>
      </p:sp>
      <p:pic>
        <p:nvPicPr>
          <p:cNvPr id="1026" name="Picture 2" descr="C:\Users\USER\Desktop\이것이mysql이다\이미지모음\1-9장그림(2019.09.16)\03장그림\03-0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102" y="4236080"/>
            <a:ext cx="4396614" cy="247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이것이mysql이다\이미지모음\1-9장그림(2019.09.16)\03장그림\03-1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710" y="3886931"/>
            <a:ext cx="2200275" cy="282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771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인터넷 쇼핑몰 구축 위한 ‘쇼핑몰’ </a:t>
            </a:r>
            <a:r>
              <a:rPr lang="en-US" altLang="ko-KR" sz="2200" b="1" dirty="0"/>
              <a:t>DB </a:t>
            </a:r>
            <a:r>
              <a:rPr lang="ko-KR" altLang="en-US" sz="2200" b="1" dirty="0"/>
              <a:t>생성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/>
              <a:t>회원테이블 생성</a:t>
            </a:r>
            <a:r>
              <a:rPr lang="en-US" altLang="ko-KR" sz="2200"/>
              <a:t>(memberTBL)</a:t>
            </a:r>
            <a:r>
              <a:rPr lang="ko-KR" altLang="en-US" sz="2200"/>
              <a:t> </a:t>
            </a:r>
            <a:endParaRPr lang="en-US" altLang="ko-KR" sz="220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/>
              <a:t>제품테이블 생성</a:t>
            </a:r>
            <a:r>
              <a:rPr lang="en-US" altLang="ko-KR" sz="2200"/>
              <a:t>(productTBL)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0</a:t>
            </a:r>
            <a:r>
              <a:rPr lang="en-US" dirty="0"/>
              <a:t>2</a:t>
            </a:r>
            <a:r>
              <a:rPr lang="x-none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이용한 데이터베이스 구축 절차</a:t>
            </a:r>
            <a:endParaRPr lang="x-none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30E32C5-6AC6-4049-9D08-9F9D0D809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690630"/>
              </p:ext>
            </p:extLst>
          </p:nvPr>
        </p:nvGraphicFramePr>
        <p:xfrm>
          <a:off x="754044" y="186542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06044528"/>
                    </a:ext>
                  </a:extLst>
                </a:gridCol>
                <a:gridCol w="1773715">
                  <a:extLst>
                    <a:ext uri="{9D8B030D-6E8A-4147-A177-3AD203B41FA5}">
                      <a16:colId xmlns:a16="http://schemas.microsoft.com/office/drawing/2014/main" val="823038298"/>
                    </a:ext>
                  </a:extLst>
                </a:gridCol>
                <a:gridCol w="1477485">
                  <a:extLst>
                    <a:ext uri="{9D8B030D-6E8A-4147-A177-3AD203B41FA5}">
                      <a16:colId xmlns:a16="http://schemas.microsoft.com/office/drawing/2014/main" val="37361548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20391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2015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열이름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한글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영문이름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NULL</a:t>
                      </a:r>
                      <a:r>
                        <a:rPr lang="ko-KR" altLang="en-US"/>
                        <a:t>허용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51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memberID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문자</a:t>
                      </a:r>
                      <a:r>
                        <a:rPr lang="en-US" altLang="ko-KR"/>
                        <a:t>(char)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글자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영문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×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039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회원이름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memberName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문자</a:t>
                      </a:r>
                      <a:r>
                        <a:rPr lang="en-US" altLang="ko-KR"/>
                        <a:t>(char)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r>
                        <a:rPr lang="ko-KR" altLang="en-US"/>
                        <a:t>글자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한글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×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63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memberAddress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문자</a:t>
                      </a:r>
                      <a:r>
                        <a:rPr lang="en-US" altLang="ko-KR"/>
                        <a:t>(char)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r>
                        <a:rPr lang="ko-KR" altLang="en-US"/>
                        <a:t>글자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한글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4211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35FF212-608D-41DB-8460-C0C30AB84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81302"/>
              </p:ext>
            </p:extLst>
          </p:nvPr>
        </p:nvGraphicFramePr>
        <p:xfrm>
          <a:off x="691418" y="4442434"/>
          <a:ext cx="81280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06044528"/>
                    </a:ext>
                  </a:extLst>
                </a:gridCol>
                <a:gridCol w="1773715">
                  <a:extLst>
                    <a:ext uri="{9D8B030D-6E8A-4147-A177-3AD203B41FA5}">
                      <a16:colId xmlns:a16="http://schemas.microsoft.com/office/drawing/2014/main" val="823038298"/>
                    </a:ext>
                  </a:extLst>
                </a:gridCol>
                <a:gridCol w="1477485">
                  <a:extLst>
                    <a:ext uri="{9D8B030D-6E8A-4147-A177-3AD203B41FA5}">
                      <a16:colId xmlns:a16="http://schemas.microsoft.com/office/drawing/2014/main" val="37361548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20391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2015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열이름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한글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영문이름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NULL</a:t>
                      </a:r>
                      <a:r>
                        <a:rPr lang="ko-KR" altLang="en-US"/>
                        <a:t>허용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51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제품이름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productName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문자</a:t>
                      </a:r>
                      <a:r>
                        <a:rPr lang="en-US" altLang="ko-KR"/>
                        <a:t>(char)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글자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한글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×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039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Cost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숫자</a:t>
                      </a:r>
                      <a:r>
                        <a:rPr lang="en-US" altLang="ko-KR"/>
                        <a:t>(int)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×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636166"/>
                  </a:ext>
                </a:extLst>
              </a:tr>
              <a:tr h="2468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제조일자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makeData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날짜</a:t>
                      </a:r>
                      <a:r>
                        <a:rPr lang="en-US" altLang="ko-KR"/>
                        <a:t>(Date)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날자형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421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제조회사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Company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 </a:t>
                      </a:r>
                      <a:r>
                        <a:rPr lang="ko-KR" altLang="en-US"/>
                        <a:t>문자</a:t>
                      </a:r>
                      <a:r>
                        <a:rPr lang="en-US" altLang="ko-KR"/>
                        <a:t>(char)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r>
                        <a:rPr lang="ko-KR" altLang="en-US"/>
                        <a:t>글자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한글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6126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남은수량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amount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숫자</a:t>
                      </a:r>
                      <a:r>
                        <a:rPr lang="en-US" altLang="ko-KR"/>
                        <a:t>(int)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×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768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453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 입력 </a:t>
            </a:r>
            <a:r>
              <a:rPr lang="en-US" altLang="ko-KR" sz="2200" b="1" dirty="0"/>
              <a:t>– </a:t>
            </a:r>
            <a:r>
              <a:rPr lang="ko-KR" altLang="en-US" sz="2200" b="1" dirty="0"/>
              <a:t>행 데이터 입력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회원 테이블의 데이터 입력  </a:t>
            </a:r>
            <a:endParaRPr lang="ko-KR" altLang="en-US" dirty="0"/>
          </a:p>
          <a:p>
            <a:pPr lvl="1"/>
            <a:r>
              <a:rPr lang="en-US" altLang="ko-KR" dirty="0"/>
              <a:t>Navigator</a:t>
            </a:r>
            <a:r>
              <a:rPr lang="ko-KR" altLang="en-US" dirty="0"/>
              <a:t>의 </a:t>
            </a:r>
            <a:r>
              <a:rPr lang="en-US" altLang="ko-KR" dirty="0"/>
              <a:t>[SCHEMAS]</a:t>
            </a: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en-US" altLang="ko-KR" dirty="0" err="1"/>
              <a:t>Shopdb</a:t>
            </a:r>
            <a:r>
              <a:rPr lang="en-US" altLang="ko-KR" dirty="0"/>
              <a:t>] &gt;&gt; [Tables] &gt;&gt; [</a:t>
            </a:r>
            <a:r>
              <a:rPr lang="en-US" altLang="ko-KR" dirty="0" err="1"/>
              <a:t>membertbl</a:t>
            </a:r>
            <a:r>
              <a:rPr lang="en-US" altLang="ko-KR" dirty="0"/>
              <a:t>] </a:t>
            </a:r>
            <a:r>
              <a:rPr lang="ko-KR" altLang="en-US" dirty="0"/>
              <a:t>선택 후</a:t>
            </a:r>
            <a:r>
              <a:rPr lang="en-US" altLang="ko-KR" dirty="0"/>
              <a:t>, </a:t>
            </a: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마우스 오른쪽 버튼 클릭하고 </a:t>
            </a:r>
            <a:r>
              <a:rPr lang="en-US" altLang="ko-KR" dirty="0"/>
              <a:t>[Select Rows - Limits 1000] </a:t>
            </a:r>
            <a:r>
              <a:rPr lang="ko-KR" altLang="en-US" dirty="0"/>
              <a:t>선택</a:t>
            </a:r>
          </a:p>
          <a:p>
            <a:pPr lvl="1"/>
            <a:r>
              <a:rPr lang="ko-KR" altLang="en-US" dirty="0"/>
              <a:t>아래 그림의 회원 테이블 데이터 </a:t>
            </a:r>
            <a:r>
              <a:rPr lang="en-US" altLang="ko-KR" dirty="0"/>
              <a:t>Grid</a:t>
            </a:r>
            <a:r>
              <a:rPr lang="ko-KR" altLang="en-US" dirty="0"/>
              <a:t>에 입력 후 </a:t>
            </a:r>
            <a:r>
              <a:rPr lang="en-US" altLang="ko-KR" dirty="0"/>
              <a:t>Apply </a:t>
            </a:r>
            <a:r>
              <a:rPr lang="ko-KR" altLang="en-US" dirty="0"/>
              <a:t>해 저장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0</a:t>
            </a:r>
            <a:r>
              <a:rPr lang="en-US" dirty="0"/>
              <a:t>2</a:t>
            </a:r>
            <a:r>
              <a:rPr lang="x-none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이용한 데이터베이스 구축 절차</a:t>
            </a:r>
            <a:endParaRPr lang="x-none" dirty="0"/>
          </a:p>
        </p:txBody>
      </p:sp>
      <p:pic>
        <p:nvPicPr>
          <p:cNvPr id="2050" name="Picture 2" descr="C:\Users\USER\Desktop\이것이mysql이다\이미지모음\1-9장그림(2019.09.16)\03장그림\03-1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088" y="3162290"/>
            <a:ext cx="9308465" cy="323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381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 입력 </a:t>
            </a:r>
            <a:r>
              <a:rPr lang="en-US" altLang="ko-KR" sz="2200" b="1" dirty="0"/>
              <a:t>– </a:t>
            </a:r>
            <a:r>
              <a:rPr lang="ko-KR" altLang="en-US" sz="2200" b="1" dirty="0"/>
              <a:t>행 데이터 입력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제품 테이블의 데이터 입력  </a:t>
            </a:r>
            <a:endParaRPr lang="ko-KR" altLang="en-US" dirty="0"/>
          </a:p>
          <a:p>
            <a:pPr lvl="1"/>
            <a:r>
              <a:rPr lang="ko-KR" altLang="en-US" dirty="0"/>
              <a:t>동일한 방식으로 제품 데이터 입력 후 저장 </a:t>
            </a:r>
          </a:p>
          <a:p>
            <a:pPr lvl="1"/>
            <a:r>
              <a:rPr lang="ko-KR" altLang="en-US" dirty="0"/>
              <a:t>데이터를 삭제하려면 삭제할 행의 앞 부분에 마우스 대고 오른쪽 메뉴 </a:t>
            </a:r>
            <a:r>
              <a:rPr lang="en-US" altLang="ko-KR" dirty="0"/>
              <a:t>Delete </a:t>
            </a:r>
            <a:r>
              <a:rPr lang="ko-KR" altLang="en-US" dirty="0"/>
              <a:t>사용해 삭제 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0</a:t>
            </a:r>
            <a:r>
              <a:rPr lang="en-US" dirty="0"/>
              <a:t>2</a:t>
            </a:r>
            <a:r>
              <a:rPr lang="x-none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이용한 데이터베이스 구축 절차</a:t>
            </a:r>
            <a:endParaRPr lang="x-none" dirty="0"/>
          </a:p>
        </p:txBody>
      </p:sp>
      <p:pic>
        <p:nvPicPr>
          <p:cNvPr id="3074" name="Picture 2" descr="C:\Users\USER\Desktop\이것이mysql이다\이미지모음\1-9장그림(2019.09.16)\03장그림\03-1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68" y="2891571"/>
            <a:ext cx="4846778" cy="178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이것이mysql이다\이미지모음\1-9장그림(2019.09.16)\03장그림\03-17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590" y="2891571"/>
            <a:ext cx="6734195" cy="33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142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 활용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주로 </a:t>
            </a:r>
            <a:r>
              <a:rPr lang="en-US" altLang="ko-KR" sz="2200" dirty="0"/>
              <a:t>SELECT </a:t>
            </a:r>
            <a:r>
              <a:rPr lang="ko-KR" altLang="en-US" sz="2200" dirty="0"/>
              <a:t>문 사용해 데이터 활용</a:t>
            </a:r>
          </a:p>
          <a:p>
            <a:pPr lvl="1"/>
            <a:r>
              <a:rPr lang="en-US" altLang="ko-KR" dirty="0"/>
              <a:t>6, 7</a:t>
            </a:r>
            <a:r>
              <a:rPr lang="ko-KR" altLang="en-US" dirty="0"/>
              <a:t>장에서 자세히 학습</a:t>
            </a:r>
            <a:endParaRPr lang="en-US" altLang="ko-KR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사용할 데이터 베이스 선택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SCHEMA</a:t>
            </a:r>
            <a:r>
              <a:rPr lang="ko-KR" altLang="en-US" dirty="0">
                <a:solidFill>
                  <a:prstClr val="black"/>
                </a:solidFill>
              </a:rPr>
              <a:t>에서 사용할 </a:t>
            </a:r>
            <a:r>
              <a:rPr lang="en-US" altLang="ko-KR" dirty="0">
                <a:solidFill>
                  <a:prstClr val="black"/>
                </a:solidFill>
              </a:rPr>
              <a:t>DB</a:t>
            </a:r>
            <a:r>
              <a:rPr lang="ko-KR" altLang="en-US" dirty="0">
                <a:solidFill>
                  <a:prstClr val="black"/>
                </a:solidFill>
              </a:rPr>
              <a:t>를 더블 클릭</a:t>
            </a:r>
          </a:p>
          <a:p>
            <a:pPr lvl="2"/>
            <a:r>
              <a:rPr lang="ko-KR" altLang="en-US" b="1" dirty="0">
                <a:solidFill>
                  <a:prstClr val="black"/>
                </a:solidFill>
              </a:rPr>
              <a:t>진하게 색상이 변하면서 선택 됨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SQL </a:t>
            </a:r>
            <a:r>
              <a:rPr lang="ko-KR" altLang="en-US" sz="2200" dirty="0" err="1">
                <a:solidFill>
                  <a:prstClr val="black"/>
                </a:solidFill>
              </a:rPr>
              <a:t>실행법</a:t>
            </a:r>
            <a:r>
              <a:rPr lang="ko-KR" altLang="en-US" sz="2200" dirty="0">
                <a:solidFill>
                  <a:prstClr val="black"/>
                </a:solidFill>
              </a:rPr>
              <a:t> </a:t>
            </a:r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툴바의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&lt;Execute the selected portion~~&gt; </a:t>
            </a:r>
            <a:r>
              <a:rPr lang="ko-KR" altLang="en-US" dirty="0">
                <a:solidFill>
                  <a:prstClr val="black"/>
                </a:solidFill>
              </a:rPr>
              <a:t>아이콘 클릭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Workbench </a:t>
            </a:r>
            <a:r>
              <a:rPr lang="ko-KR" altLang="en-US" dirty="0">
                <a:solidFill>
                  <a:prstClr val="black"/>
                </a:solidFill>
              </a:rPr>
              <a:t>메뉴의 </a:t>
            </a:r>
            <a:r>
              <a:rPr lang="en-US" altLang="ko-KR" dirty="0">
                <a:solidFill>
                  <a:prstClr val="black"/>
                </a:solidFill>
              </a:rPr>
              <a:t>[Query] &gt;&gt; [Execute(All or Selection )]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SQL</a:t>
            </a:r>
            <a:r>
              <a:rPr lang="ko-KR" altLang="en-US" sz="2200" dirty="0">
                <a:solidFill>
                  <a:prstClr val="black"/>
                </a:solidFill>
              </a:rPr>
              <a:t>은 대소문자 구별 없음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읽기 편하게 </a:t>
            </a:r>
            <a:r>
              <a:rPr lang="ko-KR" altLang="en-US" dirty="0" err="1">
                <a:solidFill>
                  <a:prstClr val="black"/>
                </a:solidFill>
              </a:rPr>
              <a:t>예약어는</a:t>
            </a:r>
            <a:r>
              <a:rPr lang="ko-KR" altLang="en-US" dirty="0">
                <a:solidFill>
                  <a:prstClr val="black"/>
                </a:solidFill>
              </a:rPr>
              <a:t> 대문자</a:t>
            </a:r>
            <a:r>
              <a:rPr lang="en-US" altLang="ko-KR" dirty="0">
                <a:solidFill>
                  <a:prstClr val="black"/>
                </a:solidFill>
              </a:rPr>
              <a:t> (</a:t>
            </a:r>
            <a:r>
              <a:rPr lang="ko-KR" altLang="en-US" dirty="0">
                <a:solidFill>
                  <a:prstClr val="black"/>
                </a:solidFill>
              </a:rPr>
              <a:t>쿼리 창에서 파란색으로 표시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0</a:t>
            </a:r>
            <a:r>
              <a:rPr lang="en-US" dirty="0"/>
              <a:t>2</a:t>
            </a:r>
            <a:r>
              <a:rPr lang="x-none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이용한 데이터베이스 구축 절차</a:t>
            </a:r>
            <a:endParaRPr lang="x-non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85" y="4485787"/>
            <a:ext cx="2785207" cy="37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USER\Desktop\이것이mysql이다\이미지모음\1-9장그림(2019.09.16)\03장그림\03-2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4" y="1039323"/>
            <a:ext cx="2748329" cy="284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187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 활용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SELECT </a:t>
            </a:r>
            <a:r>
              <a:rPr lang="ko-KR" altLang="en-US" sz="2200" dirty="0"/>
              <a:t>열 이름 </a:t>
            </a:r>
            <a:r>
              <a:rPr lang="en-US" altLang="ko-KR" sz="2200" dirty="0"/>
              <a:t>FROM </a:t>
            </a:r>
            <a:r>
              <a:rPr lang="ko-KR" altLang="en-US" sz="2200" dirty="0"/>
              <a:t>테이블 이름 </a:t>
            </a:r>
            <a:r>
              <a:rPr lang="en-US" altLang="ko-KR" sz="2200" dirty="0"/>
              <a:t>[WHERE </a:t>
            </a:r>
            <a:r>
              <a:rPr lang="ko-KR" altLang="en-US" sz="2200" dirty="0"/>
              <a:t>조건</a:t>
            </a:r>
            <a:r>
              <a:rPr lang="en-US" altLang="ko-KR" sz="2200" dirty="0"/>
              <a:t>]</a:t>
            </a:r>
            <a:endParaRPr lang="ko-KR" altLang="en-US" sz="2200" dirty="0"/>
          </a:p>
          <a:p>
            <a:pPr lvl="1"/>
            <a:r>
              <a:rPr lang="ko-KR" altLang="en-US" dirty="0"/>
              <a:t>모든 데이터 출력하기 </a:t>
            </a:r>
            <a:r>
              <a:rPr lang="en-US" altLang="ko-KR" dirty="0"/>
              <a:t>(</a:t>
            </a:r>
            <a:r>
              <a:rPr lang="ko-KR" altLang="en-US" dirty="0"/>
              <a:t>열 이름 대신 </a:t>
            </a:r>
            <a:r>
              <a:rPr lang="en-US" altLang="ko-KR" dirty="0"/>
              <a:t>‘ * ’ )</a:t>
            </a:r>
          </a:p>
          <a:p>
            <a:pPr lvl="1"/>
            <a:r>
              <a:rPr lang="ko-KR" altLang="en-US" dirty="0"/>
              <a:t>열을 선택해 데이터 출력하기 </a:t>
            </a:r>
            <a:r>
              <a:rPr lang="en-US" altLang="ko-KR" dirty="0"/>
              <a:t>(</a:t>
            </a:r>
            <a:r>
              <a:rPr lang="ko-KR" altLang="en-US" dirty="0"/>
              <a:t>열 이름 나열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특정 데이터를 만족하는 데이터 출력하기 </a:t>
            </a:r>
            <a:r>
              <a:rPr lang="en-US" altLang="ko-KR" dirty="0"/>
              <a:t>(WHERE</a:t>
            </a:r>
            <a:r>
              <a:rPr lang="ko-KR" altLang="en-US" dirty="0"/>
              <a:t>절에 조건 입력</a:t>
            </a:r>
            <a:r>
              <a:rPr lang="en-US" altLang="ko-KR" dirty="0"/>
              <a:t>)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새로운 테이블 생성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테이블 이름에 </a:t>
            </a:r>
            <a:r>
              <a:rPr lang="en-US" altLang="ko-KR" dirty="0">
                <a:solidFill>
                  <a:prstClr val="black"/>
                </a:solidFill>
              </a:rPr>
              <a:t>space </a:t>
            </a:r>
            <a:r>
              <a:rPr lang="ko-KR" altLang="en-US" dirty="0">
                <a:solidFill>
                  <a:prstClr val="black"/>
                </a:solidFill>
              </a:rPr>
              <a:t>가 들어간 경우의 처리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 err="1">
                <a:solidFill>
                  <a:prstClr val="black"/>
                </a:solidFill>
              </a:rPr>
              <a:t>백틱</a:t>
            </a:r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en-US" altLang="ko-KR" dirty="0" err="1">
                <a:solidFill>
                  <a:prstClr val="black"/>
                </a:solidFill>
              </a:rPr>
              <a:t>backtick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r>
              <a:rPr lang="ko-KR" altLang="en-US" dirty="0">
                <a:solidFill>
                  <a:prstClr val="black"/>
                </a:solidFill>
              </a:rPr>
              <a:t>키 활용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Navigator </a:t>
            </a:r>
            <a:r>
              <a:rPr lang="ko-KR" altLang="en-US" dirty="0">
                <a:solidFill>
                  <a:prstClr val="black"/>
                </a:solidFill>
              </a:rPr>
              <a:t>창에서 “</a:t>
            </a:r>
            <a:r>
              <a:rPr lang="en-US" altLang="ko-KR" dirty="0">
                <a:solidFill>
                  <a:prstClr val="black"/>
                </a:solidFill>
              </a:rPr>
              <a:t>Refresh All” </a:t>
            </a:r>
            <a:r>
              <a:rPr lang="ko-KR" altLang="en-US" dirty="0">
                <a:solidFill>
                  <a:prstClr val="black"/>
                </a:solidFill>
              </a:rPr>
              <a:t>의 중요성 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새로 테이블을 만든 뒤 개체가 보이지 않을 경우 필수로 실행할 것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테이블 삭제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DROP TABLE </a:t>
            </a:r>
            <a:r>
              <a:rPr lang="ko-KR" altLang="en-US" dirty="0">
                <a:solidFill>
                  <a:prstClr val="black"/>
                </a:solidFill>
              </a:rPr>
              <a:t>테이블 이름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0</a:t>
            </a:r>
            <a:r>
              <a:rPr lang="en-US" dirty="0"/>
              <a:t>2</a:t>
            </a:r>
            <a:r>
              <a:rPr lang="x-none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이용한 데이터베이스 구축 절차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7872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인덱스 </a:t>
            </a:r>
            <a:r>
              <a:rPr lang="en-US" altLang="ko-KR" sz="2200" b="1" dirty="0"/>
              <a:t>(Index)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9</a:t>
            </a:r>
            <a:r>
              <a:rPr lang="ko-KR" altLang="en-US" sz="2200" dirty="0"/>
              <a:t>장에서 자세히 학습 예정</a:t>
            </a: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데이터베이스 ‘튜닝’의 개념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데이터베이스 성능 향상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쿼리에 응답하는 시간 단축시키는 것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책 뒤에 붙어 있는 ‘찾아보기’</a:t>
            </a:r>
            <a:r>
              <a:rPr lang="en-US" altLang="ko-KR" sz="2200" dirty="0">
                <a:solidFill>
                  <a:prstClr val="black"/>
                </a:solidFill>
              </a:rPr>
              <a:t>(</a:t>
            </a:r>
            <a:r>
              <a:rPr lang="ko-KR" altLang="en-US" sz="2200" dirty="0">
                <a:solidFill>
                  <a:prstClr val="black"/>
                </a:solidFill>
              </a:rPr>
              <a:t>또는 색인</a:t>
            </a:r>
            <a:r>
              <a:rPr lang="en-US" altLang="ko-KR" sz="2200" dirty="0">
                <a:solidFill>
                  <a:prstClr val="black"/>
                </a:solidFill>
              </a:rPr>
              <a:t>)</a:t>
            </a:r>
            <a:r>
              <a:rPr lang="ko-KR" altLang="en-US" sz="2200" dirty="0">
                <a:solidFill>
                  <a:prstClr val="black"/>
                </a:solidFill>
              </a:rPr>
              <a:t>와 같은 개념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데이터의 양이 많을수록 효과적으로 작용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응답속도가 현저히 차이 나는 결과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테이블의 열 단위에 생성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0</a:t>
            </a:r>
            <a:r>
              <a:rPr lang="en-US" dirty="0"/>
              <a:t>3</a:t>
            </a:r>
            <a:r>
              <a:rPr lang="x-none"/>
              <a:t> </a:t>
            </a:r>
            <a:r>
              <a:rPr lang="ko-KR" altLang="en-US"/>
              <a:t>테이블 외의 데이터베이스 개체의 활용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613288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인덱스 </a:t>
            </a:r>
            <a:r>
              <a:rPr lang="en-US" altLang="ko-KR" sz="2200" b="1" dirty="0"/>
              <a:t>(Index)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인덱스 사용 전</a:t>
            </a:r>
            <a:r>
              <a:rPr lang="en-US" altLang="ko-KR" sz="2200" dirty="0"/>
              <a:t>/</a:t>
            </a:r>
            <a:r>
              <a:rPr lang="ko-KR" altLang="en-US" sz="2200" dirty="0"/>
              <a:t>후의 실행 계획 </a:t>
            </a:r>
            <a:r>
              <a:rPr lang="en-US" altLang="ko-KR" sz="2200" dirty="0"/>
              <a:t>(Execution Plan) </a:t>
            </a:r>
            <a:r>
              <a:rPr lang="ko-KR" altLang="en-US" sz="2200" dirty="0"/>
              <a:t>비교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0</a:t>
            </a:r>
            <a:r>
              <a:rPr lang="en-US" dirty="0"/>
              <a:t>3</a:t>
            </a:r>
            <a:r>
              <a:rPr lang="x-none"/>
              <a:t> </a:t>
            </a:r>
            <a:r>
              <a:rPr lang="ko-KR" altLang="en-US"/>
              <a:t>테이블 외의 데이터베이스 개체의 활용</a:t>
            </a:r>
            <a:endParaRPr lang="x-none" dirty="0"/>
          </a:p>
        </p:txBody>
      </p:sp>
      <p:pic>
        <p:nvPicPr>
          <p:cNvPr id="5122" name="Picture 2" descr="C:\Users\USER\Desktop\이것이mysql이다\이미지모음\1-9장그림(2019.09.16)\03장그림\03-3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009" y="1830264"/>
            <a:ext cx="7400192" cy="243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ER\Desktop\이것이mysql이다\이미지모음\1-9장그림(2019.09.16)\03장그림\03-3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010" y="4438283"/>
            <a:ext cx="7400192" cy="219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66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2"/>
            <a:ext cx="11281052" cy="5758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CHAPTER 03  MySQL </a:t>
            </a:r>
            <a:r>
              <a:rPr lang="ko-KR" altLang="en-US" dirty="0"/>
              <a:t>전체 운영 실습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SECTION 03 </a:t>
            </a:r>
            <a:r>
              <a:rPr lang="ko-KR" altLang="en-US" dirty="0"/>
              <a:t>테이블 외에 데이터베이스 개체의 활용 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 3.1 </a:t>
            </a:r>
            <a:r>
              <a:rPr lang="ko-KR" altLang="en-US" dirty="0"/>
              <a:t>인덱스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 3.2 </a:t>
            </a:r>
            <a:r>
              <a:rPr lang="ko-KR" altLang="en-US" dirty="0" err="1"/>
              <a:t>뷰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 3.3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 3.4 </a:t>
            </a:r>
            <a:r>
              <a:rPr lang="ko-KR" altLang="en-US" dirty="0" err="1"/>
              <a:t>트리거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dirty="0"/>
              <a:t>SECTION 04 </a:t>
            </a:r>
            <a:r>
              <a:rPr lang="ko-KR" altLang="en-US" dirty="0"/>
              <a:t>데이터베이스 백업 및 관리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   4.1 </a:t>
            </a:r>
            <a:r>
              <a:rPr lang="ko-KR" altLang="en-US" dirty="0"/>
              <a:t>백업과 복원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SECTION 05 MySQL</a:t>
            </a:r>
            <a:r>
              <a:rPr lang="ko-KR" altLang="en-US" dirty="0"/>
              <a:t>과 응용 프로그램의 연결 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285337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뷰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(View)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가상의 테이블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실제 행 데이터를 가지고 있지 않음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그 실체는 없는 것이며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진짜 테이블에 링크</a:t>
            </a:r>
            <a:r>
              <a:rPr lang="en-US" altLang="ko-KR" dirty="0">
                <a:solidFill>
                  <a:prstClr val="black"/>
                </a:solidFill>
              </a:rPr>
              <a:t>Link</a:t>
            </a:r>
            <a:r>
              <a:rPr lang="ko-KR" altLang="en-US" dirty="0">
                <a:solidFill>
                  <a:prstClr val="black"/>
                </a:solidFill>
              </a:rPr>
              <a:t>된 개념</a:t>
            </a:r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뷰를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SELECT</a:t>
            </a:r>
          </a:p>
          <a:p>
            <a:pPr lvl="2"/>
            <a:r>
              <a:rPr lang="ko-KR" altLang="en-US" b="1" dirty="0">
                <a:solidFill>
                  <a:prstClr val="black"/>
                </a:solidFill>
              </a:rPr>
              <a:t>진짜 테이블의 데이터를 조회하는 것과 동일한 결과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0</a:t>
            </a:r>
            <a:r>
              <a:rPr lang="en-US" dirty="0"/>
              <a:t>3</a:t>
            </a:r>
            <a:r>
              <a:rPr lang="x-none"/>
              <a:t> </a:t>
            </a:r>
            <a:r>
              <a:rPr lang="ko-KR" altLang="en-US"/>
              <a:t>테이블 외의 데이터베이스 개체의 활용</a:t>
            </a:r>
            <a:endParaRPr lang="x-non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776" y="3490549"/>
            <a:ext cx="8009792" cy="3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335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스토어드</a:t>
            </a:r>
            <a:r>
              <a:rPr lang="ko-KR" altLang="en-US" sz="2200" b="1" dirty="0"/>
              <a:t> 프로시저 </a:t>
            </a:r>
            <a:r>
              <a:rPr lang="en-US" altLang="ko-KR" sz="2200" b="1" dirty="0"/>
              <a:t>(Stored Procedure)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10</a:t>
            </a:r>
            <a:r>
              <a:rPr lang="ko-KR" altLang="en-US" sz="2200" dirty="0"/>
              <a:t>장에서 학습 예정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MySQL</a:t>
            </a:r>
            <a:r>
              <a:rPr lang="ko-KR" altLang="en-US" sz="2200" dirty="0"/>
              <a:t>에서 제공해주는 프로그래밍 기능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SQL</a:t>
            </a:r>
            <a:r>
              <a:rPr lang="ko-KR" altLang="en-US" sz="2200" dirty="0"/>
              <a:t>문을 하나로 묶어 편리하게 사용하는 기능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다른 프로그래밍 언어와 같은 기능을 담당할 수도 있음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실무에서는 </a:t>
            </a:r>
            <a:r>
              <a:rPr lang="en-US" altLang="ko-KR" dirty="0">
                <a:solidFill>
                  <a:prstClr val="black"/>
                </a:solidFill>
              </a:rPr>
              <a:t>SQL</a:t>
            </a:r>
            <a:r>
              <a:rPr lang="ko-KR" altLang="en-US" dirty="0">
                <a:solidFill>
                  <a:prstClr val="black"/>
                </a:solidFill>
              </a:rPr>
              <a:t>문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주로 </a:t>
            </a:r>
            <a:r>
              <a:rPr lang="en-US" altLang="ko-KR" dirty="0">
                <a:solidFill>
                  <a:prstClr val="black"/>
                </a:solidFill>
              </a:rPr>
              <a:t>SELECT)</a:t>
            </a:r>
            <a:r>
              <a:rPr lang="ko-KR" altLang="en-US" dirty="0">
                <a:solidFill>
                  <a:prstClr val="black"/>
                </a:solidFill>
              </a:rPr>
              <a:t>을 매번 하나하나 수행 </a:t>
            </a:r>
            <a:r>
              <a:rPr lang="en-US" altLang="ko-KR" dirty="0">
                <a:solidFill>
                  <a:prstClr val="black"/>
                </a:solidFill>
              </a:rPr>
              <a:t>X</a:t>
            </a:r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스토어드</a:t>
            </a:r>
            <a:r>
              <a:rPr lang="ko-KR" altLang="en-US" dirty="0">
                <a:solidFill>
                  <a:prstClr val="black"/>
                </a:solidFill>
              </a:rPr>
              <a:t> 프로시저로 만들어 놓은 후 </a:t>
            </a:r>
            <a:r>
              <a:rPr lang="ko-KR" altLang="en-US" dirty="0" err="1">
                <a:solidFill>
                  <a:prstClr val="black"/>
                </a:solidFill>
              </a:rPr>
              <a:t>스토어드</a:t>
            </a:r>
            <a:r>
              <a:rPr lang="ko-KR" altLang="en-US" dirty="0">
                <a:solidFill>
                  <a:prstClr val="black"/>
                </a:solidFill>
              </a:rPr>
              <a:t> 프로시저 호출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0</a:t>
            </a:r>
            <a:r>
              <a:rPr lang="en-US" dirty="0"/>
              <a:t>3</a:t>
            </a:r>
            <a:r>
              <a:rPr lang="x-none"/>
              <a:t> </a:t>
            </a:r>
            <a:r>
              <a:rPr lang="ko-KR" altLang="en-US"/>
              <a:t>테이블 외의 데이터베이스 개체의 활용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85192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트리거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(Trigger)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테이블에 부착되어 테이블에 </a:t>
            </a:r>
            <a:r>
              <a:rPr lang="en-US" altLang="ko-KR" sz="2200" dirty="0"/>
              <a:t>INSERT</a:t>
            </a:r>
            <a:r>
              <a:rPr lang="ko-KR" altLang="en-US" sz="2200" dirty="0"/>
              <a:t>나 </a:t>
            </a:r>
            <a:r>
              <a:rPr lang="en-US" altLang="ko-KR" sz="2200" dirty="0"/>
              <a:t>UPDATE </a:t>
            </a:r>
            <a:r>
              <a:rPr lang="ko-KR" altLang="en-US" sz="2200" dirty="0"/>
              <a:t>또는 </a:t>
            </a:r>
            <a:r>
              <a:rPr lang="en-US" altLang="ko-KR" sz="2200" dirty="0"/>
              <a:t>DELETE </a:t>
            </a:r>
            <a:r>
              <a:rPr lang="ko-KR" altLang="en-US" sz="2200" dirty="0"/>
              <a:t>작업이 발생되면 실행되는 코드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상세한 내용은 </a:t>
            </a:r>
            <a:r>
              <a:rPr lang="en-US" altLang="ko-KR" sz="2200" dirty="0"/>
              <a:t>10</a:t>
            </a:r>
            <a:r>
              <a:rPr lang="ko-KR" altLang="en-US" sz="2200" dirty="0"/>
              <a:t>장에서 학습 예정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ex) </a:t>
            </a:r>
            <a:r>
              <a:rPr lang="ko-KR" altLang="en-US" sz="2200" dirty="0"/>
              <a:t>탈퇴회원 관리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회원 테이블에서 빼서 탈퇴한 회원 관리 테이블로 옮김 </a:t>
            </a:r>
          </a:p>
          <a:p>
            <a:pPr lvl="1"/>
            <a:r>
              <a:rPr lang="ko-KR" altLang="en-US" b="1" dirty="0">
                <a:solidFill>
                  <a:prstClr val="black"/>
                </a:solidFill>
              </a:rPr>
              <a:t>회원 정보 </a:t>
            </a:r>
            <a:r>
              <a:rPr lang="en-US" altLang="ko-KR" b="1" dirty="0">
                <a:solidFill>
                  <a:prstClr val="black"/>
                </a:solidFill>
              </a:rPr>
              <a:t>+ </a:t>
            </a:r>
            <a:r>
              <a:rPr lang="ko-KR" altLang="en-US" b="1" dirty="0">
                <a:solidFill>
                  <a:prstClr val="black"/>
                </a:solidFill>
              </a:rPr>
              <a:t>탈퇴한 날짜 를 관리하는 새 테이블의 필요성 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0</a:t>
            </a:r>
            <a:r>
              <a:rPr lang="en-US" dirty="0"/>
              <a:t>3</a:t>
            </a:r>
            <a:r>
              <a:rPr lang="x-none"/>
              <a:t> </a:t>
            </a:r>
            <a:r>
              <a:rPr lang="ko-KR" altLang="en-US"/>
              <a:t>테이블 외의 데이터베이스 개체의 활용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231241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백업과 복원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백업</a:t>
            </a:r>
            <a:endParaRPr lang="en-US" altLang="ko-KR" sz="2200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현재의 데이터베이스를 다른 매체에 보관하는 작업</a:t>
            </a: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복원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데이터베이스에 문제 발생 시 다른 매체에 백업된 데이터를 이용해 원상태로 돌려놓는 작업</a:t>
            </a:r>
            <a:endParaRPr lang="en-US" altLang="ko-KR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백업과 복원은 </a:t>
            </a:r>
            <a:r>
              <a:rPr lang="en-US" altLang="ko-KR" sz="2200" dirty="0">
                <a:solidFill>
                  <a:prstClr val="black"/>
                </a:solidFill>
              </a:rPr>
              <a:t>DBA(</a:t>
            </a:r>
            <a:r>
              <a:rPr lang="en-US" altLang="ko-KR" sz="2200" dirty="0" err="1">
                <a:solidFill>
                  <a:prstClr val="black"/>
                </a:solidFill>
              </a:rPr>
              <a:t>DataBase</a:t>
            </a:r>
            <a:r>
              <a:rPr lang="en-US" altLang="ko-KR" sz="2200" dirty="0">
                <a:solidFill>
                  <a:prstClr val="black"/>
                </a:solidFill>
              </a:rPr>
              <a:t> Administrator: </a:t>
            </a:r>
            <a:r>
              <a:rPr lang="ko-KR" altLang="en-US" sz="2200" dirty="0">
                <a:solidFill>
                  <a:prstClr val="black"/>
                </a:solidFill>
              </a:rPr>
              <a:t>데이터베이스 관리자</a:t>
            </a:r>
            <a:r>
              <a:rPr lang="en-US" altLang="ko-KR" sz="2200" dirty="0">
                <a:solidFill>
                  <a:prstClr val="black"/>
                </a:solidFill>
              </a:rPr>
              <a:t>)</a:t>
            </a:r>
            <a:r>
              <a:rPr lang="ko-KR" altLang="en-US" sz="2200" dirty="0">
                <a:solidFill>
                  <a:prstClr val="black"/>
                </a:solidFill>
              </a:rPr>
              <a:t>가 해야 할 가장 중요한 일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0</a:t>
            </a:r>
            <a:r>
              <a:rPr lang="en-US" dirty="0"/>
              <a:t>4</a:t>
            </a:r>
            <a:r>
              <a:rPr lang="x-none"/>
              <a:t> </a:t>
            </a:r>
            <a:r>
              <a:rPr lang="ko-KR" altLang="en-US"/>
              <a:t>데이터베이스 백업 및 관리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116605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데이터베이스 백업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백업용 폴더 작성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실제로는 다른 디스크에 이루어져야 의미 있음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DB </a:t>
            </a:r>
            <a:r>
              <a:rPr lang="ko-KR" altLang="en-US" sz="2200" dirty="0"/>
              <a:t>백업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DB</a:t>
            </a:r>
            <a:r>
              <a:rPr lang="ko-KR" altLang="en-US" dirty="0">
                <a:solidFill>
                  <a:prstClr val="black"/>
                </a:solidFill>
              </a:rPr>
              <a:t>내의 모든 </a:t>
            </a:r>
            <a:r>
              <a:rPr lang="ko-KR" altLang="en-US" dirty="0" err="1">
                <a:solidFill>
                  <a:prstClr val="black"/>
                </a:solidFill>
              </a:rPr>
              <a:t>트리거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스토어드</a:t>
            </a:r>
            <a:r>
              <a:rPr lang="ko-KR" altLang="en-US" dirty="0">
                <a:solidFill>
                  <a:prstClr val="black"/>
                </a:solidFill>
              </a:rPr>
              <a:t> 프로시저까지 백업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백업 폴더에 백업파일 저장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0</a:t>
            </a:r>
            <a:r>
              <a:rPr lang="en-US" dirty="0"/>
              <a:t>4</a:t>
            </a:r>
            <a:r>
              <a:rPr lang="x-none"/>
              <a:t> </a:t>
            </a:r>
            <a:r>
              <a:rPr lang="ko-KR" altLang="en-US"/>
              <a:t>데이터베이스 백업 및 관리</a:t>
            </a:r>
            <a:endParaRPr lang="x-none" dirty="0"/>
          </a:p>
        </p:txBody>
      </p:sp>
      <p:pic>
        <p:nvPicPr>
          <p:cNvPr id="6146" name="Picture 2" descr="C:\Users\USER\Desktop\이것이mysql이다\이미지모음\1-9장그림(2019.09.16)\03장그림\03-4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000" y="3518093"/>
            <a:ext cx="8600907" cy="302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843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데이터베이스 복구 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DB </a:t>
            </a:r>
            <a:r>
              <a:rPr lang="ko-KR" altLang="en-US" sz="2200" dirty="0"/>
              <a:t>삭제 같은 큰 사고를 인위로 발생시켜 실습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복원 후 데이터가 온전한지 </a:t>
            </a:r>
            <a:r>
              <a:rPr lang="en-US" altLang="ko-KR" sz="2200" dirty="0"/>
              <a:t>check </a:t>
            </a:r>
            <a:r>
              <a:rPr lang="ko-KR" altLang="en-US" sz="2200" dirty="0"/>
              <a:t>하는 것이 중요함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0</a:t>
            </a:r>
            <a:r>
              <a:rPr lang="en-US" dirty="0"/>
              <a:t>4</a:t>
            </a:r>
            <a:r>
              <a:rPr lang="x-none"/>
              <a:t> </a:t>
            </a:r>
            <a:r>
              <a:rPr lang="ko-KR" altLang="en-US"/>
              <a:t>데이터베이스 백업 및 관리</a:t>
            </a:r>
            <a:endParaRPr lang="x-none" dirty="0"/>
          </a:p>
        </p:txBody>
      </p:sp>
      <p:pic>
        <p:nvPicPr>
          <p:cNvPr id="7170" name="Picture 2" descr="C:\Users\USER\Desktop\이것이mysql이다\이미지모음\1-9장그림(2019.09.16)\03장그림\03-4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367" y="2335794"/>
            <a:ext cx="6462709" cy="442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978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</a:t>
            </a:r>
            <a:r>
              <a:rPr lang="ko-KR" altLang="en-US" sz="2200" b="1" dirty="0"/>
              <a:t>에서 구축한 쇼핑몰 데이터베이스를 웹에서 서비스 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개발 툴로 사용할 </a:t>
            </a:r>
            <a:r>
              <a:rPr lang="en-US" altLang="ko-KR" sz="2200" dirty="0"/>
              <a:t>Microsoft Visual Studio Community 2017 </a:t>
            </a:r>
            <a:r>
              <a:rPr lang="ko-KR" altLang="en-US" sz="2200" dirty="0"/>
              <a:t>설치 파일 다운로드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hlinkClick r:id="rId2"/>
              </a:rPr>
              <a:t>http://cafe.naver.com/thisisMysSQL</a:t>
            </a:r>
            <a:r>
              <a:rPr lang="en-US" altLang="ko-KR" dirty="0">
                <a:solidFill>
                  <a:prstClr val="black"/>
                </a:solidFill>
              </a:rPr>
              <a:t>  </a:t>
            </a:r>
            <a:r>
              <a:rPr lang="ko-KR" altLang="en-US" dirty="0">
                <a:solidFill>
                  <a:prstClr val="black"/>
                </a:solidFill>
              </a:rPr>
              <a:t>또는  </a:t>
            </a:r>
            <a:r>
              <a:rPr lang="en-US" altLang="ko-KR" dirty="0">
                <a:solidFill>
                  <a:prstClr val="black"/>
                </a:solidFill>
                <a:hlinkClick r:id="rId3"/>
              </a:rPr>
              <a:t>http://download.hanbit.co.kr/mysql/8.0/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Visual Studio Community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2017(vs_community_2017.exe, 1.22MB) </a:t>
            </a:r>
            <a:r>
              <a:rPr lang="ko-KR" altLang="en-US" dirty="0">
                <a:solidFill>
                  <a:prstClr val="black"/>
                </a:solidFill>
              </a:rPr>
              <a:t>다운로드 후 설치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&lt;ASP.NET </a:t>
            </a:r>
            <a:r>
              <a:rPr lang="ko-KR" altLang="en-US" dirty="0">
                <a:solidFill>
                  <a:prstClr val="black"/>
                </a:solidFill>
              </a:rPr>
              <a:t>및 웹 개발</a:t>
            </a:r>
            <a:r>
              <a:rPr lang="en-US" altLang="ko-KR" dirty="0">
                <a:solidFill>
                  <a:prstClr val="black"/>
                </a:solidFill>
              </a:rPr>
              <a:t>&gt; </a:t>
            </a:r>
            <a:r>
              <a:rPr lang="ko-KR" altLang="en-US" dirty="0">
                <a:solidFill>
                  <a:prstClr val="black"/>
                </a:solidFill>
              </a:rPr>
              <a:t>체크하고 </a:t>
            </a:r>
            <a:r>
              <a:rPr lang="en-US" altLang="ko-KR" dirty="0">
                <a:solidFill>
                  <a:prstClr val="black"/>
                </a:solidFill>
              </a:rPr>
              <a:t>&lt;</a:t>
            </a:r>
            <a:r>
              <a:rPr lang="ko-KR" altLang="en-US" dirty="0">
                <a:solidFill>
                  <a:prstClr val="black"/>
                </a:solidFill>
              </a:rPr>
              <a:t>설치</a:t>
            </a:r>
            <a:r>
              <a:rPr lang="en-US" altLang="ko-KR" dirty="0">
                <a:solidFill>
                  <a:prstClr val="black"/>
                </a:solidFill>
              </a:rPr>
              <a:t>&gt; </a:t>
            </a:r>
            <a:r>
              <a:rPr lang="ko-KR" altLang="en-US" dirty="0">
                <a:solidFill>
                  <a:prstClr val="black"/>
                </a:solidFill>
              </a:rPr>
              <a:t>클릭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0</a:t>
            </a:r>
            <a:r>
              <a:rPr lang="en-US" dirty="0"/>
              <a:t>5</a:t>
            </a:r>
            <a:r>
              <a:rPr lang="x-none"/>
              <a:t> </a:t>
            </a:r>
            <a:r>
              <a:rPr lang="en-US" altLang="ko-KR" dirty="0"/>
              <a:t>MySQL</a:t>
            </a:r>
            <a:r>
              <a:rPr lang="ko-KR" altLang="en-US" dirty="0"/>
              <a:t>과 응용프로그램의 연결</a:t>
            </a:r>
            <a:endParaRPr lang="x-none" dirty="0"/>
          </a:p>
        </p:txBody>
      </p:sp>
      <p:pic>
        <p:nvPicPr>
          <p:cNvPr id="8194" name="Picture 2" descr="C:\Users\USER\Desktop\이것이mysql이다\이미지모음\1-9장그림(2019.09.16)\03장그림\03-6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774" y="2986185"/>
            <a:ext cx="7027209" cy="380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346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</a:t>
            </a:r>
            <a:r>
              <a:rPr lang="ko-KR" altLang="en-US" sz="2200" b="1" dirty="0"/>
              <a:t>과 응용프로그램 연결  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Connector/ODBC </a:t>
            </a:r>
            <a:r>
              <a:rPr lang="ko-KR" altLang="en-US" sz="2200" dirty="0"/>
              <a:t>설치 </a:t>
            </a:r>
            <a:r>
              <a:rPr lang="en-US" altLang="ko-KR" sz="2200" dirty="0"/>
              <a:t>2017 </a:t>
            </a:r>
            <a:r>
              <a:rPr lang="ko-KR" altLang="en-US" sz="2200" dirty="0"/>
              <a:t>설치 파일 다운로드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hlinkClick r:id="rId2"/>
              </a:rPr>
              <a:t>http://dev.mysql.com/downloads/connector/odbc/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hlinkClick r:id="rId3"/>
              </a:rPr>
              <a:t>http://cafe.naver.com/thisiMySQL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반드시 </a:t>
            </a:r>
            <a:r>
              <a:rPr lang="en-US" altLang="ko-KR" dirty="0">
                <a:solidFill>
                  <a:prstClr val="black"/>
                </a:solidFill>
              </a:rPr>
              <a:t>32bit</a:t>
            </a:r>
            <a:r>
              <a:rPr lang="ko-KR" altLang="en-US" dirty="0">
                <a:solidFill>
                  <a:prstClr val="black"/>
                </a:solidFill>
              </a:rPr>
              <a:t>용 다운로드 </a:t>
            </a:r>
            <a:r>
              <a:rPr lang="en-US" altLang="ko-KR" dirty="0">
                <a:solidFill>
                  <a:prstClr val="black"/>
                </a:solidFill>
              </a:rPr>
              <a:t>(64bit</a:t>
            </a:r>
            <a:r>
              <a:rPr lang="ko-KR" altLang="en-US" dirty="0">
                <a:solidFill>
                  <a:prstClr val="black"/>
                </a:solidFill>
              </a:rPr>
              <a:t>용은 작동에 문제 있음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mysql-connector-odbc-8.0.17-win32.msi </a:t>
            </a:r>
            <a:r>
              <a:rPr lang="ko-KR" altLang="en-US" dirty="0">
                <a:solidFill>
                  <a:prstClr val="black"/>
                </a:solidFill>
              </a:rPr>
              <a:t>실행해 설치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ODBC </a:t>
            </a:r>
            <a:r>
              <a:rPr lang="ko-KR" altLang="en-US" sz="2200" dirty="0">
                <a:solidFill>
                  <a:prstClr val="black"/>
                </a:solidFill>
              </a:rPr>
              <a:t>연결 설정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Windows</a:t>
            </a:r>
            <a:r>
              <a:rPr lang="ko-KR" altLang="en-US" dirty="0">
                <a:solidFill>
                  <a:prstClr val="black"/>
                </a:solidFill>
              </a:rPr>
              <a:t>의 </a:t>
            </a:r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ko-KR" altLang="en-US" dirty="0">
                <a:solidFill>
                  <a:prstClr val="black"/>
                </a:solidFill>
              </a:rPr>
              <a:t>시작</a:t>
            </a:r>
            <a:r>
              <a:rPr lang="en-US" altLang="ko-KR" dirty="0">
                <a:solidFill>
                  <a:prstClr val="black"/>
                </a:solidFill>
              </a:rPr>
              <a:t>] &gt;&gt; [W] &gt;&gt; [Windows </a:t>
            </a:r>
            <a:r>
              <a:rPr lang="ko-KR" altLang="en-US" dirty="0">
                <a:solidFill>
                  <a:prstClr val="black"/>
                </a:solidFill>
              </a:rPr>
              <a:t>관리도구</a:t>
            </a:r>
            <a:r>
              <a:rPr lang="en-US" altLang="ko-KR" dirty="0">
                <a:solidFill>
                  <a:prstClr val="black"/>
                </a:solidFill>
              </a:rPr>
              <a:t>] &gt;&gt; [ODBC Data Sources(32-bit )] </a:t>
            </a:r>
            <a:r>
              <a:rPr lang="ko-KR" altLang="en-US" dirty="0">
                <a:solidFill>
                  <a:prstClr val="black"/>
                </a:solidFill>
              </a:rPr>
              <a:t>실행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[ODBC </a:t>
            </a:r>
            <a:r>
              <a:rPr lang="ko-KR" altLang="en-US" dirty="0">
                <a:solidFill>
                  <a:prstClr val="black"/>
                </a:solidFill>
              </a:rPr>
              <a:t>데이터 원본 관리자</a:t>
            </a:r>
            <a:r>
              <a:rPr lang="en-US" altLang="ko-KR" dirty="0">
                <a:solidFill>
                  <a:prstClr val="black"/>
                </a:solidFill>
              </a:rPr>
              <a:t>(32</a:t>
            </a:r>
            <a:r>
              <a:rPr lang="ko-KR" altLang="en-US" dirty="0">
                <a:solidFill>
                  <a:prstClr val="black"/>
                </a:solidFill>
              </a:rPr>
              <a:t>비트</a:t>
            </a:r>
            <a:r>
              <a:rPr lang="en-US" altLang="ko-KR" dirty="0">
                <a:solidFill>
                  <a:prstClr val="black"/>
                </a:solidFill>
              </a:rPr>
              <a:t>)][</a:t>
            </a:r>
            <a:r>
              <a:rPr lang="ko-KR" altLang="en-US" dirty="0">
                <a:solidFill>
                  <a:prstClr val="black"/>
                </a:solidFill>
              </a:rPr>
              <a:t>시스템 </a:t>
            </a:r>
            <a:r>
              <a:rPr lang="en-US" altLang="ko-KR" dirty="0">
                <a:solidFill>
                  <a:prstClr val="black"/>
                </a:solidFill>
              </a:rPr>
              <a:t>DSN] </a:t>
            </a:r>
            <a:r>
              <a:rPr lang="ko-KR" altLang="en-US" dirty="0">
                <a:solidFill>
                  <a:prstClr val="black"/>
                </a:solidFill>
              </a:rPr>
              <a:t>탭 클릭</a:t>
            </a:r>
            <a:r>
              <a:rPr lang="en-US" altLang="ko-KR" dirty="0">
                <a:solidFill>
                  <a:prstClr val="black"/>
                </a:solidFill>
              </a:rPr>
              <a:t>&lt;</a:t>
            </a:r>
            <a:r>
              <a:rPr lang="ko-KR" altLang="en-US" dirty="0">
                <a:solidFill>
                  <a:prstClr val="black"/>
                </a:solidFill>
              </a:rPr>
              <a:t>추가</a:t>
            </a:r>
            <a:r>
              <a:rPr lang="en-US" altLang="ko-KR" dirty="0">
                <a:solidFill>
                  <a:prstClr val="black"/>
                </a:solidFill>
              </a:rPr>
              <a:t>&gt; </a:t>
            </a:r>
            <a:r>
              <a:rPr lang="ko-KR" altLang="en-US" dirty="0">
                <a:solidFill>
                  <a:prstClr val="black"/>
                </a:solidFill>
              </a:rPr>
              <a:t>버튼 클릭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[MySQL ODBC 8.0 Unicode Driver] </a:t>
            </a:r>
            <a:r>
              <a:rPr lang="ko-KR" altLang="en-US" dirty="0">
                <a:solidFill>
                  <a:prstClr val="black"/>
                </a:solidFill>
              </a:rPr>
              <a:t>선택하고 </a:t>
            </a:r>
            <a:r>
              <a:rPr lang="en-US" altLang="ko-KR" dirty="0">
                <a:solidFill>
                  <a:prstClr val="black"/>
                </a:solidFill>
              </a:rPr>
              <a:t>&lt;</a:t>
            </a:r>
            <a:r>
              <a:rPr lang="ko-KR" altLang="en-US" dirty="0">
                <a:solidFill>
                  <a:prstClr val="black"/>
                </a:solidFill>
              </a:rPr>
              <a:t>마침</a:t>
            </a:r>
            <a:r>
              <a:rPr lang="en-US" altLang="ko-KR" dirty="0">
                <a:solidFill>
                  <a:prstClr val="black"/>
                </a:solidFill>
              </a:rPr>
              <a:t>&gt; </a:t>
            </a:r>
            <a:r>
              <a:rPr lang="ko-KR" altLang="en-US" dirty="0">
                <a:solidFill>
                  <a:prstClr val="black"/>
                </a:solidFill>
              </a:rPr>
              <a:t>클릭 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0</a:t>
            </a:r>
            <a:r>
              <a:rPr lang="en-US" dirty="0"/>
              <a:t>5</a:t>
            </a:r>
            <a:r>
              <a:rPr lang="x-none"/>
              <a:t> </a:t>
            </a:r>
            <a:r>
              <a:rPr lang="en-US" altLang="ko-KR" dirty="0"/>
              <a:t>MySQL</a:t>
            </a:r>
            <a:r>
              <a:rPr lang="ko-KR" altLang="en-US" dirty="0"/>
              <a:t>과 응용프로그램의 연결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5577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ASP.NET </a:t>
            </a:r>
            <a:r>
              <a:rPr lang="ko-KR" altLang="en-US" sz="2200" b="1" dirty="0"/>
              <a:t>웹 응용프로그램 작성  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Visual Studio 2017 </a:t>
            </a:r>
            <a:r>
              <a:rPr lang="ko-KR" altLang="en-US" sz="2200" dirty="0"/>
              <a:t>실행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GUI </a:t>
            </a:r>
            <a:r>
              <a:rPr lang="ko-KR" altLang="en-US" sz="2200" dirty="0"/>
              <a:t>모드에서 웹 사이트 작성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ko-KR" altLang="en-US" dirty="0">
                <a:solidFill>
                  <a:prstClr val="black"/>
                </a:solidFill>
              </a:rPr>
              <a:t>파일</a:t>
            </a:r>
            <a:r>
              <a:rPr lang="en-US" altLang="ko-KR" dirty="0">
                <a:solidFill>
                  <a:prstClr val="black"/>
                </a:solidFill>
              </a:rPr>
              <a:t>] &gt;&gt; [</a:t>
            </a:r>
            <a:r>
              <a:rPr lang="ko-KR" altLang="en-US" dirty="0">
                <a:solidFill>
                  <a:prstClr val="black"/>
                </a:solidFill>
              </a:rPr>
              <a:t>새로 만들기</a:t>
            </a:r>
            <a:r>
              <a:rPr lang="en-US" altLang="ko-KR" dirty="0">
                <a:solidFill>
                  <a:prstClr val="black"/>
                </a:solidFill>
              </a:rPr>
              <a:t>] &gt;&gt; [</a:t>
            </a:r>
            <a:r>
              <a:rPr lang="ko-KR" altLang="en-US" dirty="0">
                <a:solidFill>
                  <a:prstClr val="black"/>
                </a:solidFill>
              </a:rPr>
              <a:t>프로젝트</a:t>
            </a:r>
            <a:r>
              <a:rPr lang="en-US" altLang="ko-KR" dirty="0">
                <a:solidFill>
                  <a:prstClr val="black"/>
                </a:solidFill>
              </a:rPr>
              <a:t>] </a:t>
            </a:r>
            <a:r>
              <a:rPr lang="ko-KR" altLang="en-US" dirty="0">
                <a:solidFill>
                  <a:prstClr val="black"/>
                </a:solidFill>
              </a:rPr>
              <a:t>클릭</a:t>
            </a:r>
            <a:r>
              <a:rPr lang="en-US" altLang="ko-KR" dirty="0">
                <a:solidFill>
                  <a:prstClr val="black"/>
                </a:solidFill>
              </a:rPr>
              <a:t>, [Visual C#] &gt;&gt; [</a:t>
            </a:r>
            <a:r>
              <a:rPr lang="ko-KR" altLang="en-US" dirty="0">
                <a:solidFill>
                  <a:prstClr val="black"/>
                </a:solidFill>
              </a:rPr>
              <a:t>웹</a:t>
            </a:r>
            <a:r>
              <a:rPr lang="en-US" altLang="ko-KR" dirty="0">
                <a:solidFill>
                  <a:prstClr val="black"/>
                </a:solidFill>
              </a:rPr>
              <a:t>]&gt;&gt;[</a:t>
            </a:r>
            <a:r>
              <a:rPr lang="ko-KR" altLang="en-US" dirty="0">
                <a:solidFill>
                  <a:prstClr val="black"/>
                </a:solidFill>
              </a:rPr>
              <a:t>이전 버전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>  &lt;ASP.NET </a:t>
            </a:r>
            <a:r>
              <a:rPr lang="ko-KR" altLang="en-US" dirty="0">
                <a:solidFill>
                  <a:prstClr val="black"/>
                </a:solidFill>
              </a:rPr>
              <a:t>빈 웹 사이트</a:t>
            </a:r>
            <a:r>
              <a:rPr lang="en-US" altLang="ko-KR" dirty="0">
                <a:solidFill>
                  <a:prstClr val="black"/>
                </a:solidFill>
              </a:rPr>
              <a:t>&gt; </a:t>
            </a:r>
            <a:r>
              <a:rPr lang="ko-KR" altLang="en-US" dirty="0">
                <a:solidFill>
                  <a:prstClr val="black"/>
                </a:solidFill>
              </a:rPr>
              <a:t>선택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오른쪽 솔루션 탐색기에서 지구 모양 아이콘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‘WebSite1(1)’</a:t>
            </a:r>
            <a:r>
              <a:rPr lang="ko-KR" altLang="en-US" dirty="0">
                <a:solidFill>
                  <a:prstClr val="black"/>
                </a:solidFill>
              </a:rPr>
              <a:t>에서 마우스 오른쪽 버튼 클릭</a:t>
            </a:r>
            <a:r>
              <a:rPr lang="en-US" altLang="ko-KR" dirty="0">
                <a:solidFill>
                  <a:prstClr val="black"/>
                </a:solidFill>
              </a:rPr>
              <a:t>, [</a:t>
            </a:r>
            <a:r>
              <a:rPr lang="ko-KR" altLang="en-US" dirty="0">
                <a:solidFill>
                  <a:prstClr val="black"/>
                </a:solidFill>
              </a:rPr>
              <a:t>추가</a:t>
            </a:r>
            <a:r>
              <a:rPr lang="en-US" altLang="ko-KR" dirty="0">
                <a:solidFill>
                  <a:prstClr val="black"/>
                </a:solidFill>
              </a:rPr>
              <a:t>]&gt;&gt;[Web Form] 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이름은 ‘</a:t>
            </a:r>
            <a:r>
              <a:rPr lang="en-US" altLang="ko-KR" dirty="0">
                <a:solidFill>
                  <a:prstClr val="black"/>
                </a:solidFill>
              </a:rPr>
              <a:t>Default’ </a:t>
            </a:r>
            <a:r>
              <a:rPr lang="ko-KR" altLang="en-US" dirty="0">
                <a:solidFill>
                  <a:prstClr val="black"/>
                </a:solidFill>
              </a:rPr>
              <a:t>그대로 두고 </a:t>
            </a:r>
            <a:r>
              <a:rPr lang="en-US" altLang="ko-KR" dirty="0">
                <a:solidFill>
                  <a:prstClr val="black"/>
                </a:solidFill>
              </a:rPr>
              <a:t>&lt;</a:t>
            </a:r>
            <a:r>
              <a:rPr lang="ko-KR" altLang="en-US" dirty="0">
                <a:solidFill>
                  <a:prstClr val="black"/>
                </a:solidFill>
              </a:rPr>
              <a:t>확인</a:t>
            </a:r>
            <a:r>
              <a:rPr lang="en-US" altLang="ko-KR" dirty="0">
                <a:solidFill>
                  <a:prstClr val="black"/>
                </a:solidFill>
              </a:rPr>
              <a:t>&gt; </a:t>
            </a:r>
            <a:r>
              <a:rPr lang="ko-KR" altLang="en-US" dirty="0">
                <a:solidFill>
                  <a:prstClr val="black"/>
                </a:solidFill>
              </a:rPr>
              <a:t>클릭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ko-KR" altLang="en-US" dirty="0">
                <a:solidFill>
                  <a:prstClr val="black"/>
                </a:solidFill>
              </a:rPr>
              <a:t>디자인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r>
              <a:rPr lang="ko-KR" altLang="en-US" dirty="0">
                <a:solidFill>
                  <a:prstClr val="black"/>
                </a:solidFill>
              </a:rPr>
              <a:t>을 클릭해 디자인 모드로 변경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ko-KR" altLang="en-US" dirty="0">
                <a:solidFill>
                  <a:prstClr val="black"/>
                </a:solidFill>
              </a:rPr>
              <a:t>도구 상자</a:t>
            </a:r>
            <a:r>
              <a:rPr lang="en-US" altLang="ko-KR" dirty="0">
                <a:solidFill>
                  <a:prstClr val="black"/>
                </a:solidFill>
              </a:rPr>
              <a:t>] </a:t>
            </a:r>
            <a:r>
              <a:rPr lang="ko-KR" altLang="en-US" dirty="0">
                <a:solidFill>
                  <a:prstClr val="black"/>
                </a:solidFill>
              </a:rPr>
              <a:t>클릭해 확장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ko-KR" altLang="en-US" dirty="0">
                <a:solidFill>
                  <a:prstClr val="black"/>
                </a:solidFill>
              </a:rPr>
              <a:t>데이터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r>
              <a:rPr lang="ko-KR" altLang="en-US" dirty="0">
                <a:solidFill>
                  <a:prstClr val="black"/>
                </a:solidFill>
              </a:rPr>
              <a:t>부분의 </a:t>
            </a:r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en-US" altLang="ko-KR" dirty="0" err="1">
                <a:solidFill>
                  <a:prstClr val="black"/>
                </a:solidFill>
              </a:rPr>
              <a:t>SqlDataSource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r>
              <a:rPr lang="ko-KR" altLang="en-US" dirty="0">
                <a:solidFill>
                  <a:prstClr val="black"/>
                </a:solidFill>
              </a:rPr>
              <a:t>를 </a:t>
            </a:r>
            <a:r>
              <a:rPr lang="ko-KR" altLang="en-US" dirty="0" err="1">
                <a:solidFill>
                  <a:prstClr val="black"/>
                </a:solidFill>
              </a:rPr>
              <a:t>더블클릭하거나</a:t>
            </a:r>
            <a:r>
              <a:rPr lang="ko-KR" altLang="en-US" dirty="0">
                <a:solidFill>
                  <a:prstClr val="black"/>
                </a:solidFill>
              </a:rPr>
              <a:t> 드래그해서 우측의 빈 디자인 창에 </a:t>
            </a:r>
            <a:r>
              <a:rPr lang="ko-KR" altLang="en-US" dirty="0" err="1">
                <a:solidFill>
                  <a:prstClr val="black"/>
                </a:solidFill>
              </a:rPr>
              <a:t>갖다놓기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0</a:t>
            </a:r>
            <a:r>
              <a:rPr lang="en-US" dirty="0"/>
              <a:t>5</a:t>
            </a:r>
            <a:r>
              <a:rPr lang="x-none"/>
              <a:t> </a:t>
            </a:r>
            <a:r>
              <a:rPr lang="en-US" altLang="ko-KR" dirty="0"/>
              <a:t>MySQL</a:t>
            </a:r>
            <a:r>
              <a:rPr lang="ko-KR" altLang="en-US" dirty="0"/>
              <a:t>과 응용프로그램의 연결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40735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ASP.NET </a:t>
            </a:r>
            <a:r>
              <a:rPr lang="ko-KR" altLang="en-US" sz="2200" b="1" dirty="0"/>
              <a:t>웹 응용프로그램 작성  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GUI </a:t>
            </a:r>
            <a:r>
              <a:rPr lang="ko-KR" altLang="en-US" sz="2200" dirty="0"/>
              <a:t>모드에서 웹 사이트 작성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데이터 연결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웹에서 보여줄 내용의 </a:t>
            </a:r>
            <a:r>
              <a:rPr lang="en-US" altLang="ko-KR" dirty="0">
                <a:solidFill>
                  <a:prstClr val="black"/>
                </a:solidFill>
              </a:rPr>
              <a:t>Query </a:t>
            </a:r>
            <a:r>
              <a:rPr lang="ko-KR" altLang="en-US" dirty="0">
                <a:solidFill>
                  <a:prstClr val="black"/>
                </a:solidFill>
              </a:rPr>
              <a:t>입력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SQL</a:t>
            </a:r>
            <a:r>
              <a:rPr lang="ko-KR" altLang="en-US" dirty="0">
                <a:solidFill>
                  <a:prstClr val="black"/>
                </a:solidFill>
              </a:rPr>
              <a:t>문 작성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적절한 레이아웃 설정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웹사이트 서비스 테스트 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0</a:t>
            </a:r>
            <a:r>
              <a:rPr lang="en-US" dirty="0"/>
              <a:t>5</a:t>
            </a:r>
            <a:r>
              <a:rPr lang="x-none"/>
              <a:t> </a:t>
            </a:r>
            <a:r>
              <a:rPr lang="en-US" altLang="ko-KR" dirty="0"/>
              <a:t>MySQL</a:t>
            </a:r>
            <a:r>
              <a:rPr lang="ko-KR" altLang="en-US" dirty="0"/>
              <a:t>과 응용프로그램의 연결</a:t>
            </a:r>
            <a:endParaRPr lang="x-none" dirty="0"/>
          </a:p>
        </p:txBody>
      </p:sp>
      <p:pic>
        <p:nvPicPr>
          <p:cNvPr id="9218" name="Picture 2" descr="C:\Users\USER\Desktop\이것이mysql이다\이미지모음\1-9장그림(2019.09.16)\03장그림\03-88 ori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340" y="3823187"/>
            <a:ext cx="8431990" cy="294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01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0</a:t>
            </a:r>
            <a:r>
              <a:rPr lang="en-US" sz="3600" b="1" dirty="0">
                <a:cs typeface="+mj-cs"/>
              </a:rPr>
              <a:t>3</a:t>
            </a:r>
            <a:r>
              <a:rPr lang="x-none" altLang="en-US" sz="3600" b="1">
                <a:cs typeface="+mj-cs"/>
              </a:rPr>
              <a:t> </a:t>
            </a:r>
            <a:r>
              <a:rPr lang="en-US" altLang="ko-KR" sz="3600" b="1" dirty="0">
                <a:cs typeface="+mj-cs"/>
              </a:rPr>
              <a:t>MySQL </a:t>
            </a:r>
            <a:r>
              <a:rPr lang="ko-KR" altLang="en-US" sz="3600" b="1" dirty="0">
                <a:cs typeface="+mj-cs"/>
              </a:rPr>
              <a:t>전체 운영 실습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E7ED06-594A-944A-AEE5-7173AA956952}"/>
              </a:ext>
            </a:extLst>
          </p:cNvPr>
          <p:cNvSpPr/>
          <p:nvPr/>
        </p:nvSpPr>
        <p:spPr>
          <a:xfrm>
            <a:off x="691375" y="3925796"/>
            <a:ext cx="79793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실무에서 발생하는 상황과 비슷한 설정을 하여 응용프로그램과 연동해본다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정보시스템 구축 절차 요약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분석</a:t>
            </a:r>
            <a:r>
              <a:rPr lang="en-US" altLang="ko-KR" sz="2200" dirty="0"/>
              <a:t>, </a:t>
            </a:r>
            <a:r>
              <a:rPr lang="ko-KR" altLang="en-US" sz="2200" dirty="0"/>
              <a:t>설계</a:t>
            </a:r>
            <a:r>
              <a:rPr lang="en-US" altLang="ko-KR" sz="2200" dirty="0"/>
              <a:t>, </a:t>
            </a:r>
            <a:r>
              <a:rPr lang="ko-KR" altLang="en-US" sz="2200" dirty="0"/>
              <a:t>구현</a:t>
            </a:r>
            <a:r>
              <a:rPr lang="en-US" altLang="ko-KR" sz="2200" dirty="0"/>
              <a:t>, </a:t>
            </a:r>
            <a:r>
              <a:rPr lang="ko-KR" altLang="en-US" sz="2200" dirty="0"/>
              <a:t>시험</a:t>
            </a:r>
            <a:r>
              <a:rPr lang="en-US" altLang="ko-KR" sz="2200" dirty="0"/>
              <a:t>, </a:t>
            </a:r>
            <a:r>
              <a:rPr lang="ko-KR" altLang="en-US" sz="2200" dirty="0"/>
              <a:t>유지보수의 </a:t>
            </a:r>
            <a:r>
              <a:rPr lang="en-US" altLang="ko-KR" sz="2200" dirty="0"/>
              <a:t>5</a:t>
            </a:r>
            <a:r>
              <a:rPr lang="ko-KR" altLang="en-US" sz="2200" dirty="0"/>
              <a:t>가지 단계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분석</a:t>
            </a:r>
          </a:p>
          <a:p>
            <a:pPr lvl="1"/>
            <a:r>
              <a:rPr lang="ko-KR" altLang="en-US" dirty="0"/>
              <a:t>구현하고자 하는 프로젝트의 가장 첫 번째 단계</a:t>
            </a:r>
          </a:p>
          <a:p>
            <a:pPr lvl="1"/>
            <a:r>
              <a:rPr lang="ko-KR" altLang="en-US" dirty="0"/>
              <a:t>시스템 분석 또는 요구사항 분석이라고 불림</a:t>
            </a:r>
          </a:p>
          <a:p>
            <a:pPr lvl="1"/>
            <a:r>
              <a:rPr lang="ko-KR" altLang="en-US" dirty="0"/>
              <a:t>요구사항 분석은 현재 우리가 ‘무엇을</a:t>
            </a:r>
            <a:r>
              <a:rPr lang="en-US" altLang="ko-KR" dirty="0"/>
              <a:t>(What)’ </a:t>
            </a:r>
            <a:r>
              <a:rPr lang="ko-KR" altLang="en-US" dirty="0"/>
              <a:t>할 것인지 결정</a:t>
            </a:r>
          </a:p>
          <a:p>
            <a:pPr lvl="1"/>
            <a:r>
              <a:rPr lang="ko-KR" altLang="en-US" dirty="0"/>
              <a:t>사용자의 인터뷰와 업무 조사 등을 수행</a:t>
            </a:r>
          </a:p>
          <a:p>
            <a:pPr lvl="1"/>
            <a:r>
              <a:rPr lang="ko-KR" altLang="en-US" dirty="0"/>
              <a:t>프로젝트의 첫 단추를 끼우는 중요한 단계</a:t>
            </a:r>
          </a:p>
          <a:p>
            <a:pPr lvl="1"/>
            <a:r>
              <a:rPr lang="ko-KR" altLang="en-US" dirty="0"/>
              <a:t>분석의 결과로 많은 문서 작성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설계</a:t>
            </a:r>
          </a:p>
          <a:p>
            <a:pPr lvl="1"/>
            <a:r>
              <a:rPr lang="ko-KR" altLang="en-US" dirty="0"/>
              <a:t>시스템 설계 또는 프로그램 설계</a:t>
            </a:r>
          </a:p>
          <a:p>
            <a:pPr lvl="1"/>
            <a:r>
              <a:rPr lang="ko-KR" altLang="en-US" dirty="0"/>
              <a:t>구축하고자 하는 시스템을 ‘어떻게</a:t>
            </a:r>
            <a:r>
              <a:rPr lang="en-US" altLang="ko-KR" dirty="0"/>
              <a:t>(How)’ </a:t>
            </a:r>
            <a:r>
              <a:rPr lang="ko-KR" altLang="en-US" dirty="0"/>
              <a:t>할 것인지 결정</a:t>
            </a:r>
          </a:p>
          <a:p>
            <a:pPr lvl="1"/>
            <a:r>
              <a:rPr lang="ko-KR" altLang="en-US" dirty="0"/>
              <a:t>대부분의 프로젝트에서 분석과 설계의 과정이 전체 공정의 </a:t>
            </a:r>
            <a:r>
              <a:rPr lang="en-US" altLang="ko-KR" dirty="0"/>
              <a:t>50% </a:t>
            </a:r>
            <a:r>
              <a:rPr lang="ko-KR" altLang="en-US" dirty="0"/>
              <a:t>이상 차지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/>
              <a:t>요구사항 분석과 시스템 설계 그리고 모델링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3953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73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데이터베이스 모델링과 필수 용어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데이터베이스 모델링</a:t>
            </a:r>
          </a:p>
          <a:p>
            <a:pPr lvl="1"/>
            <a:r>
              <a:rPr lang="ko-KR" altLang="en-US" dirty="0"/>
              <a:t>현실세계에서 사용되는 데이터를 </a:t>
            </a:r>
            <a:r>
              <a:rPr lang="en-US" altLang="ko-KR" dirty="0"/>
              <a:t>MySQL</a:t>
            </a:r>
            <a:r>
              <a:rPr lang="ko-KR" altLang="en-US" dirty="0"/>
              <a:t>에 어떻게 옮겨 놓을 것인지를 결정하는 과정</a:t>
            </a:r>
          </a:p>
          <a:p>
            <a:pPr lvl="1"/>
            <a:r>
              <a:rPr lang="ko-KR" altLang="en-US" dirty="0"/>
              <a:t>저장할 정보는 테이블</a:t>
            </a:r>
            <a:r>
              <a:rPr lang="en-US" altLang="ko-KR" dirty="0"/>
              <a:t>(Table)</a:t>
            </a:r>
            <a:r>
              <a:rPr lang="ko-KR" altLang="en-US" dirty="0"/>
              <a:t>이라는 형식에 맞춰 저장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쇼핑몰 데이터 베이스의 예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/>
              <a:t>요구사항 분석과 시스템 설계 그리고 모델링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935" y="2952845"/>
            <a:ext cx="5597279" cy="375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64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데이터베이스 모델링과 필수 용어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데이터</a:t>
            </a:r>
          </a:p>
          <a:p>
            <a:pPr lvl="1"/>
            <a:r>
              <a:rPr lang="ko-KR" altLang="en-US" dirty="0"/>
              <a:t>하나하나의 단편적인 정보</a:t>
            </a:r>
          </a:p>
          <a:p>
            <a:pPr lvl="1"/>
            <a:r>
              <a:rPr lang="ko-KR" altLang="en-US" dirty="0"/>
              <a:t>정보는 있으나 아직 체계화 되지 못한 상태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테이블</a:t>
            </a:r>
          </a:p>
          <a:p>
            <a:pPr lvl="1"/>
            <a:r>
              <a:rPr lang="ko-KR" altLang="en-US" dirty="0"/>
              <a:t>데이터를 입력하기 위해</a:t>
            </a:r>
            <a:r>
              <a:rPr lang="en-US" altLang="ko-KR" dirty="0"/>
              <a:t>, </a:t>
            </a:r>
            <a:r>
              <a:rPr lang="ko-KR" altLang="en-US" dirty="0"/>
              <a:t>표 형태로 표현한 것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회원 정보 테이블</a:t>
            </a:r>
            <a:r>
              <a:rPr lang="en-US" altLang="ko-KR" dirty="0"/>
              <a:t>, </a:t>
            </a:r>
            <a:r>
              <a:rPr lang="ko-KR" altLang="en-US" dirty="0"/>
              <a:t>제품 정보 테이블</a:t>
            </a:r>
          </a:p>
          <a:p>
            <a:r>
              <a:rPr lang="ko-KR" altLang="en-US" dirty="0"/>
              <a:t>데이터베이스</a:t>
            </a:r>
            <a:r>
              <a:rPr lang="en-US" altLang="ko-KR" dirty="0"/>
              <a:t>(DB)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테이블이 저장되는 저장소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각 데이터베이스는 서로 다른 고유한 이름을 가지고 있음</a:t>
            </a:r>
          </a:p>
          <a:p>
            <a:r>
              <a:rPr lang="en-US" altLang="ko-KR" dirty="0"/>
              <a:t>DBMS (</a:t>
            </a:r>
            <a:r>
              <a:rPr lang="en-US" altLang="ko-KR" dirty="0" err="1"/>
              <a:t>DataBase</a:t>
            </a:r>
            <a:r>
              <a:rPr lang="en-US" altLang="ko-KR" dirty="0"/>
              <a:t> Management System)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데이터베이스를 관리하는 시스템 또는 소프트웨어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/>
              <a:t>요구사항 분석과 시스템 설계 그리고 모델링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94903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200" b="1" dirty="0"/>
              <a:t>데이터베이스 모델링과 필수 용어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열</a:t>
            </a:r>
            <a:r>
              <a:rPr lang="en-US" altLang="ko-KR" sz="2200" dirty="0"/>
              <a:t>(=</a:t>
            </a:r>
            <a:r>
              <a:rPr lang="ko-KR" altLang="en-US" sz="2200" dirty="0" err="1"/>
              <a:t>컬럼</a:t>
            </a:r>
            <a:r>
              <a:rPr lang="en-US" altLang="ko-KR" sz="2200" dirty="0"/>
              <a:t>=</a:t>
            </a:r>
            <a:r>
              <a:rPr lang="ko-KR" altLang="en-US" sz="2200" dirty="0"/>
              <a:t>필드</a:t>
            </a:r>
            <a:r>
              <a:rPr lang="en-US" altLang="ko-KR" sz="2200" dirty="0"/>
              <a:t>) </a:t>
            </a:r>
          </a:p>
          <a:p>
            <a:pPr lvl="1"/>
            <a:r>
              <a:rPr lang="ko-KR" altLang="en-US" dirty="0"/>
              <a:t>각 테이블은 열로 구성</a:t>
            </a:r>
          </a:p>
          <a:p>
            <a:pPr lvl="1"/>
            <a:r>
              <a:rPr lang="ko-KR" altLang="en-US" dirty="0"/>
              <a:t>회원 테이블의 경우에는 아이디</a:t>
            </a:r>
            <a:r>
              <a:rPr lang="en-US" altLang="ko-KR" dirty="0"/>
              <a:t>, </a:t>
            </a:r>
            <a:r>
              <a:rPr lang="ko-KR" altLang="en-US" dirty="0"/>
              <a:t>회원 이름</a:t>
            </a:r>
            <a:r>
              <a:rPr lang="en-US" altLang="ko-KR" dirty="0"/>
              <a:t>, </a:t>
            </a:r>
            <a:r>
              <a:rPr lang="ko-KR" altLang="en-US" dirty="0"/>
              <a:t>주소 등 </a:t>
            </a:r>
            <a:r>
              <a:rPr lang="en-US" altLang="ko-KR" dirty="0"/>
              <a:t>3</a:t>
            </a:r>
            <a:r>
              <a:rPr lang="ko-KR" altLang="en-US" dirty="0"/>
              <a:t>개의 열로 구성</a:t>
            </a:r>
            <a:endParaRPr lang="en-US" altLang="ko-KR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열 이름</a:t>
            </a:r>
          </a:p>
          <a:p>
            <a:pPr lvl="1"/>
            <a:r>
              <a:rPr lang="ko-KR" altLang="en-US" dirty="0"/>
              <a:t>각 열을 구분하기 위한 이름</a:t>
            </a:r>
          </a:p>
          <a:p>
            <a:pPr lvl="1"/>
            <a:r>
              <a:rPr lang="ko-KR" altLang="en-US" dirty="0"/>
              <a:t>열 이름은 각 테이블 내에서는 중복되지 않고</a:t>
            </a:r>
            <a:r>
              <a:rPr lang="en-US" altLang="ko-KR" dirty="0"/>
              <a:t>, </a:t>
            </a:r>
            <a:r>
              <a:rPr lang="ko-KR" altLang="en-US" dirty="0"/>
              <a:t>고유해야 함</a:t>
            </a:r>
          </a:p>
          <a:p>
            <a:r>
              <a:rPr lang="ko-KR" altLang="en-US" dirty="0"/>
              <a:t>데이터 형식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열의 데이터 형식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테이블을 생성할 때 열 이름과 함께 지정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ko-KR" altLang="en-US" dirty="0">
                <a:solidFill>
                  <a:prstClr val="black"/>
                </a:solidFill>
              </a:rPr>
              <a:t>행</a:t>
            </a:r>
            <a:r>
              <a:rPr lang="en-US" altLang="ko-KR" dirty="0">
                <a:solidFill>
                  <a:prstClr val="black"/>
                </a:solidFill>
              </a:rPr>
              <a:t>(=</a:t>
            </a:r>
            <a:r>
              <a:rPr lang="ko-KR" altLang="en-US" dirty="0" err="1">
                <a:solidFill>
                  <a:prstClr val="black"/>
                </a:solidFill>
              </a:rPr>
              <a:t>로우</a:t>
            </a:r>
            <a:r>
              <a:rPr lang="en-US" altLang="ko-KR" dirty="0">
                <a:solidFill>
                  <a:prstClr val="black"/>
                </a:solidFill>
              </a:rPr>
              <a:t>=</a:t>
            </a:r>
            <a:r>
              <a:rPr lang="ko-KR" altLang="en-US" dirty="0">
                <a:solidFill>
                  <a:prstClr val="black"/>
                </a:solidFill>
              </a:rPr>
              <a:t>레코드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/>
              <a:t>실질적인 데이터</a:t>
            </a:r>
            <a:endParaRPr lang="en-US" altLang="ko-KR" dirty="0"/>
          </a:p>
          <a:p>
            <a:pPr lvl="1"/>
            <a:r>
              <a:rPr lang="ko-KR" altLang="en-US" dirty="0"/>
              <a:t>회원 테이블의 경우 </a:t>
            </a:r>
            <a:r>
              <a:rPr lang="en-US" altLang="ko-KR" dirty="0"/>
              <a:t>4</a:t>
            </a:r>
            <a:r>
              <a:rPr lang="ko-KR" altLang="en-US" dirty="0"/>
              <a:t>건의 행 데이터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4</a:t>
            </a:r>
            <a:r>
              <a:rPr lang="ko-KR" altLang="en-US" dirty="0"/>
              <a:t>명의 회원이 존재함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/>
              <a:t>요구사항 분석과 시스템 설계 그리고 모델링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17011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데이터베이스 모델링과 필수 용어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기본 키 </a:t>
            </a:r>
            <a:r>
              <a:rPr lang="en-US" altLang="ko-KR" sz="2200" dirty="0"/>
              <a:t>(Primary Key) </a:t>
            </a:r>
            <a:r>
              <a:rPr lang="ko-KR" altLang="en-US" sz="2200" dirty="0"/>
              <a:t>열</a:t>
            </a:r>
          </a:p>
          <a:p>
            <a:pPr lvl="1"/>
            <a:r>
              <a:rPr lang="ko-KR" altLang="en-US" dirty="0"/>
              <a:t>기본 키</a:t>
            </a:r>
            <a:r>
              <a:rPr lang="en-US" altLang="ko-KR" dirty="0"/>
              <a:t>(</a:t>
            </a:r>
            <a:r>
              <a:rPr lang="ko-KR" altLang="en-US" dirty="0"/>
              <a:t>또는 주 키</a:t>
            </a:r>
            <a:r>
              <a:rPr lang="en-US" altLang="ko-KR" dirty="0"/>
              <a:t>) </a:t>
            </a:r>
            <a:r>
              <a:rPr lang="ko-KR" altLang="en-US" dirty="0"/>
              <a:t>열은 각 행을 구분하는 유일한 열</a:t>
            </a:r>
          </a:p>
          <a:p>
            <a:pPr lvl="1"/>
            <a:r>
              <a:rPr lang="ko-KR" altLang="en-US" dirty="0"/>
              <a:t>중복되어서는 안되며</a:t>
            </a:r>
            <a:r>
              <a:rPr lang="en-US" altLang="ko-KR" dirty="0"/>
              <a:t>, </a:t>
            </a:r>
            <a:r>
              <a:rPr lang="ko-KR" altLang="en-US" dirty="0"/>
              <a:t>비어 있어서도 안 됨</a:t>
            </a:r>
          </a:p>
          <a:p>
            <a:pPr lvl="1"/>
            <a:r>
              <a:rPr lang="ko-KR" altLang="en-US" dirty="0"/>
              <a:t>각 테이블에는 기본 키가 하나만 지정</a:t>
            </a:r>
            <a:endParaRPr lang="en-US" altLang="ko-KR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외래 키</a:t>
            </a:r>
            <a:r>
              <a:rPr lang="en-US" altLang="ko-KR" sz="2200" dirty="0">
                <a:solidFill>
                  <a:prstClr val="black"/>
                </a:solidFill>
              </a:rPr>
              <a:t>(Foreign Key) </a:t>
            </a:r>
            <a:r>
              <a:rPr lang="ko-KR" altLang="en-US" sz="2200" dirty="0">
                <a:solidFill>
                  <a:prstClr val="black"/>
                </a:solidFill>
              </a:rPr>
              <a:t>필드</a:t>
            </a:r>
          </a:p>
          <a:p>
            <a:pPr lvl="1"/>
            <a:r>
              <a:rPr lang="ko-KR" altLang="en-US" dirty="0"/>
              <a:t>두 테이블의 관계를 맺어주는 키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장 이후 설명</a:t>
            </a:r>
          </a:p>
          <a:p>
            <a:r>
              <a:rPr lang="en-US" altLang="ko-KR" dirty="0"/>
              <a:t>SQL (Structured Query Language)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구조화된 질의 언어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사람과 </a:t>
            </a:r>
            <a:r>
              <a:rPr lang="en-US" altLang="ko-KR" dirty="0">
                <a:solidFill>
                  <a:prstClr val="black"/>
                </a:solidFill>
              </a:rPr>
              <a:t>DBMS</a:t>
            </a:r>
            <a:r>
              <a:rPr lang="ko-KR" altLang="en-US" dirty="0">
                <a:solidFill>
                  <a:prstClr val="black"/>
                </a:solidFill>
              </a:rPr>
              <a:t>가 소통하기 위한 말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언어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6, 7</a:t>
            </a:r>
            <a:r>
              <a:rPr lang="ko-KR" altLang="en-US" dirty="0">
                <a:solidFill>
                  <a:prstClr val="black"/>
                </a:solidFill>
              </a:rPr>
              <a:t>장에서 자세히 다룸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/>
              <a:t>요구사항 분석과 시스템 설계 그리고 모델링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7235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데이터베이스 구축</a:t>
            </a:r>
            <a:r>
              <a:rPr lang="en-US" altLang="ko-KR" sz="2200" b="1" dirty="0"/>
              <a:t>/</a:t>
            </a:r>
            <a:r>
              <a:rPr lang="ko-KR" altLang="en-US" sz="2200" b="1" dirty="0"/>
              <a:t>관리 및 활용의 전반적인 절차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0</a:t>
            </a:r>
            <a:r>
              <a:rPr lang="en-US" dirty="0"/>
              <a:t>2</a:t>
            </a:r>
            <a:r>
              <a:rPr lang="x-none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이용한 데이터베이스 구축 절차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61" y="1515208"/>
            <a:ext cx="10237169" cy="48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25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5223</TotalTime>
  <Words>1853</Words>
  <Application>Microsoft Office PowerPoint</Application>
  <PresentationFormat>와이드스크린</PresentationFormat>
  <Paragraphs>323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굴림</vt:lpstr>
      <vt:lpstr>맑은 고딕</vt:lpstr>
      <vt:lpstr>시스템 서체</vt:lpstr>
      <vt:lpstr>Arial</vt:lpstr>
      <vt:lpstr>Calibri</vt:lpstr>
      <vt:lpstr>Wingdings</vt:lpstr>
      <vt:lpstr>Office 테마</vt:lpstr>
      <vt:lpstr>Contents</vt:lpstr>
      <vt:lpstr>Contents</vt:lpstr>
      <vt:lpstr>PowerPoint 프레젠테이션</vt:lpstr>
      <vt:lpstr>SECTION 01 요구사항 분석과 시스템 설계 그리고 모델링</vt:lpstr>
      <vt:lpstr>SECTION 01 요구사항 분석과 시스템 설계 그리고 모델링</vt:lpstr>
      <vt:lpstr>SECTION 01 요구사항 분석과 시스템 설계 그리고 모델링</vt:lpstr>
      <vt:lpstr>SECTION 01 요구사항 분석과 시스템 설계 그리고 모델링</vt:lpstr>
      <vt:lpstr>SECTION 01 요구사항 분석과 시스템 설계 그리고 모델링</vt:lpstr>
      <vt:lpstr>SECTION 02 MySQL을 이용한 데이터베이스 구축 절차</vt:lpstr>
      <vt:lpstr>SECTION 02 MySQL을 이용한 데이터베이스 구축 절차</vt:lpstr>
      <vt:lpstr>SECTION 02 MySQL을 이용한 데이터베이스 구축 절차</vt:lpstr>
      <vt:lpstr>SECTION 02 MySQL을 이용한 데이터베이스 구축 절차</vt:lpstr>
      <vt:lpstr>SECTION 02 MySQL을 이용한 데이터베이스 구축 절차</vt:lpstr>
      <vt:lpstr>SECTION 02 MySQL을 이용한 데이터베이스 구축 절차</vt:lpstr>
      <vt:lpstr>SECTION 02 MySQL을 이용한 데이터베이스 구축 절차</vt:lpstr>
      <vt:lpstr>SECTION 02 MySQL을 이용한 데이터베이스 구축 절차</vt:lpstr>
      <vt:lpstr>SECTION 02 MySQL을 이용한 데이터베이스 구축 절차</vt:lpstr>
      <vt:lpstr>SECTION 03 테이블 외의 데이터베이스 개체의 활용</vt:lpstr>
      <vt:lpstr>SECTION 03 테이블 외의 데이터베이스 개체의 활용</vt:lpstr>
      <vt:lpstr>SECTION 03 테이블 외의 데이터베이스 개체의 활용</vt:lpstr>
      <vt:lpstr>SECTION 03 테이블 외의 데이터베이스 개체의 활용</vt:lpstr>
      <vt:lpstr>SECTION 03 테이블 외의 데이터베이스 개체의 활용</vt:lpstr>
      <vt:lpstr>SECTION 04 데이터베이스 백업 및 관리</vt:lpstr>
      <vt:lpstr>SECTION 04 데이터베이스 백업 및 관리</vt:lpstr>
      <vt:lpstr>SECTION 04 데이터베이스 백업 및 관리</vt:lpstr>
      <vt:lpstr>SECTION 05 MySQL과 응용프로그램의 연결</vt:lpstr>
      <vt:lpstr>SECTION 05 MySQL과 응용프로그램의 연결</vt:lpstr>
      <vt:lpstr>SECTION 05 MySQL과 응용프로그램의 연결</vt:lpstr>
      <vt:lpstr>SECTION 05 MySQL과 응용프로그램의 연결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admin</cp:lastModifiedBy>
  <cp:revision>76</cp:revision>
  <cp:lastPrinted>2022-04-07T23:59:34Z</cp:lastPrinted>
  <dcterms:created xsi:type="dcterms:W3CDTF">2020-01-31T07:25:46Z</dcterms:created>
  <dcterms:modified xsi:type="dcterms:W3CDTF">2022-09-07T23:36:24Z</dcterms:modified>
</cp:coreProperties>
</file>