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7DBE-6A11-4ED5-A6EA-692A568036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613C-71D8-439D-A2C4-506790710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7DBE-6A11-4ED5-A6EA-692A568036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613C-71D8-439D-A2C4-506790710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5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7DBE-6A11-4ED5-A6EA-692A568036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613C-71D8-439D-A2C4-506790710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11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879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28414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9041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21949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904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46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7DBE-6A11-4ED5-A6EA-692A568036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613C-71D8-439D-A2C4-506790710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58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7DBE-6A11-4ED5-A6EA-692A568036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613C-71D8-439D-A2C4-506790710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6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7DBE-6A11-4ED5-A6EA-692A568036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613C-71D8-439D-A2C4-506790710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7DBE-6A11-4ED5-A6EA-692A568036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613C-71D8-439D-A2C4-506790710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0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7DBE-6A11-4ED5-A6EA-692A568036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613C-71D8-439D-A2C4-506790710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7DBE-6A11-4ED5-A6EA-692A568036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613C-71D8-439D-A2C4-506790710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3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7DBE-6A11-4ED5-A6EA-692A568036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613C-71D8-439D-A2C4-506790710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7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7DBE-6A11-4ED5-A6EA-692A568036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613C-71D8-439D-A2C4-506790710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7DBE-6A11-4ED5-A6EA-692A568036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613C-71D8-439D-A2C4-506790710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2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5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08 </a:t>
            </a:r>
            <a:r>
              <a:rPr lang="ko-KR" altLang="en-US" smtClean="0"/>
              <a:t>테이블과 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3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en-US" altLang="ko-KR" sz="2200" dirty="0" smtClean="0"/>
              <a:t>Workbench</a:t>
            </a:r>
            <a:r>
              <a:rPr lang="ko-KR" altLang="en-US" sz="2200" dirty="0" smtClean="0"/>
              <a:t>에서 데이터 입력</a:t>
            </a:r>
            <a:endParaRPr lang="en-US" altLang="ko-KR" sz="2200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Navigator</a:t>
            </a:r>
            <a:r>
              <a:rPr lang="ko-KR" altLang="en-US" dirty="0" smtClean="0">
                <a:solidFill>
                  <a:prstClr val="black"/>
                </a:solidFill>
              </a:rPr>
              <a:t>에서 </a:t>
            </a:r>
            <a:r>
              <a:rPr lang="en-US" altLang="ko-KR" dirty="0" err="1" smtClean="0">
                <a:solidFill>
                  <a:prstClr val="black"/>
                </a:solidFill>
              </a:rPr>
              <a:t>usertbl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선택 </a:t>
            </a:r>
            <a:r>
              <a:rPr lang="en-US" altLang="ko-KR" dirty="0" smtClean="0">
                <a:solidFill>
                  <a:prstClr val="black"/>
                </a:solidFill>
              </a:rPr>
              <a:t>– </a:t>
            </a:r>
            <a:r>
              <a:rPr lang="ko-KR" altLang="en-US" dirty="0" smtClean="0">
                <a:solidFill>
                  <a:prstClr val="black"/>
                </a:solidFill>
              </a:rPr>
              <a:t>마우스 오른쪽 버튼 클릭 </a:t>
            </a:r>
            <a:r>
              <a:rPr lang="en-US" altLang="ko-KR" dirty="0" smtClean="0">
                <a:solidFill>
                  <a:prstClr val="black"/>
                </a:solidFill>
              </a:rPr>
              <a:t>– [Select Rows – Limit 1000] </a:t>
            </a:r>
            <a:r>
              <a:rPr lang="ko-KR" altLang="en-US" dirty="0" smtClean="0">
                <a:solidFill>
                  <a:prstClr val="black"/>
                </a:solidFill>
              </a:rPr>
              <a:t>선택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&lt;Insert new row&gt; </a:t>
            </a:r>
            <a:r>
              <a:rPr lang="ko-KR" altLang="en-US" dirty="0" smtClean="0">
                <a:solidFill>
                  <a:prstClr val="black"/>
                </a:solidFill>
              </a:rPr>
              <a:t>아이콘 클릭한 후</a:t>
            </a:r>
            <a:r>
              <a:rPr lang="en-US" altLang="ko-KR" dirty="0" smtClean="0">
                <a:solidFill>
                  <a:prstClr val="black"/>
                </a:solidFill>
              </a:rPr>
              <a:t>, 3</a:t>
            </a:r>
            <a:r>
              <a:rPr lang="ko-KR" altLang="en-US" dirty="0" smtClean="0">
                <a:solidFill>
                  <a:prstClr val="black"/>
                </a:solidFill>
              </a:rPr>
              <a:t>개 행 입력 </a:t>
            </a:r>
            <a:r>
              <a:rPr lang="en-US" altLang="ko-KR" dirty="0" smtClean="0">
                <a:solidFill>
                  <a:prstClr val="black"/>
                </a:solidFill>
              </a:rPr>
              <a:t>- &lt;Apply&gt; </a:t>
            </a:r>
            <a:r>
              <a:rPr lang="ko-KR" altLang="en-US" dirty="0" smtClean="0">
                <a:solidFill>
                  <a:prstClr val="black"/>
                </a:solidFill>
              </a:rPr>
              <a:t>클릭 </a:t>
            </a:r>
            <a:r>
              <a:rPr lang="en-US" altLang="ko-KR" dirty="0" smtClean="0">
                <a:solidFill>
                  <a:prstClr val="black"/>
                </a:solidFill>
              </a:rPr>
              <a:t>- &lt;Finish&gt;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5122" name="Picture 2" descr="C:\Users\USER\Desktop\이것이mysql이다\이미지모음\1-9장그림(2019.09.16)\08장그림\08-0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95" y="2821964"/>
            <a:ext cx="10678516" cy="334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93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en-US" altLang="ko-KR" sz="2200" dirty="0" smtClean="0"/>
              <a:t>Workbench</a:t>
            </a:r>
            <a:r>
              <a:rPr lang="ko-KR" altLang="en-US" sz="2200" dirty="0" smtClean="0"/>
              <a:t>에서 데이터 입력</a:t>
            </a:r>
            <a:endParaRPr lang="en-US" altLang="ko-KR" sz="2200" dirty="0" smtClean="0"/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buytbl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선택 </a:t>
            </a:r>
            <a:r>
              <a:rPr lang="en-US" altLang="ko-KR" dirty="0" smtClean="0">
                <a:solidFill>
                  <a:prstClr val="black"/>
                </a:solidFill>
              </a:rPr>
              <a:t>– </a:t>
            </a:r>
            <a:r>
              <a:rPr lang="ko-KR" altLang="en-US" dirty="0" smtClean="0">
                <a:solidFill>
                  <a:prstClr val="black"/>
                </a:solidFill>
              </a:rPr>
              <a:t>마우스 오른쪽 버튼 클릭 </a:t>
            </a:r>
            <a:r>
              <a:rPr lang="en-US" altLang="ko-KR" dirty="0" smtClean="0">
                <a:solidFill>
                  <a:prstClr val="black"/>
                </a:solidFill>
              </a:rPr>
              <a:t>– [Select Rows – Limit 1000] </a:t>
            </a:r>
            <a:r>
              <a:rPr lang="ko-KR" altLang="en-US" dirty="0" smtClean="0">
                <a:solidFill>
                  <a:prstClr val="black"/>
                </a:solidFill>
              </a:rPr>
              <a:t>선택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&lt;Insert new row&gt; </a:t>
            </a:r>
            <a:r>
              <a:rPr lang="ko-KR" altLang="en-US" dirty="0" smtClean="0">
                <a:solidFill>
                  <a:prstClr val="black"/>
                </a:solidFill>
              </a:rPr>
              <a:t>아이콘 클릭한 후</a:t>
            </a:r>
            <a:r>
              <a:rPr lang="en-US" altLang="ko-KR" dirty="0" smtClean="0">
                <a:solidFill>
                  <a:prstClr val="black"/>
                </a:solidFill>
              </a:rPr>
              <a:t>, 3</a:t>
            </a:r>
            <a:r>
              <a:rPr lang="ko-KR" altLang="en-US" dirty="0" smtClean="0">
                <a:solidFill>
                  <a:prstClr val="black"/>
                </a:solidFill>
              </a:rPr>
              <a:t>개 행 입력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err="1" smtClean="0">
                <a:solidFill>
                  <a:prstClr val="black"/>
                </a:solidFill>
              </a:rPr>
              <a:t>num</a:t>
            </a:r>
            <a:r>
              <a:rPr lang="ko-KR" altLang="en-US" dirty="0" smtClean="0">
                <a:solidFill>
                  <a:prstClr val="black"/>
                </a:solidFill>
              </a:rPr>
              <a:t>열은 자동 입력되니 </a:t>
            </a:r>
            <a:r>
              <a:rPr lang="en-US" altLang="ko-KR" dirty="0" smtClean="0">
                <a:solidFill>
                  <a:prstClr val="black"/>
                </a:solidFill>
              </a:rPr>
              <a:t>NULL </a:t>
            </a:r>
            <a:r>
              <a:rPr lang="ko-KR" altLang="en-US" dirty="0" smtClean="0">
                <a:solidFill>
                  <a:prstClr val="black"/>
                </a:solidFill>
              </a:rPr>
              <a:t>값은 그대로 둠 </a:t>
            </a:r>
            <a:r>
              <a:rPr lang="en-US" altLang="ko-KR" dirty="0" smtClean="0">
                <a:solidFill>
                  <a:prstClr val="black"/>
                </a:solidFill>
              </a:rPr>
              <a:t>- &lt;Apply&gt;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6146" name="Picture 2" descr="C:\Users\USER\Desktop\이것이mysql이다\이미지모음\1-9장그림(2019.09.16)\08장그림\08-0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28" y="3307372"/>
            <a:ext cx="7140087" cy="239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05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en-US" altLang="ko-KR" sz="2200" dirty="0" smtClean="0"/>
              <a:t>Workbench</a:t>
            </a:r>
            <a:r>
              <a:rPr lang="ko-KR" altLang="en-US" sz="2200" dirty="0" smtClean="0"/>
              <a:t>에서 데이터 입력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오류 메시지 이해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구매 테이블의 외래 키로 설정된 </a:t>
            </a:r>
            <a:r>
              <a:rPr lang="en-US" altLang="ko-KR" dirty="0" err="1" smtClean="0">
                <a:solidFill>
                  <a:prstClr val="black"/>
                </a:solidFill>
              </a:rPr>
              <a:t>userid</a:t>
            </a:r>
            <a:r>
              <a:rPr lang="ko-KR" altLang="en-US" dirty="0" smtClean="0">
                <a:solidFill>
                  <a:prstClr val="black"/>
                </a:solidFill>
              </a:rPr>
              <a:t>에 데이터가 입력되기 위해서는 입력될 값이 회원 테이블의 </a:t>
            </a:r>
            <a:r>
              <a:rPr lang="en-US" altLang="ko-KR" dirty="0" err="1" smtClean="0">
                <a:solidFill>
                  <a:prstClr val="black"/>
                </a:solidFill>
              </a:rPr>
              <a:t>userid</a:t>
            </a:r>
            <a:r>
              <a:rPr lang="ko-KR" altLang="en-US" dirty="0" smtClean="0">
                <a:solidFill>
                  <a:prstClr val="black"/>
                </a:solidFill>
              </a:rPr>
              <a:t>열에 존재해야 한다는 사항 이해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7170" name="Picture 2" descr="C:\Users\USER\Desktop\이것이mysql이다\이미지모음\1-9장그림(2019.09.16)\08장그림\08-0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15" y="2914171"/>
            <a:ext cx="6637093" cy="388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4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en-US" altLang="ko-KR" sz="2200" dirty="0" smtClean="0"/>
              <a:t>Workbench</a:t>
            </a:r>
            <a:r>
              <a:rPr lang="ko-KR" altLang="en-US" sz="2200" dirty="0" smtClean="0"/>
              <a:t>에서 데이터 입력</a:t>
            </a:r>
            <a:endParaRPr lang="en-US" altLang="ko-KR" sz="2200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JYP </a:t>
            </a:r>
            <a:r>
              <a:rPr lang="ko-KR" altLang="en-US" dirty="0" smtClean="0">
                <a:solidFill>
                  <a:prstClr val="black"/>
                </a:solidFill>
              </a:rPr>
              <a:t>열 선택 </a:t>
            </a:r>
            <a:r>
              <a:rPr lang="en-US" altLang="ko-KR" dirty="0" smtClean="0">
                <a:solidFill>
                  <a:prstClr val="black"/>
                </a:solidFill>
              </a:rPr>
              <a:t>– </a:t>
            </a:r>
            <a:r>
              <a:rPr lang="ko-KR" altLang="en-US" dirty="0" smtClean="0">
                <a:solidFill>
                  <a:prstClr val="black"/>
                </a:solidFill>
              </a:rPr>
              <a:t>마우스 오른쪽 버튼 </a:t>
            </a:r>
            <a:r>
              <a:rPr lang="en-US" altLang="ko-KR" dirty="0" smtClean="0">
                <a:solidFill>
                  <a:prstClr val="black"/>
                </a:solidFill>
              </a:rPr>
              <a:t>– [Delete Row(s)] </a:t>
            </a:r>
            <a:r>
              <a:rPr lang="ko-KR" altLang="en-US" dirty="0" smtClean="0">
                <a:solidFill>
                  <a:prstClr val="black"/>
                </a:solidFill>
              </a:rPr>
              <a:t>선택 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&lt;Apply&gt; </a:t>
            </a:r>
            <a:r>
              <a:rPr lang="ko-KR" altLang="en-US" dirty="0">
                <a:solidFill>
                  <a:prstClr val="black"/>
                </a:solidFill>
              </a:rPr>
              <a:t>클릭 </a:t>
            </a:r>
            <a:r>
              <a:rPr lang="en-US" altLang="ko-KR" dirty="0">
                <a:solidFill>
                  <a:prstClr val="black"/>
                </a:solidFill>
              </a:rPr>
              <a:t>- &lt;Finish&gt; </a:t>
            </a:r>
            <a:r>
              <a:rPr lang="ko-KR" altLang="en-US" dirty="0">
                <a:solidFill>
                  <a:prstClr val="black"/>
                </a:solidFill>
              </a:rPr>
              <a:t>클릭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문제없이 입력 됨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8195" name="Picture 3" descr="C:\Users\USER\Desktop\이것이mysql이다\이미지모음\1-9장그림(2019.09.16)\08장그림\08-0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11" y="3209560"/>
            <a:ext cx="8283257" cy="333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5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SQL</a:t>
            </a:r>
            <a:r>
              <a:rPr lang="ko-KR" altLang="en-US" sz="2200" dirty="0" smtClean="0"/>
              <a:t>로 테이블 생성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열린 창을 모두 닫고 쿼리 창을 연다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앞의 실습에서 사용한 </a:t>
            </a:r>
            <a:r>
              <a:rPr lang="en-US" altLang="ko-KR" dirty="0" err="1" smtClean="0">
                <a:solidFill>
                  <a:prstClr val="black"/>
                </a:solidFill>
              </a:rPr>
              <a:t>tabledb</a:t>
            </a:r>
            <a:r>
              <a:rPr lang="ko-KR" altLang="en-US" dirty="0" smtClean="0">
                <a:solidFill>
                  <a:prstClr val="black"/>
                </a:solidFill>
              </a:rPr>
              <a:t>을 삭제하고 다시 생성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DROP DATABASE </a:t>
            </a:r>
            <a:r>
              <a:rPr lang="en-US" altLang="ko-KR" dirty="0" err="1">
                <a:solidFill>
                  <a:prstClr val="black"/>
                </a:solidFill>
              </a:rPr>
              <a:t>tabledb</a:t>
            </a:r>
            <a:r>
              <a:rPr lang="en-US" altLang="ko-KR" dirty="0">
                <a:solidFill>
                  <a:prstClr val="black"/>
                </a:solidFill>
              </a:rPr>
              <a:t>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CREATE </a:t>
            </a:r>
            <a:r>
              <a:rPr lang="en-US" altLang="ko-KR" dirty="0">
                <a:solidFill>
                  <a:prstClr val="black"/>
                </a:solidFill>
              </a:rPr>
              <a:t>DATABASE </a:t>
            </a:r>
            <a:r>
              <a:rPr lang="en-US" altLang="ko-KR" dirty="0" err="1">
                <a:solidFill>
                  <a:prstClr val="black"/>
                </a:solidFill>
              </a:rPr>
              <a:t>tabledb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3664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SQL</a:t>
            </a:r>
            <a:r>
              <a:rPr lang="ko-KR" altLang="en-US" sz="2200" dirty="0" smtClean="0"/>
              <a:t>로 테이블 생성</a:t>
            </a:r>
            <a:endParaRPr lang="en-US" altLang="ko-KR" sz="2200" dirty="0" smtClean="0"/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u</a:t>
            </a:r>
            <a:r>
              <a:rPr lang="en-US" altLang="ko-KR" dirty="0" err="1" smtClean="0">
                <a:solidFill>
                  <a:prstClr val="black"/>
                </a:solidFill>
              </a:rPr>
              <a:t>sertbl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생성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45" y="2500802"/>
            <a:ext cx="601345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45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SQL</a:t>
            </a:r>
            <a:r>
              <a:rPr lang="ko-KR" altLang="en-US" sz="2200" dirty="0" smtClean="0"/>
              <a:t>로 테이블 생성</a:t>
            </a:r>
            <a:endParaRPr lang="en-US" altLang="ko-KR" sz="2200" dirty="0" smtClean="0"/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buytbl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생성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55" y="2387111"/>
            <a:ext cx="64325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48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SQL</a:t>
            </a:r>
            <a:r>
              <a:rPr lang="ko-KR" altLang="en-US" sz="2200" dirty="0" smtClean="0"/>
              <a:t>로 테이블 생성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회원 테이블 데이터 입력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INSERT INTO </a:t>
            </a:r>
            <a:r>
              <a:rPr lang="en-US" altLang="ko-KR" dirty="0" err="1">
                <a:solidFill>
                  <a:prstClr val="black"/>
                </a:solidFill>
              </a:rPr>
              <a:t>usertbl</a:t>
            </a:r>
            <a:r>
              <a:rPr lang="en-US" altLang="ko-KR" dirty="0">
                <a:solidFill>
                  <a:prstClr val="black"/>
                </a:solidFill>
              </a:rPr>
              <a:t> VALUES('LSG', '</a:t>
            </a:r>
            <a:r>
              <a:rPr lang="ko-KR" altLang="en-US" dirty="0">
                <a:solidFill>
                  <a:prstClr val="black"/>
                </a:solidFill>
              </a:rPr>
              <a:t>이승기</a:t>
            </a:r>
            <a:r>
              <a:rPr lang="en-US" altLang="ko-KR" dirty="0">
                <a:solidFill>
                  <a:prstClr val="black"/>
                </a:solidFill>
              </a:rPr>
              <a:t>', 1987, '</a:t>
            </a:r>
            <a:r>
              <a:rPr lang="ko-KR" altLang="en-US" dirty="0">
                <a:solidFill>
                  <a:prstClr val="black"/>
                </a:solidFill>
              </a:rPr>
              <a:t>서울</a:t>
            </a:r>
            <a:r>
              <a:rPr lang="en-US" altLang="ko-KR" dirty="0">
                <a:solidFill>
                  <a:prstClr val="black"/>
                </a:solidFill>
              </a:rPr>
              <a:t>', '011', '1111111', 182</a:t>
            </a:r>
            <a:r>
              <a:rPr lang="en-US" altLang="ko-KR" dirty="0" smtClean="0">
                <a:solidFill>
                  <a:prstClr val="black"/>
                </a:solidFill>
              </a:rPr>
              <a:t>,  </a:t>
            </a:r>
            <a:r>
              <a:rPr lang="en-US" altLang="ko-KR" dirty="0">
                <a:solidFill>
                  <a:prstClr val="black"/>
                </a:solidFill>
              </a:rPr>
              <a:t>'2008-8-8');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INSERT </a:t>
            </a:r>
            <a:r>
              <a:rPr lang="en-US" altLang="ko-KR" dirty="0">
                <a:solidFill>
                  <a:prstClr val="black"/>
                </a:solidFill>
              </a:rPr>
              <a:t>INTO </a:t>
            </a:r>
            <a:r>
              <a:rPr lang="en-US" altLang="ko-KR" dirty="0" err="1">
                <a:solidFill>
                  <a:prstClr val="black"/>
                </a:solidFill>
              </a:rPr>
              <a:t>usertbl</a:t>
            </a:r>
            <a:r>
              <a:rPr lang="en-US" altLang="ko-KR" dirty="0">
                <a:solidFill>
                  <a:prstClr val="black"/>
                </a:solidFill>
              </a:rPr>
              <a:t> VALUES('KBS', '</a:t>
            </a:r>
            <a:r>
              <a:rPr lang="ko-KR" altLang="en-US" dirty="0">
                <a:solidFill>
                  <a:prstClr val="black"/>
                </a:solidFill>
              </a:rPr>
              <a:t>김범수</a:t>
            </a:r>
            <a:r>
              <a:rPr lang="en-US" altLang="ko-KR" dirty="0">
                <a:solidFill>
                  <a:prstClr val="black"/>
                </a:solidFill>
              </a:rPr>
              <a:t>', 1979, '</a:t>
            </a:r>
            <a:r>
              <a:rPr lang="ko-KR" altLang="en-US" dirty="0">
                <a:solidFill>
                  <a:prstClr val="black"/>
                </a:solidFill>
              </a:rPr>
              <a:t>경남</a:t>
            </a:r>
            <a:r>
              <a:rPr lang="en-US" altLang="ko-KR" dirty="0">
                <a:solidFill>
                  <a:prstClr val="black"/>
                </a:solidFill>
              </a:rPr>
              <a:t>', '011', '2222222', 173,   '2012-4-4');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INSERT </a:t>
            </a:r>
            <a:r>
              <a:rPr lang="en-US" altLang="ko-KR" dirty="0">
                <a:solidFill>
                  <a:prstClr val="black"/>
                </a:solidFill>
              </a:rPr>
              <a:t>INTO </a:t>
            </a:r>
            <a:r>
              <a:rPr lang="en-US" altLang="ko-KR" dirty="0" err="1">
                <a:solidFill>
                  <a:prstClr val="black"/>
                </a:solidFill>
              </a:rPr>
              <a:t>usertbl</a:t>
            </a:r>
            <a:r>
              <a:rPr lang="en-US" altLang="ko-KR" dirty="0">
                <a:solidFill>
                  <a:prstClr val="black"/>
                </a:solidFill>
              </a:rPr>
              <a:t> VALUES('KKH', '</a:t>
            </a:r>
            <a:r>
              <a:rPr lang="ko-KR" altLang="en-US" dirty="0">
                <a:solidFill>
                  <a:prstClr val="black"/>
                </a:solidFill>
              </a:rPr>
              <a:t>김경호</a:t>
            </a:r>
            <a:r>
              <a:rPr lang="en-US" altLang="ko-KR" dirty="0">
                <a:solidFill>
                  <a:prstClr val="black"/>
                </a:solidFill>
              </a:rPr>
              <a:t>', 1971, '</a:t>
            </a:r>
            <a:r>
              <a:rPr lang="ko-KR" altLang="en-US" dirty="0">
                <a:solidFill>
                  <a:prstClr val="black"/>
                </a:solidFill>
              </a:rPr>
              <a:t>전남</a:t>
            </a:r>
            <a:r>
              <a:rPr lang="en-US" altLang="ko-KR" dirty="0">
                <a:solidFill>
                  <a:prstClr val="black"/>
                </a:solidFill>
              </a:rPr>
              <a:t>', '019', '3333333', 177,   '2007-7-7');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구매 테이블 데이터 입력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INSERT INTO </a:t>
            </a:r>
            <a:r>
              <a:rPr lang="en-US" altLang="ko-KR" dirty="0" err="1">
                <a:solidFill>
                  <a:prstClr val="black"/>
                </a:solidFill>
              </a:rPr>
              <a:t>buytbl</a:t>
            </a:r>
            <a:r>
              <a:rPr lang="en-US" altLang="ko-KR" dirty="0">
                <a:solidFill>
                  <a:prstClr val="black"/>
                </a:solidFill>
              </a:rPr>
              <a:t> VALUES(NULL, 'KBS', '</a:t>
            </a:r>
            <a:r>
              <a:rPr lang="ko-KR" altLang="en-US" dirty="0">
                <a:solidFill>
                  <a:prstClr val="black"/>
                </a:solidFill>
              </a:rPr>
              <a:t>운동화</a:t>
            </a:r>
            <a:r>
              <a:rPr lang="en-US" altLang="ko-KR" dirty="0">
                <a:solidFill>
                  <a:prstClr val="black"/>
                </a:solidFill>
              </a:rPr>
              <a:t>', NULL, 30, 2);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INSERT </a:t>
            </a:r>
            <a:r>
              <a:rPr lang="en-US" altLang="ko-KR" dirty="0">
                <a:solidFill>
                  <a:prstClr val="black"/>
                </a:solidFill>
              </a:rPr>
              <a:t>INTO </a:t>
            </a:r>
            <a:r>
              <a:rPr lang="en-US" altLang="ko-KR" dirty="0" err="1">
                <a:solidFill>
                  <a:prstClr val="black"/>
                </a:solidFill>
              </a:rPr>
              <a:t>buytbl</a:t>
            </a:r>
            <a:r>
              <a:rPr lang="en-US" altLang="ko-KR" dirty="0">
                <a:solidFill>
                  <a:prstClr val="black"/>
                </a:solidFill>
              </a:rPr>
              <a:t> VALUES(NULL, 'KBS', '</a:t>
            </a:r>
            <a:r>
              <a:rPr lang="ko-KR" altLang="en-US" dirty="0">
                <a:solidFill>
                  <a:prstClr val="black"/>
                </a:solidFill>
              </a:rPr>
              <a:t>노트북</a:t>
            </a:r>
            <a:r>
              <a:rPr lang="en-US" altLang="ko-KR" dirty="0">
                <a:solidFill>
                  <a:prstClr val="black"/>
                </a:solidFill>
              </a:rPr>
              <a:t>', '</a:t>
            </a:r>
            <a:r>
              <a:rPr lang="ko-KR" altLang="en-US" dirty="0">
                <a:solidFill>
                  <a:prstClr val="black"/>
                </a:solidFill>
              </a:rPr>
              <a:t>전자</a:t>
            </a:r>
            <a:r>
              <a:rPr lang="en-US" altLang="ko-KR" dirty="0">
                <a:solidFill>
                  <a:prstClr val="black"/>
                </a:solidFill>
              </a:rPr>
              <a:t>', 1000, 1);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INSERT </a:t>
            </a:r>
            <a:r>
              <a:rPr lang="en-US" altLang="ko-KR" dirty="0">
                <a:solidFill>
                  <a:prstClr val="black"/>
                </a:solidFill>
              </a:rPr>
              <a:t>INTO </a:t>
            </a:r>
            <a:r>
              <a:rPr lang="en-US" altLang="ko-KR" dirty="0" err="1">
                <a:solidFill>
                  <a:prstClr val="black"/>
                </a:solidFill>
              </a:rPr>
              <a:t>buytbl</a:t>
            </a:r>
            <a:r>
              <a:rPr lang="en-US" altLang="ko-KR" dirty="0">
                <a:solidFill>
                  <a:prstClr val="black"/>
                </a:solidFill>
              </a:rPr>
              <a:t> VALUES(NULL, 'JYP', '</a:t>
            </a:r>
            <a:r>
              <a:rPr lang="ko-KR" altLang="en-US" dirty="0">
                <a:solidFill>
                  <a:prstClr val="black"/>
                </a:solidFill>
              </a:rPr>
              <a:t>모니터</a:t>
            </a:r>
            <a:r>
              <a:rPr lang="en-US" altLang="ko-KR" dirty="0">
                <a:solidFill>
                  <a:prstClr val="black"/>
                </a:solidFill>
              </a:rPr>
              <a:t>', '</a:t>
            </a:r>
            <a:r>
              <a:rPr lang="ko-KR" altLang="en-US" dirty="0">
                <a:solidFill>
                  <a:prstClr val="black"/>
                </a:solidFill>
              </a:rPr>
              <a:t>전자</a:t>
            </a:r>
            <a:r>
              <a:rPr lang="en-US" altLang="ko-KR" dirty="0">
                <a:solidFill>
                  <a:prstClr val="black"/>
                </a:solidFill>
              </a:rPr>
              <a:t>', 200, 1);</a:t>
            </a:r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구매 테이블 데이터 </a:t>
            </a:r>
            <a:r>
              <a:rPr lang="ko-KR" altLang="en-US" b="1" dirty="0" err="1" smtClean="0">
                <a:solidFill>
                  <a:prstClr val="black"/>
                </a:solidFill>
              </a:rPr>
              <a:t>입력시</a:t>
            </a:r>
            <a:r>
              <a:rPr lang="ko-KR" altLang="en-US" b="1" dirty="0" smtClean="0">
                <a:solidFill>
                  <a:prstClr val="black"/>
                </a:solidFill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</a:rPr>
              <a:t>번째 행은 앞과 같이 에러 발생하므로 삭제하고 입력</a:t>
            </a:r>
            <a:endParaRPr lang="ko-KR" altLang="en-US" b="1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7480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제약 조건</a:t>
            </a:r>
            <a:r>
              <a:rPr lang="en-US" altLang="ko-KR" sz="2200" dirty="0" smtClean="0"/>
              <a:t>(Constraint) </a:t>
            </a:r>
            <a:r>
              <a:rPr lang="ko-KR" altLang="en-US" sz="2200" dirty="0" smtClean="0"/>
              <a:t>이란</a:t>
            </a:r>
            <a:r>
              <a:rPr lang="en-US" altLang="ko-KR" sz="2200" dirty="0" smtClean="0"/>
              <a:t>?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데이터의 </a:t>
            </a:r>
            <a:r>
              <a:rPr lang="ko-KR" altLang="en-US" dirty="0" err="1">
                <a:solidFill>
                  <a:prstClr val="black"/>
                </a:solidFill>
              </a:rPr>
              <a:t>무결성을</a:t>
            </a:r>
            <a:r>
              <a:rPr lang="ko-KR" altLang="en-US" dirty="0">
                <a:solidFill>
                  <a:prstClr val="black"/>
                </a:solidFill>
              </a:rPr>
              <a:t> 지키기 위한 제한된 조건 의미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특정 데이터를 </a:t>
            </a:r>
            <a:r>
              <a:rPr lang="ko-KR" altLang="en-US" dirty="0" smtClean="0">
                <a:solidFill>
                  <a:prstClr val="black"/>
                </a:solidFill>
              </a:rPr>
              <a:t>입력 시 </a:t>
            </a:r>
            <a:r>
              <a:rPr lang="ko-KR" altLang="en-US" dirty="0">
                <a:solidFill>
                  <a:prstClr val="black"/>
                </a:solidFill>
              </a:rPr>
              <a:t>어떠한 조건을 만족했을 때에 입력되도록 제약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</a:t>
            </a:r>
            <a:r>
              <a:rPr lang="en-US" altLang="ko-KR" dirty="0" smtClean="0">
                <a:solidFill>
                  <a:prstClr val="black"/>
                </a:solidFill>
              </a:rPr>
              <a:t>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동일한 </a:t>
            </a:r>
            <a:r>
              <a:rPr lang="ko-KR" altLang="en-US" dirty="0" smtClean="0">
                <a:solidFill>
                  <a:prstClr val="black"/>
                </a:solidFill>
              </a:rPr>
              <a:t>아이디로 다시 회원 가입이 </a:t>
            </a:r>
            <a:r>
              <a:rPr lang="ko-KR" altLang="en-US" dirty="0" err="1" smtClean="0">
                <a:solidFill>
                  <a:prstClr val="black"/>
                </a:solidFill>
              </a:rPr>
              <a:t>안되는</a:t>
            </a:r>
            <a:r>
              <a:rPr lang="ko-KR" altLang="en-US" dirty="0" smtClean="0">
                <a:solidFill>
                  <a:prstClr val="black"/>
                </a:solidFill>
              </a:rPr>
              <a:t> 것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</a:t>
            </a:r>
            <a:r>
              <a:rPr lang="ko-KR" altLang="en-US" dirty="0" err="1">
                <a:solidFill>
                  <a:prstClr val="black"/>
                </a:solidFill>
              </a:rPr>
              <a:t>무결성을</a:t>
            </a:r>
            <a:r>
              <a:rPr lang="ko-KR" altLang="en-US" dirty="0">
                <a:solidFill>
                  <a:prstClr val="black"/>
                </a:solidFill>
              </a:rPr>
              <a:t> 위한 제약조건 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PRIMARY KEY </a:t>
            </a:r>
            <a:r>
              <a:rPr lang="ko-KR" altLang="en-US" dirty="0">
                <a:solidFill>
                  <a:prstClr val="black"/>
                </a:solidFill>
              </a:rPr>
              <a:t>제약 조건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FOREIGN KEY </a:t>
            </a:r>
            <a:r>
              <a:rPr lang="ko-KR" altLang="en-US" dirty="0">
                <a:solidFill>
                  <a:prstClr val="black"/>
                </a:solidFill>
              </a:rPr>
              <a:t>제약 조건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UNIQUE </a:t>
            </a:r>
            <a:r>
              <a:rPr lang="ko-KR" altLang="en-US" dirty="0">
                <a:solidFill>
                  <a:prstClr val="black"/>
                </a:solidFill>
              </a:rPr>
              <a:t>제약 </a:t>
            </a:r>
            <a:r>
              <a:rPr lang="ko-KR" altLang="en-US" dirty="0" smtClean="0">
                <a:solidFill>
                  <a:prstClr val="black"/>
                </a:solidFill>
              </a:rPr>
              <a:t>조건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CHECK </a:t>
            </a:r>
            <a:r>
              <a:rPr lang="ko-KR" altLang="en-US" dirty="0">
                <a:solidFill>
                  <a:prstClr val="black"/>
                </a:solidFill>
              </a:rPr>
              <a:t>제약 조건</a:t>
            </a:r>
            <a:r>
              <a:rPr lang="en-US" altLang="ko-KR" dirty="0">
                <a:solidFill>
                  <a:prstClr val="black"/>
                </a:solidFill>
              </a:rPr>
              <a:t>(MySQL 8.0.16</a:t>
            </a:r>
            <a:r>
              <a:rPr lang="ko-KR" altLang="en-US" dirty="0">
                <a:solidFill>
                  <a:prstClr val="black"/>
                </a:solidFill>
              </a:rPr>
              <a:t>부터 지원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DEFAULT </a:t>
            </a:r>
            <a:r>
              <a:rPr lang="ko-KR" altLang="en-US" dirty="0">
                <a:solidFill>
                  <a:prstClr val="black"/>
                </a:solidFill>
              </a:rPr>
              <a:t>정의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NULL </a:t>
            </a:r>
            <a:r>
              <a:rPr lang="ko-KR" altLang="en-US" dirty="0">
                <a:solidFill>
                  <a:prstClr val="black"/>
                </a:solidFill>
              </a:rPr>
              <a:t>값 </a:t>
            </a:r>
            <a:r>
              <a:rPr lang="ko-KR" altLang="en-US" dirty="0" smtClean="0">
                <a:solidFill>
                  <a:prstClr val="black"/>
                </a:solidFill>
              </a:rPr>
              <a:t>허용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91037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기본 키</a:t>
            </a:r>
            <a:r>
              <a:rPr lang="en-US" altLang="ko-KR" sz="2200" dirty="0" smtClean="0"/>
              <a:t>(Primary Key)</a:t>
            </a:r>
            <a:r>
              <a:rPr lang="ko-KR" altLang="en-US" sz="2200" dirty="0" smtClean="0"/>
              <a:t> 제약 조건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기본 키</a:t>
            </a:r>
            <a:r>
              <a:rPr lang="en-US" altLang="ko-KR" dirty="0" smtClean="0">
                <a:solidFill>
                  <a:prstClr val="black"/>
                </a:solidFill>
              </a:rPr>
              <a:t>(Primary Key) </a:t>
            </a:r>
            <a:r>
              <a:rPr lang="ko-KR" altLang="en-US" dirty="0" smtClean="0">
                <a:solidFill>
                  <a:prstClr val="black"/>
                </a:solidFill>
              </a:rPr>
              <a:t>란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테이블에 존재하는 많은 행의 데이터를 구분할 수 있는 </a:t>
            </a:r>
            <a:r>
              <a:rPr lang="ko-KR" altLang="en-US" dirty="0" err="1" smtClean="0">
                <a:solidFill>
                  <a:prstClr val="black"/>
                </a:solidFill>
              </a:rPr>
              <a:t>식별자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중복이나</a:t>
            </a:r>
            <a:r>
              <a:rPr lang="en-US" altLang="ko-KR" dirty="0" smtClean="0">
                <a:solidFill>
                  <a:prstClr val="black"/>
                </a:solidFill>
              </a:rPr>
              <a:t> NULL</a:t>
            </a:r>
            <a:r>
              <a:rPr lang="ko-KR" altLang="en-US" dirty="0" smtClean="0">
                <a:solidFill>
                  <a:prstClr val="black"/>
                </a:solidFill>
              </a:rPr>
              <a:t>값이 입력될 수 없음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</a:t>
            </a:r>
            <a:r>
              <a:rPr lang="en-US" altLang="ko-KR" dirty="0" smtClean="0">
                <a:solidFill>
                  <a:prstClr val="black"/>
                </a:solidFill>
              </a:rPr>
              <a:t>x) </a:t>
            </a:r>
            <a:r>
              <a:rPr lang="ko-KR" altLang="en-US" dirty="0" smtClean="0">
                <a:solidFill>
                  <a:prstClr val="black"/>
                </a:solidFill>
              </a:rPr>
              <a:t>회원 테이블의 회원 아이디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학생 테이블이 학번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기본 키로 생성한 것은 자동으로 </a:t>
            </a:r>
            <a:r>
              <a:rPr lang="ko-KR" altLang="en-US" dirty="0" err="1">
                <a:solidFill>
                  <a:prstClr val="black"/>
                </a:solidFill>
              </a:rPr>
              <a:t>클러스터형</a:t>
            </a:r>
            <a:r>
              <a:rPr lang="ko-KR" altLang="en-US" dirty="0">
                <a:solidFill>
                  <a:prstClr val="black"/>
                </a:solidFill>
              </a:rPr>
              <a:t> 인덱스 생성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테이블에서는 기본 키를 하나 </a:t>
            </a:r>
            <a:r>
              <a:rPr lang="ko-KR" altLang="en-US" dirty="0" smtClean="0">
                <a:solidFill>
                  <a:prstClr val="black"/>
                </a:solidFill>
              </a:rPr>
              <a:t>이상 </a:t>
            </a:r>
            <a:r>
              <a:rPr lang="ko-KR" altLang="en-US" dirty="0">
                <a:solidFill>
                  <a:prstClr val="black"/>
                </a:solidFill>
              </a:rPr>
              <a:t>열에 설정 가능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기본 키 생성 방법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67" y="4580793"/>
            <a:ext cx="7640272" cy="2143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77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925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08 </a:t>
            </a:r>
            <a:r>
              <a:rPr lang="ko-KR" altLang="en-US" dirty="0" smtClean="0"/>
              <a:t>테이블과 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1.1 </a:t>
            </a:r>
            <a:r>
              <a:rPr lang="ko-KR" altLang="en-US" dirty="0" smtClean="0"/>
              <a:t>테이블 만들기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1.2 </a:t>
            </a:r>
            <a:r>
              <a:rPr lang="ko-KR" altLang="en-US" dirty="0" smtClean="0"/>
              <a:t>제약 조건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1.3 </a:t>
            </a:r>
            <a:r>
              <a:rPr lang="ko-KR" altLang="en-US" dirty="0" smtClean="0"/>
              <a:t>테이블 압축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1.4 </a:t>
            </a:r>
            <a:r>
              <a:rPr lang="ko-KR" altLang="en-US" dirty="0" smtClean="0"/>
              <a:t>임시 테이블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1.5 </a:t>
            </a:r>
            <a:r>
              <a:rPr lang="ko-KR" altLang="en-US" dirty="0" smtClean="0"/>
              <a:t>테이블 삭제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1.6 </a:t>
            </a:r>
            <a:r>
              <a:rPr lang="ko-KR" altLang="en-US" dirty="0" smtClean="0"/>
              <a:t>테이블 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7128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기본 키</a:t>
            </a:r>
            <a:r>
              <a:rPr lang="en-US" altLang="ko-KR" sz="2200" dirty="0" smtClean="0"/>
              <a:t>(Primary Key)</a:t>
            </a:r>
            <a:r>
              <a:rPr lang="ko-KR" altLang="en-US" sz="2200" dirty="0" smtClean="0"/>
              <a:t> 제약 조건</a:t>
            </a:r>
            <a:endParaRPr lang="en-US" altLang="ko-KR" sz="2200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제품 테이블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기본 키 </a:t>
            </a:r>
            <a:r>
              <a:rPr lang="en-US" altLang="ko-KR" dirty="0" smtClean="0">
                <a:solidFill>
                  <a:prstClr val="black"/>
                </a:solidFill>
              </a:rPr>
              <a:t>= </a:t>
            </a:r>
            <a:r>
              <a:rPr lang="ko-KR" altLang="en-US" dirty="0" smtClean="0">
                <a:solidFill>
                  <a:prstClr val="black"/>
                </a:solidFill>
              </a:rPr>
              <a:t>제품코드 </a:t>
            </a:r>
            <a:r>
              <a:rPr lang="en-US" altLang="ko-KR" dirty="0" smtClean="0">
                <a:solidFill>
                  <a:prstClr val="black"/>
                </a:solidFill>
              </a:rPr>
              <a:t>+ </a:t>
            </a:r>
            <a:r>
              <a:rPr lang="ko-KR" altLang="en-US" dirty="0" smtClean="0">
                <a:solidFill>
                  <a:prstClr val="black"/>
                </a:solidFill>
              </a:rPr>
              <a:t>제품일련번호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64" y="2717312"/>
            <a:ext cx="9266237" cy="26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64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기본 키</a:t>
            </a:r>
            <a:r>
              <a:rPr lang="en-US" altLang="ko-KR" sz="2200" dirty="0" smtClean="0"/>
              <a:t>(Primary Key)</a:t>
            </a:r>
            <a:r>
              <a:rPr lang="ko-KR" altLang="en-US" sz="2200" dirty="0" smtClean="0"/>
              <a:t> 제약 조건</a:t>
            </a:r>
            <a:endParaRPr lang="en-US" altLang="ko-KR" sz="2200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제품 테이블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SHOW INDEX FROM </a:t>
            </a:r>
            <a:r>
              <a:rPr lang="en-US" altLang="ko-KR" dirty="0" err="1" smtClean="0">
                <a:solidFill>
                  <a:prstClr val="black"/>
                </a:solidFill>
              </a:rPr>
              <a:t>prodTbl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28" y="2175119"/>
            <a:ext cx="7677272" cy="271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 descr="C:\Users\USER\Desktop\이것이mysql이다\이미지모음\1-9장그림(2019.09.16)\08장그림\08-1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59" y="5420824"/>
            <a:ext cx="10344711" cy="107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57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외래 키</a:t>
            </a:r>
            <a:r>
              <a:rPr lang="en-US" altLang="ko-KR" sz="2200" dirty="0" smtClean="0"/>
              <a:t>(Foreign Key)</a:t>
            </a:r>
            <a:r>
              <a:rPr lang="ko-KR" altLang="en-US" sz="2200" dirty="0" smtClean="0"/>
              <a:t> 제약 조건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두 테이블 사이의 관계 선언하여 데이터의 </a:t>
            </a:r>
            <a:r>
              <a:rPr lang="ko-KR" altLang="en-US" dirty="0" err="1" smtClean="0">
                <a:solidFill>
                  <a:prstClr val="black"/>
                </a:solidFill>
              </a:rPr>
              <a:t>무결성</a:t>
            </a:r>
            <a:r>
              <a:rPr lang="ko-KR" altLang="en-US" dirty="0" smtClean="0">
                <a:solidFill>
                  <a:prstClr val="black"/>
                </a:solidFill>
              </a:rPr>
              <a:t> 보장해주는 역할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외래 키 관계를 설정하면 하나의 테이블이 다른 테이블에 의존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외래 키 테이블이 참조하는 기준 테이블의 열은 </a:t>
            </a:r>
            <a:r>
              <a:rPr lang="ko-KR" altLang="en-US" b="1" dirty="0">
                <a:solidFill>
                  <a:prstClr val="black"/>
                </a:solidFill>
              </a:rPr>
              <a:t>반드시 </a:t>
            </a:r>
            <a:r>
              <a:rPr lang="en-US" altLang="ko-KR" b="1" dirty="0">
                <a:solidFill>
                  <a:prstClr val="black"/>
                </a:solidFill>
              </a:rPr>
              <a:t>Primary Key</a:t>
            </a:r>
            <a:r>
              <a:rPr lang="ko-KR" altLang="en-US" dirty="0">
                <a:solidFill>
                  <a:prstClr val="black"/>
                </a:solidFill>
              </a:rPr>
              <a:t>이거나 </a:t>
            </a:r>
            <a:r>
              <a:rPr lang="en-US" altLang="ko-KR" b="1" dirty="0">
                <a:solidFill>
                  <a:prstClr val="black"/>
                </a:solidFill>
              </a:rPr>
              <a:t>Unique </a:t>
            </a:r>
            <a:r>
              <a:rPr lang="ko-KR" altLang="en-US" b="1" dirty="0">
                <a:solidFill>
                  <a:prstClr val="black"/>
                </a:solidFill>
              </a:rPr>
              <a:t>제약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</a:rPr>
              <a:t>조건</a:t>
            </a:r>
            <a:r>
              <a:rPr lang="ko-KR" altLang="en-US" dirty="0" smtClean="0">
                <a:solidFill>
                  <a:prstClr val="black"/>
                </a:solidFill>
              </a:rPr>
              <a:t>이 </a:t>
            </a:r>
            <a:r>
              <a:rPr lang="ko-KR" altLang="en-US" dirty="0">
                <a:solidFill>
                  <a:prstClr val="black"/>
                </a:solidFill>
              </a:rPr>
              <a:t>설정되어 있어야 함</a:t>
            </a:r>
            <a:endParaRPr lang="ko-KR" altLang="en-US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외래 키의 옵션 </a:t>
            </a:r>
            <a:r>
              <a:rPr lang="ko-KR" altLang="en-US" dirty="0" smtClean="0">
                <a:solidFill>
                  <a:prstClr val="black"/>
                </a:solidFill>
              </a:rPr>
              <a:t>중 </a:t>
            </a:r>
            <a:r>
              <a:rPr lang="en-US" altLang="ko-KR" dirty="0">
                <a:solidFill>
                  <a:prstClr val="black"/>
                </a:solidFill>
              </a:rPr>
              <a:t>ON DELETE CASCADE </a:t>
            </a:r>
            <a:r>
              <a:rPr lang="ko-KR" altLang="en-US" dirty="0">
                <a:solidFill>
                  <a:prstClr val="black"/>
                </a:solidFill>
              </a:rPr>
              <a:t>또는 </a:t>
            </a:r>
            <a:r>
              <a:rPr lang="en-US" altLang="ko-KR" dirty="0">
                <a:solidFill>
                  <a:prstClr val="black"/>
                </a:solidFill>
              </a:rPr>
              <a:t>ON UPDATE </a:t>
            </a:r>
            <a:r>
              <a:rPr lang="en-US" altLang="ko-KR" dirty="0" smtClean="0">
                <a:solidFill>
                  <a:prstClr val="black"/>
                </a:solidFill>
              </a:rPr>
              <a:t>CASCADE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기준 테이블의 데이터가 변경되었을 때 외래  키 테이블도 자동으로 적용되도록 설정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8700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외래 키</a:t>
            </a:r>
            <a:r>
              <a:rPr lang="en-US" altLang="ko-KR" sz="2200" dirty="0" smtClean="0"/>
              <a:t>(Foreign Key)</a:t>
            </a:r>
            <a:r>
              <a:rPr lang="ko-KR" altLang="en-US" sz="2200" dirty="0" smtClean="0"/>
              <a:t> 제약 조건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외래 키 생성 방법 </a:t>
            </a:r>
            <a:r>
              <a:rPr lang="en-US" altLang="ko-KR" dirty="0" smtClean="0">
                <a:solidFill>
                  <a:prstClr val="black"/>
                </a:solidFill>
              </a:rPr>
              <a:t>1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CREATE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ko-KR" altLang="en-US" dirty="0">
                <a:solidFill>
                  <a:prstClr val="black"/>
                </a:solidFill>
              </a:rPr>
              <a:t>끝에 </a:t>
            </a:r>
            <a:r>
              <a:rPr lang="en-US" altLang="ko-KR" dirty="0">
                <a:solidFill>
                  <a:prstClr val="black"/>
                </a:solidFill>
              </a:rPr>
              <a:t>FOREIGN KEY </a:t>
            </a:r>
            <a:r>
              <a:rPr lang="ko-KR" altLang="en-US" dirty="0">
                <a:solidFill>
                  <a:prstClr val="black"/>
                </a:solidFill>
              </a:rPr>
              <a:t>키워드로 </a:t>
            </a:r>
            <a:r>
              <a:rPr lang="ko-KR" altLang="en-US" dirty="0" smtClean="0">
                <a:solidFill>
                  <a:prstClr val="black"/>
                </a:solidFill>
              </a:rPr>
              <a:t>설정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54" y="2628899"/>
            <a:ext cx="8826624" cy="3955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238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외래 키</a:t>
            </a:r>
            <a:r>
              <a:rPr lang="en-US" altLang="ko-KR" sz="2200" dirty="0" smtClean="0"/>
              <a:t>(Foreign Key)</a:t>
            </a:r>
            <a:r>
              <a:rPr lang="ko-KR" altLang="en-US" sz="2200" dirty="0" smtClean="0"/>
              <a:t> 제약 조건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외래 키 생성 방법 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ALTER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ko-KR" altLang="en-US" dirty="0" smtClean="0">
                <a:solidFill>
                  <a:prstClr val="black"/>
                </a:solidFill>
              </a:rPr>
              <a:t>구문 이용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30" y="2669565"/>
            <a:ext cx="10128250" cy="385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065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UNIQUE</a:t>
            </a:r>
            <a:r>
              <a:rPr lang="ko-KR" altLang="en-US" sz="2200" dirty="0" smtClean="0"/>
              <a:t> 제약 조건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‘중복되지 않는 유일한 값’을 입력해야 하는 조건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PRIMARY KEY</a:t>
            </a:r>
            <a:r>
              <a:rPr lang="ko-KR" altLang="en-US" dirty="0">
                <a:solidFill>
                  <a:prstClr val="black"/>
                </a:solidFill>
              </a:rPr>
              <a:t>와 </a:t>
            </a:r>
            <a:r>
              <a:rPr lang="ko-KR" altLang="en-US" dirty="0" smtClean="0">
                <a:solidFill>
                  <a:prstClr val="black"/>
                </a:solidFill>
              </a:rPr>
              <a:t>비슷하나 </a:t>
            </a:r>
            <a:r>
              <a:rPr lang="en-US" altLang="ko-KR" dirty="0" smtClean="0">
                <a:solidFill>
                  <a:prstClr val="black"/>
                </a:solidFill>
              </a:rPr>
              <a:t>UNIQUE</a:t>
            </a:r>
            <a:r>
              <a:rPr lang="ko-KR" altLang="en-US" dirty="0">
                <a:solidFill>
                  <a:prstClr val="black"/>
                </a:solidFill>
              </a:rPr>
              <a:t>는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b="1" dirty="0">
                <a:solidFill>
                  <a:prstClr val="black"/>
                </a:solidFill>
              </a:rPr>
              <a:t>NULL </a:t>
            </a:r>
            <a:r>
              <a:rPr lang="ko-KR" altLang="en-US" b="1" dirty="0">
                <a:solidFill>
                  <a:prstClr val="black"/>
                </a:solidFill>
              </a:rPr>
              <a:t>값 허용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NULL</a:t>
            </a:r>
            <a:r>
              <a:rPr lang="ko-KR" altLang="en-US" dirty="0">
                <a:solidFill>
                  <a:prstClr val="black"/>
                </a:solidFill>
              </a:rPr>
              <a:t>은 여러 개가 입력되어도 상관 없음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회원 </a:t>
            </a:r>
            <a:r>
              <a:rPr lang="ko-KR" altLang="en-US" dirty="0" smtClean="0">
                <a:solidFill>
                  <a:prstClr val="black"/>
                </a:solidFill>
              </a:rPr>
              <a:t>테이블 </a:t>
            </a:r>
            <a:r>
              <a:rPr lang="en-US" altLang="ko-KR" dirty="0" smtClean="0">
                <a:solidFill>
                  <a:prstClr val="black"/>
                </a:solidFill>
              </a:rPr>
              <a:t>Email </a:t>
            </a:r>
            <a:r>
              <a:rPr lang="ko-KR" altLang="en-US" dirty="0">
                <a:solidFill>
                  <a:prstClr val="black"/>
                </a:solidFill>
              </a:rPr>
              <a:t>주소 </a:t>
            </a:r>
            <a:r>
              <a:rPr lang="en-US" altLang="ko-KR" dirty="0">
                <a:solidFill>
                  <a:prstClr val="black"/>
                </a:solidFill>
              </a:rPr>
              <a:t>Unique</a:t>
            </a:r>
            <a:r>
              <a:rPr lang="ko-KR" altLang="en-US" dirty="0">
                <a:solidFill>
                  <a:prstClr val="black"/>
                </a:solidFill>
              </a:rPr>
              <a:t>로 </a:t>
            </a:r>
            <a:r>
              <a:rPr lang="ko-KR" altLang="en-US" dirty="0" smtClean="0">
                <a:solidFill>
                  <a:prstClr val="black"/>
                </a:solidFill>
              </a:rPr>
              <a:t>설정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31" y="3503012"/>
            <a:ext cx="10282970" cy="298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746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CHECK</a:t>
            </a:r>
            <a:r>
              <a:rPr lang="ko-KR" altLang="en-US" sz="2200" dirty="0" smtClean="0"/>
              <a:t> 제약 조건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입력되는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데이터를 점검하는 기능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</a:rPr>
              <a:t>키</a:t>
            </a:r>
            <a:r>
              <a:rPr lang="en-US" altLang="ko-KR" dirty="0" smtClean="0">
                <a:solidFill>
                  <a:prstClr val="black"/>
                </a:solidFill>
              </a:rPr>
              <a:t>(Height) </a:t>
            </a:r>
            <a:r>
              <a:rPr lang="ko-KR" altLang="en-US" dirty="0" smtClean="0">
                <a:solidFill>
                  <a:prstClr val="black"/>
                </a:solidFill>
              </a:rPr>
              <a:t>제한 </a:t>
            </a:r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</a:rPr>
              <a:t>마이너스 값이 </a:t>
            </a:r>
            <a:r>
              <a:rPr lang="ko-KR" altLang="en-US" dirty="0" err="1" smtClean="0">
                <a:solidFill>
                  <a:prstClr val="black"/>
                </a:solidFill>
              </a:rPr>
              <a:t>들어올수</a:t>
            </a:r>
            <a:r>
              <a:rPr lang="ko-KR" altLang="en-US" dirty="0" smtClean="0">
                <a:solidFill>
                  <a:prstClr val="black"/>
                </a:solidFill>
              </a:rPr>
              <a:t> 없도록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</a:p>
          <a:p>
            <a:pPr lvl="2"/>
            <a:r>
              <a:rPr lang="ko-KR" altLang="en-US" dirty="0" err="1" smtClean="0">
                <a:solidFill>
                  <a:prstClr val="black"/>
                </a:solidFill>
              </a:rPr>
              <a:t>출생년도</a:t>
            </a:r>
            <a:r>
              <a:rPr lang="ko-KR" altLang="en-US" dirty="0" smtClean="0">
                <a:solidFill>
                  <a:prstClr val="black"/>
                </a:solidFill>
              </a:rPr>
              <a:t> 제한 </a:t>
            </a:r>
            <a:r>
              <a:rPr lang="en-US" altLang="ko-KR" dirty="0" smtClean="0">
                <a:solidFill>
                  <a:prstClr val="black"/>
                </a:solidFill>
              </a:rPr>
              <a:t>- 1900</a:t>
            </a:r>
            <a:r>
              <a:rPr lang="ko-KR" altLang="en-US" dirty="0" smtClean="0">
                <a:solidFill>
                  <a:prstClr val="black"/>
                </a:solidFill>
              </a:rPr>
              <a:t>년 이후이고 현재시점 이전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ALTER TABLE</a:t>
            </a:r>
            <a:r>
              <a:rPr lang="ko-KR" altLang="en-US" dirty="0" smtClean="0">
                <a:solidFill>
                  <a:prstClr val="black"/>
                </a:solidFill>
              </a:rPr>
              <a:t>문으로 제약 조건 추가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16" y="3373057"/>
            <a:ext cx="9115669" cy="316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733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DEFAULT </a:t>
            </a:r>
            <a:r>
              <a:rPr lang="ko-KR" altLang="en-US" sz="2200" dirty="0" smtClean="0">
                <a:solidFill>
                  <a:prstClr val="black"/>
                </a:solidFill>
              </a:rPr>
              <a:t>정의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값 입력하지 않았을 때 자동으로 입력되는 기본 값 정의하는 방법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ALTER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ko-KR" altLang="en-US" dirty="0">
                <a:solidFill>
                  <a:prstClr val="black"/>
                </a:solidFill>
              </a:rPr>
              <a:t>사용 시에 열에 </a:t>
            </a:r>
            <a:r>
              <a:rPr lang="en-US" altLang="ko-KR" dirty="0">
                <a:solidFill>
                  <a:prstClr val="black"/>
                </a:solidFill>
              </a:rPr>
              <a:t>DEFAULT</a:t>
            </a:r>
            <a:r>
              <a:rPr lang="ko-KR" altLang="en-US" dirty="0">
                <a:solidFill>
                  <a:prstClr val="black"/>
                </a:solidFill>
              </a:rPr>
              <a:t>를 지정하기 위해서 </a:t>
            </a:r>
            <a:r>
              <a:rPr lang="en-US" altLang="ko-KR" dirty="0">
                <a:solidFill>
                  <a:prstClr val="black"/>
                </a:solidFill>
              </a:rPr>
              <a:t>ALTER </a:t>
            </a:r>
            <a:r>
              <a:rPr lang="en-US" altLang="ko-KR" dirty="0" smtClean="0">
                <a:solidFill>
                  <a:prstClr val="black"/>
                </a:solidFill>
              </a:rPr>
              <a:t>COLUMN</a:t>
            </a:r>
            <a:r>
              <a:rPr lang="ko-KR" altLang="en-US" dirty="0" smtClean="0">
                <a:solidFill>
                  <a:prstClr val="black"/>
                </a:solidFill>
              </a:rPr>
              <a:t>문 사용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06" y="2670737"/>
            <a:ext cx="9072317" cy="3759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47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DEFAULT </a:t>
            </a:r>
            <a:r>
              <a:rPr lang="ko-KR" altLang="en-US" sz="2200" dirty="0" smtClean="0">
                <a:solidFill>
                  <a:prstClr val="black"/>
                </a:solidFill>
              </a:rPr>
              <a:t>정의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디폴트 설정된 열에는 다음과 같은 방법으로 데이터 입력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994" y="2236177"/>
            <a:ext cx="88550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 descr="C:\Users\USER\Desktop\이것이mysql이다\이미지모음\1-9장그림(2019.09.16)\08장그림\08-1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928" y="5404337"/>
            <a:ext cx="7955206" cy="143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31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 </a:t>
            </a:r>
            <a:r>
              <a:rPr lang="ko-KR" altLang="en-US" sz="2200" b="1" dirty="0" err="1" smtClean="0"/>
              <a:t>무결성을</a:t>
            </a:r>
            <a:r>
              <a:rPr lang="ko-KR" altLang="en-US" sz="2200" b="1" dirty="0" smtClean="0"/>
              <a:t> 위한 제약 조건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Null </a:t>
            </a:r>
            <a:r>
              <a:rPr lang="ko-KR" altLang="en-US" sz="2200" dirty="0" smtClean="0">
                <a:solidFill>
                  <a:prstClr val="black"/>
                </a:solidFill>
              </a:rPr>
              <a:t>값 허용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 NULL </a:t>
            </a:r>
            <a:r>
              <a:rPr lang="ko-KR" altLang="en-US" dirty="0">
                <a:solidFill>
                  <a:prstClr val="black"/>
                </a:solidFill>
              </a:rPr>
              <a:t>값을 허용하려면 </a:t>
            </a:r>
            <a:r>
              <a:rPr lang="en-US" altLang="ko-KR" dirty="0">
                <a:solidFill>
                  <a:prstClr val="black"/>
                </a:solidFill>
              </a:rPr>
              <a:t>NULL</a:t>
            </a:r>
            <a:r>
              <a:rPr lang="ko-KR" altLang="en-US" dirty="0">
                <a:solidFill>
                  <a:prstClr val="black"/>
                </a:solidFill>
              </a:rPr>
              <a:t>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허용하지 않으려면 </a:t>
            </a:r>
            <a:r>
              <a:rPr lang="en-US" altLang="ko-KR" dirty="0">
                <a:solidFill>
                  <a:prstClr val="black"/>
                </a:solidFill>
              </a:rPr>
              <a:t>NOT NULL</a:t>
            </a:r>
            <a:r>
              <a:rPr lang="ko-KR" altLang="en-US" dirty="0">
                <a:solidFill>
                  <a:prstClr val="black"/>
                </a:solidFill>
              </a:rPr>
              <a:t>을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PRIMARY KEY</a:t>
            </a:r>
            <a:r>
              <a:rPr lang="ko-KR" altLang="en-US" dirty="0">
                <a:solidFill>
                  <a:srgbClr val="000000"/>
                </a:solidFill>
              </a:rPr>
              <a:t>가 설정된 열에는 생략하면 자동으로 </a:t>
            </a:r>
            <a:r>
              <a:rPr lang="en-US" altLang="ko-KR" dirty="0">
                <a:solidFill>
                  <a:srgbClr val="000000"/>
                </a:solidFill>
              </a:rPr>
              <a:t>NOT NULL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NULL </a:t>
            </a:r>
            <a:r>
              <a:rPr lang="ko-KR" altLang="en-US" dirty="0" smtClean="0">
                <a:solidFill>
                  <a:prstClr val="black"/>
                </a:solidFill>
              </a:rPr>
              <a:t>값은 </a:t>
            </a:r>
            <a:r>
              <a:rPr lang="en-US" altLang="ko-KR" dirty="0" smtClean="0">
                <a:solidFill>
                  <a:prstClr val="black"/>
                </a:solidFill>
              </a:rPr>
              <a:t>‘</a:t>
            </a:r>
            <a:r>
              <a:rPr lang="ko-KR" altLang="en-US" dirty="0" smtClean="0">
                <a:solidFill>
                  <a:prstClr val="black"/>
                </a:solidFill>
              </a:rPr>
              <a:t>아무 것도 없다</a:t>
            </a:r>
            <a:r>
              <a:rPr lang="en-US" altLang="ko-KR" dirty="0" smtClean="0">
                <a:solidFill>
                  <a:prstClr val="black"/>
                </a:solidFill>
              </a:rPr>
              <a:t>’</a:t>
            </a:r>
            <a:r>
              <a:rPr lang="ko-KR" altLang="en-US" dirty="0" smtClean="0">
                <a:solidFill>
                  <a:prstClr val="black"/>
                </a:solidFill>
              </a:rPr>
              <a:t>라는 의미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공백</a:t>
            </a:r>
            <a:r>
              <a:rPr lang="en-US" altLang="ko-KR" dirty="0" smtClean="0">
                <a:solidFill>
                  <a:prstClr val="black"/>
                </a:solidFill>
              </a:rPr>
              <a:t>(‘ ‘) </a:t>
            </a:r>
            <a:r>
              <a:rPr lang="ko-KR" altLang="en-US" dirty="0" smtClean="0">
                <a:solidFill>
                  <a:prstClr val="black"/>
                </a:solidFill>
              </a:rPr>
              <a:t>이나</a:t>
            </a:r>
            <a:r>
              <a:rPr lang="en-US" altLang="ko-KR" dirty="0" smtClean="0">
                <a:solidFill>
                  <a:prstClr val="black"/>
                </a:solidFill>
              </a:rPr>
              <a:t> 0</a:t>
            </a:r>
            <a:r>
              <a:rPr lang="ko-KR" altLang="en-US" dirty="0" smtClean="0">
                <a:solidFill>
                  <a:prstClr val="black"/>
                </a:solidFill>
              </a:rPr>
              <a:t>과 다름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1929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CHAPTER 08 </a:t>
            </a:r>
            <a:r>
              <a:rPr lang="ko-KR" altLang="en-US" dirty="0"/>
              <a:t>테이블과 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SECTION 02 </a:t>
            </a:r>
            <a:r>
              <a:rPr lang="ko-KR" altLang="en-US" dirty="0" err="1" smtClean="0">
                <a:solidFill>
                  <a:prstClr val="black"/>
                </a:solidFill>
              </a:rPr>
              <a:t>뷰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2.1 </a:t>
            </a:r>
            <a:r>
              <a:rPr lang="ko-KR" altLang="en-US" dirty="0" err="1" smtClean="0">
                <a:solidFill>
                  <a:prstClr val="black"/>
                </a:solidFill>
              </a:rPr>
              <a:t>뷰의</a:t>
            </a:r>
            <a:r>
              <a:rPr lang="ko-KR" altLang="en-US" dirty="0" smtClean="0">
                <a:solidFill>
                  <a:prstClr val="black"/>
                </a:solidFill>
              </a:rPr>
              <a:t> 개념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2.2 </a:t>
            </a:r>
            <a:r>
              <a:rPr lang="ko-KR" altLang="en-US" dirty="0" err="1" smtClean="0">
                <a:solidFill>
                  <a:prstClr val="black"/>
                </a:solidFill>
              </a:rPr>
              <a:t>뷰의</a:t>
            </a:r>
            <a:r>
              <a:rPr lang="ko-KR" altLang="en-US" dirty="0" smtClean="0">
                <a:solidFill>
                  <a:prstClr val="black"/>
                </a:solidFill>
              </a:rPr>
              <a:t> 장점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03 </a:t>
            </a:r>
            <a:r>
              <a:rPr lang="ko-KR" altLang="en-US" dirty="0" smtClean="0"/>
              <a:t>테이블스페이스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3.1 </a:t>
            </a:r>
            <a:r>
              <a:rPr lang="ko-KR" altLang="en-US" dirty="0" smtClean="0"/>
              <a:t>테이블스페이스의 개념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3.2 </a:t>
            </a:r>
            <a:r>
              <a:rPr lang="ko-KR" altLang="en-US" dirty="0" smtClean="0"/>
              <a:t>성능 향상을 위한 테이블스페이스 추가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67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압축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압축 기능은 대용량 테이블의 공간 절약하는 </a:t>
            </a:r>
            <a:r>
              <a:rPr lang="ko-KR" altLang="en-US" sz="2200" dirty="0" smtClean="0"/>
              <a:t>효과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MySQL </a:t>
            </a:r>
            <a:r>
              <a:rPr lang="en-US" altLang="ko-KR" sz="2200" dirty="0"/>
              <a:t>5.0</a:t>
            </a:r>
            <a:r>
              <a:rPr lang="ko-KR" altLang="en-US" sz="2200" dirty="0"/>
              <a:t>부터 자체적으로 테이블 압축 기능 </a:t>
            </a:r>
            <a:r>
              <a:rPr lang="ko-KR" altLang="en-US" sz="2200" dirty="0" smtClean="0"/>
              <a:t>제공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MySQL 8.0</a:t>
            </a:r>
            <a:r>
              <a:rPr lang="ko-KR" altLang="en-US" sz="2200" dirty="0" smtClean="0"/>
              <a:t>에서 내부적인 기능이 더욱 강화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MySQL</a:t>
            </a:r>
            <a:r>
              <a:rPr lang="ko-KR" altLang="en-US" sz="2200" dirty="0" smtClean="0"/>
              <a:t>이 허용하는 최대 용량의 데이터도 오류 없이 압축 가능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 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44625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압축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예제 실습</a:t>
            </a:r>
            <a:r>
              <a:rPr lang="en-US" altLang="ko-KR" sz="2200" dirty="0" smtClean="0"/>
              <a:t>(P. 337~338)</a:t>
            </a:r>
            <a:r>
              <a:rPr lang="ko-KR" altLang="en-US" sz="2200" dirty="0" smtClean="0"/>
              <a:t> 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테스트용 </a:t>
            </a:r>
            <a:r>
              <a:rPr lang="en-US" altLang="ko-KR" dirty="0" smtClean="0">
                <a:solidFill>
                  <a:prstClr val="black"/>
                </a:solidFill>
              </a:rPr>
              <a:t>DB </a:t>
            </a:r>
            <a:r>
              <a:rPr lang="ko-KR" altLang="en-US" dirty="0" smtClean="0">
                <a:solidFill>
                  <a:prstClr val="black"/>
                </a:solidFill>
              </a:rPr>
              <a:t>생성 </a:t>
            </a:r>
            <a:r>
              <a:rPr lang="en-US" altLang="ko-KR" dirty="0" smtClean="0">
                <a:solidFill>
                  <a:prstClr val="black"/>
                </a:solidFill>
              </a:rPr>
              <a:t>– </a:t>
            </a:r>
            <a:r>
              <a:rPr lang="ko-KR" altLang="en-US" dirty="0" smtClean="0">
                <a:solidFill>
                  <a:prstClr val="black"/>
                </a:solidFill>
              </a:rPr>
              <a:t>동일한 열을 지닌 간단한 두 테이블 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하나는 열 뒤에  </a:t>
            </a:r>
            <a:r>
              <a:rPr lang="en-US" altLang="ko-KR" dirty="0" smtClean="0">
                <a:solidFill>
                  <a:prstClr val="black"/>
                </a:solidFill>
              </a:rPr>
              <a:t>ROW_FORMAT=COMPRESSED</a:t>
            </a:r>
            <a:r>
              <a:rPr lang="ko-KR" altLang="en-US" dirty="0">
                <a:solidFill>
                  <a:prstClr val="black"/>
                </a:solidFill>
              </a:rPr>
              <a:t>문을 붙여서 압축되도록 </a:t>
            </a:r>
            <a:r>
              <a:rPr lang="ko-KR" altLang="en-US" dirty="0" smtClean="0">
                <a:solidFill>
                  <a:prstClr val="black"/>
                </a:solidFill>
              </a:rPr>
              <a:t>설정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30" y="2705588"/>
            <a:ext cx="8253413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760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압축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예제 실습</a:t>
            </a:r>
            <a:r>
              <a:rPr lang="en-US" altLang="ko-KR" sz="2200" dirty="0" smtClean="0"/>
              <a:t>(P. 337~338)</a:t>
            </a:r>
            <a:r>
              <a:rPr lang="ko-KR" altLang="en-US" sz="2200" dirty="0" smtClean="0"/>
              <a:t> 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두 테이블에 데이터 </a:t>
            </a:r>
            <a:r>
              <a:rPr lang="en-US" altLang="ko-KR" dirty="0" smtClean="0">
                <a:solidFill>
                  <a:prstClr val="black"/>
                </a:solidFill>
              </a:rPr>
              <a:t>30</a:t>
            </a:r>
            <a:r>
              <a:rPr lang="ko-KR" altLang="en-US" dirty="0" smtClean="0">
                <a:solidFill>
                  <a:prstClr val="black"/>
                </a:solidFill>
              </a:rPr>
              <a:t>만 건 입력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쿼리 실행 결과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034" y="2307005"/>
            <a:ext cx="6990251" cy="145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 descr="C:\Users\USER\Desktop\이것이mysql이다\이미지모음\1-9장그림(2019.09.16)\08장그림\08-1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3" y="4712676"/>
            <a:ext cx="11107983" cy="80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534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압축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예제 실습</a:t>
            </a:r>
            <a:r>
              <a:rPr lang="en-US" altLang="ko-KR" sz="2200" dirty="0" smtClean="0"/>
              <a:t>(P. 337~338)</a:t>
            </a:r>
            <a:r>
              <a:rPr lang="ko-KR" altLang="en-US" sz="2200" dirty="0" smtClean="0"/>
              <a:t> 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두 테이블 상태 확인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SHOW TABLE STATUS FROM </a:t>
            </a:r>
            <a:r>
              <a:rPr lang="en-US" altLang="ko-KR" dirty="0" err="1">
                <a:solidFill>
                  <a:prstClr val="black"/>
                </a:solidFill>
              </a:rPr>
              <a:t>compressDB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실습한 </a:t>
            </a:r>
            <a:r>
              <a:rPr lang="en-US" altLang="ko-KR" dirty="0" smtClean="0">
                <a:solidFill>
                  <a:prstClr val="black"/>
                </a:solidFill>
              </a:rPr>
              <a:t>DB </a:t>
            </a:r>
            <a:r>
              <a:rPr lang="ko-KR" altLang="en-US" dirty="0" smtClean="0">
                <a:solidFill>
                  <a:prstClr val="black"/>
                </a:solidFill>
              </a:rPr>
              <a:t>제거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DROP DATABASE IF EXISTS </a:t>
            </a:r>
            <a:r>
              <a:rPr lang="en-US" altLang="ko-KR" dirty="0" err="1">
                <a:solidFill>
                  <a:prstClr val="black"/>
                </a:solidFill>
              </a:rPr>
              <a:t>compressDB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1506" name="Picture 2" descr="C:\Users\USER\Desktop\이것이mysql이다\이미지모음\1-9장그림(2019.09.16)\08장그림\08-1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48" y="2870322"/>
            <a:ext cx="11221413" cy="97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789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임시 테이블 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임시로 잠깐 사용되는 </a:t>
            </a:r>
            <a:r>
              <a:rPr lang="ko-KR" altLang="en-US" sz="2200" dirty="0" smtClean="0"/>
              <a:t>테이블</a:t>
            </a:r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세션</a:t>
            </a:r>
            <a:r>
              <a:rPr lang="en-US" altLang="ko-KR" sz="2200" dirty="0" smtClean="0"/>
              <a:t>(Session) </a:t>
            </a:r>
            <a:r>
              <a:rPr lang="ko-KR" altLang="en-US" sz="2200" dirty="0" smtClean="0"/>
              <a:t>내에서만 존재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세션이 닫히면 자동 삭제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생성한 클라이언트에서만 접근 </a:t>
            </a:r>
            <a:r>
              <a:rPr lang="ko-KR" altLang="en-US" sz="2200" dirty="0" smtClean="0"/>
              <a:t>가능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다른 클라이언트에는 접근 불가</a:t>
            </a:r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임시 테이블 삭제 </a:t>
            </a:r>
            <a:r>
              <a:rPr lang="ko-KR" altLang="en-US" sz="2200" dirty="0" smtClean="0"/>
              <a:t>시점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사용자가 </a:t>
            </a:r>
            <a:r>
              <a:rPr lang="en-US" altLang="ko-KR" dirty="0">
                <a:solidFill>
                  <a:prstClr val="black"/>
                </a:solidFill>
              </a:rPr>
              <a:t>DROP TABLE</a:t>
            </a:r>
            <a:r>
              <a:rPr lang="ko-KR" altLang="en-US" dirty="0">
                <a:solidFill>
                  <a:prstClr val="black"/>
                </a:solidFill>
              </a:rPr>
              <a:t>로 직접 삭제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Workbench</a:t>
            </a:r>
            <a:r>
              <a:rPr lang="ko-KR" altLang="en-US" dirty="0">
                <a:solidFill>
                  <a:prstClr val="black"/>
                </a:solidFill>
              </a:rPr>
              <a:t>를 종료하거나 </a:t>
            </a:r>
            <a:r>
              <a:rPr lang="en-US" altLang="ko-KR" dirty="0" err="1">
                <a:solidFill>
                  <a:prstClr val="black"/>
                </a:solidFill>
              </a:rPr>
              <a:t>mysql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클라이언트를 종료하면 삭제됨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서비스가 </a:t>
            </a:r>
            <a:r>
              <a:rPr lang="ko-KR" altLang="en-US" dirty="0" err="1">
                <a:solidFill>
                  <a:prstClr val="black"/>
                </a:solidFill>
              </a:rPr>
              <a:t>재시작되면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삭제됨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09" y="1788868"/>
            <a:ext cx="9095764" cy="10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096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임시 테이블 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예제 실습 </a:t>
            </a:r>
            <a:r>
              <a:rPr lang="en-US" altLang="ko-KR" sz="2200" dirty="0" smtClean="0"/>
              <a:t>(P. 340 ~ 341)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Workbench </a:t>
            </a:r>
            <a:r>
              <a:rPr lang="ko-KR" altLang="en-US" dirty="0" smtClean="0">
                <a:solidFill>
                  <a:prstClr val="black"/>
                </a:solidFill>
              </a:rPr>
              <a:t>실행 </a:t>
            </a:r>
            <a:r>
              <a:rPr lang="en-US" altLang="ko-KR" dirty="0" smtClean="0">
                <a:solidFill>
                  <a:prstClr val="black"/>
                </a:solidFill>
              </a:rPr>
              <a:t>– [Local instance MySQL] </a:t>
            </a:r>
            <a:r>
              <a:rPr lang="ko-KR" altLang="en-US" dirty="0" smtClean="0">
                <a:solidFill>
                  <a:prstClr val="black"/>
                </a:solidFill>
              </a:rPr>
              <a:t>접속 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왼쪽 상단 </a:t>
            </a:r>
            <a:r>
              <a:rPr lang="en-US" altLang="ko-KR" dirty="0" smtClean="0">
                <a:solidFill>
                  <a:prstClr val="black"/>
                </a:solidFill>
              </a:rPr>
              <a:t>[Home] </a:t>
            </a:r>
            <a:r>
              <a:rPr lang="ko-KR" altLang="en-US" dirty="0" smtClean="0">
                <a:solidFill>
                  <a:prstClr val="black"/>
                </a:solidFill>
              </a:rPr>
              <a:t>탭 클릭 </a:t>
            </a:r>
            <a:r>
              <a:rPr lang="en-US" altLang="ko-KR" dirty="0" smtClean="0">
                <a:solidFill>
                  <a:prstClr val="black"/>
                </a:solidFill>
              </a:rPr>
              <a:t>- [</a:t>
            </a:r>
            <a:r>
              <a:rPr lang="en-US" altLang="ko-KR" dirty="0">
                <a:solidFill>
                  <a:prstClr val="black"/>
                </a:solidFill>
              </a:rPr>
              <a:t>Local instance MySQL] </a:t>
            </a:r>
            <a:r>
              <a:rPr lang="ko-KR" altLang="en-US" dirty="0">
                <a:solidFill>
                  <a:prstClr val="black"/>
                </a:solidFill>
              </a:rPr>
              <a:t>접속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2530" name="Picture 2" descr="C:\Users\USER\Desktop\이것이mysql이다\이미지모음\1-9장그림(2019.09.16)\08장그림\08-1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414" y="2880214"/>
            <a:ext cx="8776716" cy="35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503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임시 테이블 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예제 실습 </a:t>
            </a:r>
            <a:r>
              <a:rPr lang="en-US" altLang="ko-KR" sz="2200" dirty="0" smtClean="0"/>
              <a:t>(P. 340 ~ 341)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임시 테이블 </a:t>
            </a:r>
            <a:r>
              <a:rPr lang="en-US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개 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두 번째는 기존의 </a:t>
            </a:r>
            <a:r>
              <a:rPr lang="en-US" altLang="ko-KR" dirty="0" smtClean="0">
                <a:solidFill>
                  <a:prstClr val="black"/>
                </a:solidFill>
              </a:rPr>
              <a:t>employees </a:t>
            </a:r>
            <a:r>
              <a:rPr lang="ko-KR" altLang="en-US" dirty="0" smtClean="0">
                <a:solidFill>
                  <a:prstClr val="black"/>
                </a:solidFill>
              </a:rPr>
              <a:t>테이블과 동일한 이름으로 생성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47" y="2677258"/>
            <a:ext cx="8494345" cy="175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 descr="C:\Users\USER\Desktop\이것이mysql이다\이미지모음\1-9장그림(2019.09.16)\08장그림\08-1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96" y="4883762"/>
            <a:ext cx="5707673" cy="138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89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임시 테이블 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예제 실습 </a:t>
            </a:r>
            <a:r>
              <a:rPr lang="en-US" altLang="ko-KR" sz="2200" dirty="0" smtClean="0"/>
              <a:t>(P. 340 ~ 341)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입력하고 확인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06" y="2369159"/>
            <a:ext cx="5106797" cy="144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 descr="C:\Users\USER\Desktop\이것이mysql이다\이미지모음\1-9장그림(2019.09.16)\08장그림\08-1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87" y="4294674"/>
            <a:ext cx="4895216" cy="99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95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임시 테이블 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예제 실습 </a:t>
            </a:r>
            <a:r>
              <a:rPr lang="en-US" altLang="ko-KR" sz="2200" dirty="0" smtClean="0"/>
              <a:t>(P. 340 ~ 341)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(Workbench 2) Workbench 1</a:t>
            </a:r>
            <a:r>
              <a:rPr lang="ko-KR" altLang="en-US" dirty="0">
                <a:solidFill>
                  <a:prstClr val="black"/>
                </a:solidFill>
              </a:rPr>
              <a:t>에서 생성한 테이블에 </a:t>
            </a:r>
            <a:r>
              <a:rPr lang="ko-KR" altLang="en-US" dirty="0" smtClean="0">
                <a:solidFill>
                  <a:prstClr val="black"/>
                </a:solidFill>
              </a:rPr>
              <a:t>접근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err="1" smtClean="0">
                <a:solidFill>
                  <a:prstClr val="black"/>
                </a:solidFill>
              </a:rPr>
              <a:t>tempTBL</a:t>
            </a:r>
            <a:r>
              <a:rPr lang="ko-KR" altLang="en-US" dirty="0">
                <a:solidFill>
                  <a:prstClr val="black"/>
                </a:solidFill>
              </a:rPr>
              <a:t>은 아예 그런 테이블이 없다는 오류 </a:t>
            </a:r>
            <a:r>
              <a:rPr lang="ko-KR" altLang="en-US" dirty="0" smtClean="0">
                <a:solidFill>
                  <a:prstClr val="black"/>
                </a:solidFill>
              </a:rPr>
              <a:t>메시지 나옴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세션이 다르면 임시 테이블에 접근할 수 없음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employees </a:t>
            </a:r>
            <a:r>
              <a:rPr lang="ko-KR" altLang="en-US" dirty="0" smtClean="0">
                <a:solidFill>
                  <a:prstClr val="black"/>
                </a:solidFill>
              </a:rPr>
              <a:t>테이블은 기존의 </a:t>
            </a:r>
            <a:r>
              <a:rPr lang="en-US" altLang="ko-KR" dirty="0" smtClean="0">
                <a:solidFill>
                  <a:prstClr val="black"/>
                </a:solidFill>
              </a:rPr>
              <a:t>employees </a:t>
            </a:r>
            <a:r>
              <a:rPr lang="ko-KR" altLang="en-US" dirty="0" smtClean="0">
                <a:solidFill>
                  <a:prstClr val="black"/>
                </a:solidFill>
              </a:rPr>
              <a:t>테이블이 접근해옴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임시 테이블 </a:t>
            </a:r>
            <a:r>
              <a:rPr lang="en-US" altLang="ko-KR" dirty="0" smtClean="0">
                <a:solidFill>
                  <a:prstClr val="black"/>
                </a:solidFill>
              </a:rPr>
              <a:t>employees </a:t>
            </a:r>
            <a:r>
              <a:rPr lang="ko-KR" altLang="en-US" dirty="0" smtClean="0">
                <a:solidFill>
                  <a:prstClr val="black"/>
                </a:solidFill>
              </a:rPr>
              <a:t>접근할 수 없음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18" y="2417886"/>
            <a:ext cx="3190751" cy="110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929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임시 테이블 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예제 실습 </a:t>
            </a:r>
            <a:r>
              <a:rPr lang="en-US" altLang="ko-KR" sz="2200" dirty="0" smtClean="0"/>
              <a:t>(P. 340 ~ 341)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(Workbench </a:t>
            </a:r>
            <a:r>
              <a:rPr lang="en-US" altLang="ko-KR" dirty="0" smtClean="0">
                <a:solidFill>
                  <a:prstClr val="black"/>
                </a:solidFill>
              </a:rPr>
              <a:t>1) </a:t>
            </a:r>
            <a:r>
              <a:rPr lang="ko-KR" altLang="en-US" dirty="0" smtClean="0">
                <a:solidFill>
                  <a:prstClr val="black"/>
                </a:solidFill>
              </a:rPr>
              <a:t>임시 테이블 삭제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DROP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en-US" altLang="ko-KR" dirty="0" err="1" smtClean="0">
                <a:solidFill>
                  <a:prstClr val="black"/>
                </a:solidFill>
              </a:rPr>
              <a:t>temptbl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Workbench</a:t>
            </a:r>
            <a:r>
              <a:rPr lang="ko-KR" altLang="en-US" dirty="0">
                <a:solidFill>
                  <a:prstClr val="black"/>
                </a:solidFill>
              </a:rPr>
              <a:t>를 </a:t>
            </a:r>
            <a:r>
              <a:rPr lang="ko-KR" altLang="en-US" dirty="0" smtClean="0">
                <a:solidFill>
                  <a:prstClr val="black"/>
                </a:solidFill>
              </a:rPr>
              <a:t>종료 후 다시 접속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다음 </a:t>
            </a:r>
            <a:r>
              <a:rPr lang="ko-KR" altLang="en-US" dirty="0">
                <a:solidFill>
                  <a:prstClr val="black"/>
                </a:solidFill>
              </a:rPr>
              <a:t>쿼리로 </a:t>
            </a:r>
            <a:r>
              <a:rPr lang="ko-KR" altLang="en-US" dirty="0" smtClean="0">
                <a:solidFill>
                  <a:prstClr val="black"/>
                </a:solidFill>
              </a:rPr>
              <a:t>확인 시 임시 </a:t>
            </a:r>
            <a:r>
              <a:rPr lang="ko-KR" altLang="en-US" dirty="0">
                <a:solidFill>
                  <a:prstClr val="black"/>
                </a:solidFill>
              </a:rPr>
              <a:t>테이블이 아닌 기존의 </a:t>
            </a:r>
            <a:r>
              <a:rPr lang="ko-KR" altLang="en-US" dirty="0" smtClean="0">
                <a:solidFill>
                  <a:prstClr val="black"/>
                </a:solidFill>
              </a:rPr>
              <a:t>테이블 조회 됨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USE employees;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SELECT </a:t>
            </a:r>
            <a:r>
              <a:rPr lang="en-US" altLang="ko-KR" dirty="0">
                <a:solidFill>
                  <a:prstClr val="black"/>
                </a:solidFill>
              </a:rPr>
              <a:t>* FROM employees;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6298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8 </a:t>
            </a:r>
            <a:r>
              <a:rPr lang="ko-KR" altLang="en-US" sz="3600" b="1" dirty="0" smtClean="0">
                <a:cs typeface="+mj-cs"/>
              </a:rPr>
              <a:t>테이블과 </a:t>
            </a:r>
            <a:r>
              <a:rPr lang="ko-KR" altLang="en-US" sz="3600" b="1" dirty="0" err="1" smtClean="0">
                <a:cs typeface="+mj-cs"/>
              </a:rPr>
              <a:t>뷰</a:t>
            </a:r>
            <a:endParaRPr lang="ko-KR" altLang="en-US" sz="3600" b="1" dirty="0"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9287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데이터베이스의 핵심 개체인 테이블과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가상의 테이블인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뷰에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대해서도 알아본다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940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삭제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외래 키 제약 조건의 기준 테이블은 삭제할 수가 없음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먼저 외래 키가 생성된 외래 키 테이블을 삭제해야 </a:t>
            </a:r>
            <a:r>
              <a:rPr lang="ko-KR" altLang="en-US" dirty="0" smtClean="0">
                <a:solidFill>
                  <a:prstClr val="black"/>
                </a:solidFill>
              </a:rPr>
              <a:t>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구매 테이블이 존재하는데 회원 테이블을 삭제 할 수 없음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구매 테이블 삭제가 선행 되어야 함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동시에 여러 테이블 삭제도 가능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DROP TABLE </a:t>
            </a:r>
            <a:r>
              <a:rPr lang="ko-KR" altLang="en-US" dirty="0" smtClean="0">
                <a:solidFill>
                  <a:prstClr val="black"/>
                </a:solidFill>
              </a:rPr>
              <a:t>테이블</a:t>
            </a:r>
            <a:r>
              <a:rPr lang="en-US" altLang="ko-KR" dirty="0" smtClean="0">
                <a:solidFill>
                  <a:prstClr val="black"/>
                </a:solidFill>
              </a:rPr>
              <a:t>1, </a:t>
            </a:r>
            <a:r>
              <a:rPr lang="ko-KR" altLang="en-US" dirty="0" smtClean="0">
                <a:solidFill>
                  <a:prstClr val="black"/>
                </a:solidFill>
              </a:rPr>
              <a:t>테이블</a:t>
            </a:r>
            <a:r>
              <a:rPr lang="en-US" altLang="ko-KR" dirty="0" smtClean="0">
                <a:solidFill>
                  <a:prstClr val="black"/>
                </a:solidFill>
              </a:rPr>
              <a:t>2, </a:t>
            </a:r>
            <a:r>
              <a:rPr lang="ko-KR" altLang="en-US" dirty="0" smtClean="0">
                <a:solidFill>
                  <a:prstClr val="black"/>
                </a:solidFill>
              </a:rPr>
              <a:t>테이블</a:t>
            </a:r>
            <a:r>
              <a:rPr lang="en-US" altLang="ko-KR" dirty="0" smtClean="0">
                <a:solidFill>
                  <a:prstClr val="black"/>
                </a:solidFill>
              </a:rPr>
              <a:t>3;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67" y="1310296"/>
            <a:ext cx="10978663" cy="92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758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수정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ALTER TABLE</a:t>
            </a:r>
            <a:r>
              <a:rPr lang="ko-KR" altLang="en-US" sz="2200" dirty="0" smtClean="0"/>
              <a:t>문 사용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테이블에 무엇인가 추가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</a:rPr>
              <a:t>변경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</a:rPr>
              <a:t>수정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</a:rPr>
              <a:t>삭제 모두 </a:t>
            </a:r>
            <a:r>
              <a:rPr lang="en-US" altLang="ko-KR" dirty="0" smtClean="0">
                <a:solidFill>
                  <a:prstClr val="black"/>
                </a:solidFill>
              </a:rPr>
              <a:t>ALTER TABLE</a:t>
            </a:r>
            <a:r>
              <a:rPr lang="ko-KR" altLang="en-US" dirty="0" smtClean="0">
                <a:solidFill>
                  <a:prstClr val="black"/>
                </a:solidFill>
              </a:rPr>
              <a:t>문 사용</a:t>
            </a:r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열의 추가</a:t>
            </a:r>
            <a:endParaRPr lang="ko-KR" altLang="en-US" sz="2200" dirty="0"/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기본적으로 가장 뒤에 추가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순서를 지정하려면 제일 뒤에 </a:t>
            </a:r>
            <a:r>
              <a:rPr lang="en-US" altLang="ko-KR" b="1" dirty="0" smtClean="0">
                <a:solidFill>
                  <a:prstClr val="black"/>
                </a:solidFill>
              </a:rPr>
              <a:t>‘FIRST’ </a:t>
            </a:r>
            <a:r>
              <a:rPr lang="ko-KR" altLang="en-US" b="1" dirty="0" smtClean="0">
                <a:solidFill>
                  <a:prstClr val="black"/>
                </a:solidFill>
              </a:rPr>
              <a:t>또는 </a:t>
            </a:r>
            <a:r>
              <a:rPr lang="en-US" altLang="ko-KR" b="1" dirty="0" smtClean="0">
                <a:solidFill>
                  <a:prstClr val="black"/>
                </a:solidFill>
              </a:rPr>
              <a:t>‘ALTER </a:t>
            </a:r>
            <a:r>
              <a:rPr lang="ko-KR" altLang="en-US" b="1" dirty="0" smtClean="0">
                <a:solidFill>
                  <a:prstClr val="black"/>
                </a:solidFill>
              </a:rPr>
              <a:t>열 이름</a:t>
            </a:r>
            <a:r>
              <a:rPr lang="en-US" altLang="ko-KR" b="1" dirty="0" smtClean="0">
                <a:solidFill>
                  <a:prstClr val="black"/>
                </a:solidFill>
              </a:rPr>
              <a:t>’ </a:t>
            </a:r>
            <a:r>
              <a:rPr lang="ko-KR" altLang="en-US" b="1" dirty="0" smtClean="0">
                <a:solidFill>
                  <a:prstClr val="black"/>
                </a:solidFill>
              </a:rPr>
              <a:t>지정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회원 테이블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usertbl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에 회원 홈페이지 주소 추가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59" y="3979985"/>
            <a:ext cx="98996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672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수정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열의 삭제</a:t>
            </a:r>
            <a:endParaRPr lang="ko-KR" altLang="en-US" sz="2200" dirty="0"/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제약 조건이 걸린 열을 삭제할 경우 제약 조건을 먼저 삭제한 후에 열을 삭제해야 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열의 </a:t>
            </a:r>
            <a:r>
              <a:rPr lang="ko-KR" altLang="en-US" sz="2200" dirty="0" smtClean="0">
                <a:solidFill>
                  <a:prstClr val="black"/>
                </a:solidFill>
              </a:rPr>
              <a:t>이름 및 데이터 형식 변경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회원 이름</a:t>
            </a:r>
            <a:r>
              <a:rPr lang="en-US" altLang="ko-KR" dirty="0" smtClean="0">
                <a:solidFill>
                  <a:prstClr val="black"/>
                </a:solidFill>
              </a:rPr>
              <a:t>(name)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ko-KR" altLang="en-US" dirty="0">
                <a:solidFill>
                  <a:prstClr val="black"/>
                </a:solidFill>
              </a:rPr>
              <a:t>열 이름을 </a:t>
            </a:r>
            <a:r>
              <a:rPr lang="en-US" altLang="ko-KR" dirty="0" err="1">
                <a:solidFill>
                  <a:prstClr val="black"/>
                </a:solidFill>
              </a:rPr>
              <a:t>uName</a:t>
            </a:r>
            <a:r>
              <a:rPr lang="ko-KR" altLang="en-US" dirty="0">
                <a:solidFill>
                  <a:prstClr val="black"/>
                </a:solidFill>
              </a:rPr>
              <a:t>으로 변경하고 데이터 형식을 </a:t>
            </a:r>
            <a:r>
              <a:rPr lang="en-US" altLang="ko-KR" dirty="0">
                <a:solidFill>
                  <a:prstClr val="black"/>
                </a:solidFill>
              </a:rPr>
              <a:t>VARCHAR(20)</a:t>
            </a:r>
            <a:r>
              <a:rPr lang="ko-KR" altLang="en-US" dirty="0" smtClean="0">
                <a:solidFill>
                  <a:prstClr val="black"/>
                </a:solidFill>
              </a:rPr>
              <a:t>으로 변경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en-US" altLang="ko-KR" dirty="0">
                <a:solidFill>
                  <a:prstClr val="black"/>
                </a:solidFill>
              </a:rPr>
              <a:t>NULL </a:t>
            </a:r>
            <a:r>
              <a:rPr lang="ko-KR" altLang="en-US" dirty="0">
                <a:solidFill>
                  <a:prstClr val="black"/>
                </a:solidFill>
              </a:rPr>
              <a:t>값도 </a:t>
            </a:r>
            <a:r>
              <a:rPr lang="ko-KR" altLang="en-US" dirty="0" smtClean="0">
                <a:solidFill>
                  <a:prstClr val="black"/>
                </a:solidFill>
              </a:rPr>
              <a:t>허용하는 경우</a:t>
            </a:r>
            <a:endParaRPr lang="ko-KR" altLang="en-US" sz="2200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31" y="1824647"/>
            <a:ext cx="9777413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2" y="4863612"/>
            <a:ext cx="9969809" cy="120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391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수정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열의 제약 조건 추가 및 삭제</a:t>
            </a:r>
            <a:endParaRPr lang="ko-KR" altLang="en-US" sz="2200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기본 키를 삭제 하는 경우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오류가 </a:t>
            </a:r>
            <a:r>
              <a:rPr lang="ko-KR" altLang="en-US" dirty="0" smtClean="0">
                <a:solidFill>
                  <a:prstClr val="black"/>
                </a:solidFill>
              </a:rPr>
              <a:t>발생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err="1" smtClean="0">
                <a:solidFill>
                  <a:prstClr val="black"/>
                </a:solidFill>
              </a:rPr>
              <a:t>usertbl</a:t>
            </a:r>
            <a:r>
              <a:rPr lang="ko-KR" altLang="en-US" dirty="0">
                <a:solidFill>
                  <a:prstClr val="black"/>
                </a:solidFill>
              </a:rPr>
              <a:t>의 기본 키인 </a:t>
            </a:r>
            <a:r>
              <a:rPr lang="en-US" altLang="ko-KR" dirty="0" err="1">
                <a:solidFill>
                  <a:prstClr val="black"/>
                </a:solidFill>
              </a:rPr>
              <a:t>userID</a:t>
            </a:r>
            <a:r>
              <a:rPr lang="ko-KR" altLang="en-US" dirty="0">
                <a:solidFill>
                  <a:prstClr val="black"/>
                </a:solidFill>
              </a:rPr>
              <a:t>열은 </a:t>
            </a:r>
            <a:r>
              <a:rPr lang="en-US" altLang="ko-KR" dirty="0" err="1">
                <a:solidFill>
                  <a:prstClr val="black"/>
                </a:solidFill>
              </a:rPr>
              <a:t>buytbl</a:t>
            </a:r>
            <a:r>
              <a:rPr lang="ko-KR" altLang="en-US" dirty="0">
                <a:solidFill>
                  <a:prstClr val="black"/>
                </a:solidFill>
              </a:rPr>
              <a:t>에 외래 키로 </a:t>
            </a:r>
            <a:r>
              <a:rPr lang="ko-KR" altLang="en-US" dirty="0" smtClean="0">
                <a:solidFill>
                  <a:prstClr val="black"/>
                </a:solidFill>
              </a:rPr>
              <a:t>연결되어 </a:t>
            </a:r>
            <a:r>
              <a:rPr lang="ko-KR" altLang="en-US" dirty="0">
                <a:solidFill>
                  <a:prstClr val="black"/>
                </a:solidFill>
              </a:rPr>
              <a:t>있기 </a:t>
            </a:r>
            <a:r>
              <a:rPr lang="ko-KR" altLang="en-US" dirty="0" smtClean="0">
                <a:solidFill>
                  <a:prstClr val="black"/>
                </a:solidFill>
              </a:rPr>
              <a:t>때문에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외래 </a:t>
            </a:r>
            <a:r>
              <a:rPr lang="ko-KR" altLang="en-US" dirty="0">
                <a:solidFill>
                  <a:prstClr val="black"/>
                </a:solidFill>
              </a:rPr>
              <a:t>키를 제거한 후에 다시 기본 키를 </a:t>
            </a:r>
            <a:r>
              <a:rPr lang="ko-KR" altLang="en-US" dirty="0" smtClean="0">
                <a:solidFill>
                  <a:prstClr val="black"/>
                </a:solidFill>
              </a:rPr>
              <a:t>제거해야 함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ko-KR" altLang="en-US" sz="2200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56" y="2254617"/>
            <a:ext cx="110045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13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077" y="1326556"/>
            <a:ext cx="8339216" cy="5346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2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en-US" altLang="ko-KR" sz="2200" dirty="0" smtClean="0"/>
              <a:t>Workbench</a:t>
            </a:r>
            <a:r>
              <a:rPr lang="ko-KR" altLang="en-US" sz="2200" dirty="0" smtClean="0"/>
              <a:t>에서 </a:t>
            </a:r>
            <a:r>
              <a:rPr lang="ko-KR" altLang="en-US" sz="2200" dirty="0"/>
              <a:t>테이블 </a:t>
            </a:r>
            <a:r>
              <a:rPr lang="ko-KR" altLang="en-US" sz="2200" dirty="0" smtClean="0"/>
              <a:t>생성</a:t>
            </a:r>
            <a:endParaRPr lang="en-US" altLang="ko-KR" sz="2200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Navigator – [Schemas] </a:t>
            </a:r>
            <a:r>
              <a:rPr lang="ko-KR" altLang="en-US" dirty="0" smtClean="0">
                <a:solidFill>
                  <a:prstClr val="black"/>
                </a:solidFill>
              </a:rPr>
              <a:t>클릭 </a:t>
            </a:r>
            <a:r>
              <a:rPr lang="en-US" altLang="ko-KR" dirty="0" smtClean="0">
                <a:solidFill>
                  <a:prstClr val="black"/>
                </a:solidFill>
              </a:rPr>
              <a:t>– ‘</a:t>
            </a:r>
            <a:r>
              <a:rPr lang="en-US" altLang="ko-KR" dirty="0" err="1" smtClean="0">
                <a:solidFill>
                  <a:prstClr val="black"/>
                </a:solidFill>
              </a:rPr>
              <a:t>tabledb</a:t>
            </a:r>
            <a:r>
              <a:rPr lang="en-US" altLang="ko-KR" dirty="0" smtClean="0">
                <a:solidFill>
                  <a:prstClr val="black"/>
                </a:solidFill>
              </a:rPr>
              <a:t>’ </a:t>
            </a:r>
            <a:r>
              <a:rPr lang="ko-KR" altLang="en-US" dirty="0" smtClean="0">
                <a:solidFill>
                  <a:prstClr val="black"/>
                </a:solidFill>
              </a:rPr>
              <a:t>확장 </a:t>
            </a:r>
            <a:r>
              <a:rPr lang="en-US" altLang="ko-KR" dirty="0" smtClean="0">
                <a:solidFill>
                  <a:prstClr val="black"/>
                </a:solidFill>
              </a:rPr>
              <a:t>– ‘Tables’ </a:t>
            </a:r>
            <a:r>
              <a:rPr lang="ko-KR" altLang="en-US" dirty="0" smtClean="0">
                <a:solidFill>
                  <a:prstClr val="black"/>
                </a:solidFill>
              </a:rPr>
              <a:t>마우스 오른쪽 버튼 </a:t>
            </a:r>
            <a:r>
              <a:rPr lang="en-US" altLang="ko-KR" dirty="0" smtClean="0">
                <a:solidFill>
                  <a:prstClr val="black"/>
                </a:solidFill>
              </a:rPr>
              <a:t>– [Create Table] </a:t>
            </a:r>
            <a:r>
              <a:rPr lang="ko-KR" altLang="en-US" dirty="0" smtClean="0">
                <a:solidFill>
                  <a:prstClr val="black"/>
                </a:solidFill>
              </a:rPr>
              <a:t>선택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1026" name="Picture 2" descr="C:\Users\USER\Desktop\이것이mysql이다\이미지모음\1-9장그림(2019.09.16)\08장그림\08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111" y="2255959"/>
            <a:ext cx="4301014" cy="447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1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en-US" altLang="ko-KR" sz="2200" dirty="0" smtClean="0"/>
              <a:t>Workbench</a:t>
            </a:r>
            <a:r>
              <a:rPr lang="ko-KR" altLang="en-US" sz="2200" dirty="0" smtClean="0"/>
              <a:t>에서 </a:t>
            </a:r>
            <a:r>
              <a:rPr lang="ko-KR" altLang="en-US" sz="2200" dirty="0"/>
              <a:t>테이블 </a:t>
            </a:r>
            <a:r>
              <a:rPr lang="ko-KR" altLang="en-US" sz="2200" dirty="0" smtClean="0"/>
              <a:t>생성</a:t>
            </a:r>
            <a:endParaRPr lang="en-US" altLang="ko-KR" sz="2200" dirty="0" smtClean="0"/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usertbl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err="1" smtClean="0">
                <a:solidFill>
                  <a:prstClr val="black"/>
                </a:solidFill>
              </a:rPr>
              <a:t>userID</a:t>
            </a:r>
            <a:r>
              <a:rPr lang="ko-KR" altLang="en-US" dirty="0" smtClean="0">
                <a:solidFill>
                  <a:prstClr val="black"/>
                </a:solidFill>
              </a:rPr>
              <a:t>열을 기본 키</a:t>
            </a:r>
            <a:r>
              <a:rPr lang="en-US" altLang="ko-KR" dirty="0" smtClean="0">
                <a:solidFill>
                  <a:prstClr val="black"/>
                </a:solidFill>
              </a:rPr>
              <a:t>(Primary Key)</a:t>
            </a:r>
            <a:r>
              <a:rPr lang="ko-KR" altLang="en-US" dirty="0" smtClean="0">
                <a:solidFill>
                  <a:prstClr val="black"/>
                </a:solidFill>
              </a:rPr>
              <a:t>로 설정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2050" name="Picture 2" descr="C:\Users\USER\Desktop\이것이mysql이다\이미지모음\1-9장그림(2019.09.16)\08장그림\08-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41" y="2598235"/>
            <a:ext cx="8374306" cy="417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87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en-US" altLang="ko-KR" sz="2200" dirty="0" smtClean="0"/>
              <a:t>Workbench</a:t>
            </a:r>
            <a:r>
              <a:rPr lang="ko-KR" altLang="en-US" sz="2200" dirty="0" smtClean="0"/>
              <a:t>에서 </a:t>
            </a:r>
            <a:r>
              <a:rPr lang="ko-KR" altLang="en-US" sz="2200" dirty="0"/>
              <a:t>테이블 </a:t>
            </a:r>
            <a:r>
              <a:rPr lang="ko-KR" altLang="en-US" sz="2200" dirty="0" smtClean="0"/>
              <a:t>생성</a:t>
            </a:r>
            <a:endParaRPr lang="en-US" altLang="ko-KR" sz="2200" dirty="0" smtClean="0"/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buytbl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err="1" smtClean="0">
                <a:solidFill>
                  <a:prstClr val="black"/>
                </a:solidFill>
              </a:rPr>
              <a:t>num</a:t>
            </a:r>
            <a:r>
              <a:rPr lang="ko-KR" altLang="en-US" dirty="0" smtClean="0">
                <a:solidFill>
                  <a:prstClr val="black"/>
                </a:solidFill>
              </a:rPr>
              <a:t>열을 기본 키</a:t>
            </a:r>
            <a:r>
              <a:rPr lang="en-US" altLang="ko-KR" dirty="0" smtClean="0">
                <a:solidFill>
                  <a:prstClr val="black"/>
                </a:solidFill>
              </a:rPr>
              <a:t>(Primary Key)</a:t>
            </a:r>
            <a:r>
              <a:rPr lang="ko-KR" altLang="en-US" dirty="0" smtClean="0">
                <a:solidFill>
                  <a:prstClr val="black"/>
                </a:solidFill>
              </a:rPr>
              <a:t>로 설정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3075" name="Picture 3" descr="C:\Users\USER\Desktop\이것이mysql이다\이미지모음\1-9장그림(2019.09.16)\08장그림\08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41" y="2700338"/>
            <a:ext cx="7370763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39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3835A-5E09-4503-B599-6DF340CA39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 만들기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en-US" altLang="ko-KR" sz="2200" dirty="0" smtClean="0"/>
              <a:t>Workbench</a:t>
            </a:r>
            <a:r>
              <a:rPr lang="ko-KR" altLang="en-US" sz="2200" dirty="0" smtClean="0"/>
              <a:t>에서 </a:t>
            </a:r>
            <a:r>
              <a:rPr lang="ko-KR" altLang="en-US" sz="2200" dirty="0"/>
              <a:t>테이블 </a:t>
            </a:r>
            <a:r>
              <a:rPr lang="ko-KR" altLang="en-US" sz="2200" dirty="0" smtClean="0"/>
              <a:t>생성</a:t>
            </a:r>
            <a:endParaRPr lang="en-US" altLang="ko-KR" sz="2200" dirty="0" smtClean="0"/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buytbl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생성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 err="1" smtClean="0">
                <a:solidFill>
                  <a:prstClr val="black"/>
                </a:solidFill>
              </a:rPr>
              <a:t>num</a:t>
            </a:r>
            <a:r>
              <a:rPr lang="ko-KR" altLang="en-US" dirty="0" smtClean="0">
                <a:solidFill>
                  <a:prstClr val="black"/>
                </a:solidFill>
              </a:rPr>
              <a:t>열에 </a:t>
            </a:r>
            <a:r>
              <a:rPr lang="en-US" altLang="ko-KR" dirty="0" smtClean="0">
                <a:solidFill>
                  <a:prstClr val="black"/>
                </a:solidFill>
              </a:rPr>
              <a:t>AUTO_INCREMENT, FOREIGN KEY </a:t>
            </a:r>
            <a:r>
              <a:rPr lang="ko-KR" altLang="en-US" dirty="0" smtClean="0">
                <a:solidFill>
                  <a:prstClr val="black"/>
                </a:solidFill>
              </a:rPr>
              <a:t>추가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〉 〉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이것이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MySQL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 smtClean="0"/>
              <a:t>테이블</a:t>
            </a:r>
            <a:endParaRPr lang="x-none" dirty="0"/>
          </a:p>
        </p:txBody>
      </p:sp>
      <p:pic>
        <p:nvPicPr>
          <p:cNvPr id="4098" name="Picture 2" descr="C:\Users\USER\Desktop\이것이mysql이다\이미지모음\1-9장그림(2019.09.16)\08장그림\08-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99" y="2626194"/>
            <a:ext cx="8747885" cy="396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4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1867</Words>
  <Application>Microsoft Office PowerPoint</Application>
  <PresentationFormat>와이드스크린</PresentationFormat>
  <Paragraphs>392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맑은 고딕</vt:lpstr>
      <vt:lpstr>시스템 서체</vt:lpstr>
      <vt:lpstr>Arial</vt:lpstr>
      <vt:lpstr>Calibri</vt:lpstr>
      <vt:lpstr>Office 테마</vt:lpstr>
      <vt:lpstr>1_Office 테마</vt:lpstr>
      <vt:lpstr>CHAPTER 08 테이블과 뷰</vt:lpstr>
      <vt:lpstr>Contents</vt:lpstr>
      <vt:lpstr>Contents</vt:lpstr>
      <vt:lpstr>PowerPoint 프레젠테이션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  <vt:lpstr>SECTION 01 테이블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08 테이블과 뷰</dc:title>
  <dc:creator>Windows 사용자</dc:creator>
  <cp:lastModifiedBy>Windows 사용자</cp:lastModifiedBy>
  <cp:revision>1</cp:revision>
  <dcterms:created xsi:type="dcterms:W3CDTF">2022-09-21T23:59:50Z</dcterms:created>
  <dcterms:modified xsi:type="dcterms:W3CDTF">2022-09-22T00:00:55Z</dcterms:modified>
</cp:coreProperties>
</file>