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Amatic SC"/>
      <p:regular r:id="rId17"/>
      <p:bold r:id="rId18"/>
    </p:embeddedFon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6.xml"/><Relationship Id="rId22" Type="http://schemas.openxmlformats.org/officeDocument/2006/relationships/font" Target="fonts/SourceCodePro-boldItalic.fntdata"/><Relationship Id="rId10" Type="http://schemas.openxmlformats.org/officeDocument/2006/relationships/slide" Target="slides/slide5.xml"/><Relationship Id="rId21" Type="http://schemas.openxmlformats.org/officeDocument/2006/relationships/font" Target="fonts/SourceCodePro-italic.fntdata"/><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AmaticSC-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SourceCodePro-regular.fntdata"/><Relationship Id="rId6" Type="http://schemas.openxmlformats.org/officeDocument/2006/relationships/slide" Target="slides/slide1.xml"/><Relationship Id="rId18"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2ab29bbe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52ab29bbe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2ab29bbe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2ab29bbe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2ab29bbe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2ab29bbe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2ab29bbe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2ab29bbe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2ab29bbe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2ab29bbe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2ab29bbe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2ab29bbe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bocasay.com/fr/developpement-application-reactjs/" TargetMode="External"/><Relationship Id="rId4" Type="http://schemas.openxmlformats.org/officeDocument/2006/relationships/hyperlink" Target="https://www.bocasay.com/fr/avantages-developper-nodejs/" TargetMode="External"/><Relationship Id="rId5" Type="http://schemas.openxmlformats.org/officeDocument/2006/relationships/hyperlink" Target="https://www.bocasay.com/fr/developpement-projet-informatique-offshore-agi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l">
              <a:lnSpc>
                <a:spcPct val="112500"/>
              </a:lnSpc>
              <a:spcBef>
                <a:spcPts val="1500"/>
              </a:spcBef>
              <a:spcAft>
                <a:spcPts val="0"/>
              </a:spcAft>
              <a:buNone/>
            </a:pPr>
            <a:r>
              <a:rPr b="0" lang="fr" sz="2400">
                <a:solidFill>
                  <a:srgbClr val="003D8D"/>
                </a:solidFill>
                <a:highlight>
                  <a:srgbClr val="FFFFFF"/>
                </a:highlight>
                <a:latin typeface="Arial"/>
                <a:ea typeface="Arial"/>
                <a:cs typeface="Arial"/>
                <a:sym typeface="Arial"/>
              </a:rPr>
              <a:t>Les bases des médias sociaux </a:t>
            </a:r>
            <a:endParaRPr b="0" sz="2400">
              <a:solidFill>
                <a:srgbClr val="003D8D"/>
              </a:solidFill>
              <a:highlight>
                <a:srgbClr val="FFFFFF"/>
              </a:highlight>
              <a:latin typeface="Arial"/>
              <a:ea typeface="Arial"/>
              <a:cs typeface="Arial"/>
              <a:sym typeface="Arial"/>
            </a:endParaRPr>
          </a:p>
          <a:p>
            <a:pPr indent="0" lvl="0" marL="0" rtl="0" algn="ctr">
              <a:spcBef>
                <a:spcPts val="1500"/>
              </a:spcBef>
              <a:spcAft>
                <a:spcPts val="0"/>
              </a:spcAft>
              <a:buNone/>
            </a:pPr>
            <a:r>
              <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lnSpc>
                <a:spcPct val="112500"/>
              </a:lnSpc>
              <a:spcBef>
                <a:spcPts val="1500"/>
              </a:spcBef>
              <a:spcAft>
                <a:spcPts val="1500"/>
              </a:spcAft>
              <a:buNone/>
            </a:pPr>
            <a:r>
              <a:rPr b="0" lang="fr" sz="2400">
                <a:solidFill>
                  <a:srgbClr val="003D8D"/>
                </a:solidFill>
                <a:highlight>
                  <a:srgbClr val="FFFFFF"/>
                </a:highlight>
                <a:latin typeface="Arial"/>
                <a:ea typeface="Arial"/>
                <a:cs typeface="Arial"/>
                <a:sym typeface="Arial"/>
              </a:rPr>
              <a:t>Instagram pour les entreprises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123529"/>
              </a:lnSpc>
              <a:spcBef>
                <a:spcPts val="800"/>
              </a:spcBef>
              <a:spcAft>
                <a:spcPts val="0"/>
              </a:spcAft>
              <a:buNone/>
            </a:pPr>
            <a:r>
              <a:rPr b="0" lang="fr" sz="1800">
                <a:solidFill>
                  <a:srgbClr val="003D8D"/>
                </a:solidFill>
                <a:highlight>
                  <a:srgbClr val="FFFFFF"/>
                </a:highlight>
                <a:latin typeface="Arial"/>
                <a:ea typeface="Arial"/>
                <a:cs typeface="Arial"/>
                <a:sym typeface="Arial"/>
              </a:rPr>
              <a:t>Pourquoi utiliser Instagram en tant qu’entreprise</a:t>
            </a:r>
            <a:endParaRPr b="0" sz="1800">
              <a:solidFill>
                <a:srgbClr val="003D8D"/>
              </a:solidFill>
              <a:highlight>
                <a:srgbClr val="FFFFFF"/>
              </a:highlight>
              <a:latin typeface="Arial"/>
              <a:ea typeface="Arial"/>
              <a:cs typeface="Arial"/>
              <a:sym typeface="Arial"/>
            </a:endParaRPr>
          </a:p>
          <a:p>
            <a:pPr indent="0" lvl="0" marL="0" rtl="0" algn="l">
              <a:spcBef>
                <a:spcPts val="1700"/>
              </a:spcBef>
              <a:spcAft>
                <a:spcPts val="0"/>
              </a:spcAft>
              <a:buNone/>
            </a:pPr>
            <a:r>
              <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Clr>
                <a:srgbClr val="374151"/>
              </a:buClr>
              <a:buSzPts val="1200"/>
              <a:buFont typeface="Roboto"/>
              <a:buAutoNum type="arabicPeriod"/>
            </a:pPr>
            <a:r>
              <a:rPr lang="fr" sz="1200">
                <a:solidFill>
                  <a:srgbClr val="374151"/>
                </a:solidFill>
                <a:highlight>
                  <a:srgbClr val="F7F7F8"/>
                </a:highlight>
                <a:latin typeface="Roboto"/>
                <a:ea typeface="Roboto"/>
                <a:cs typeface="Roboto"/>
                <a:sym typeface="Roboto"/>
              </a:rPr>
              <a:t>Instagram a connu une augmentation rapide de son nombre d'abonnés depuis sa fondation en 2010 et son acquisition par Facebook en 2012.</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fr" sz="1200">
                <a:solidFill>
                  <a:srgbClr val="374151"/>
                </a:solidFill>
                <a:highlight>
                  <a:srgbClr val="F7F7F8"/>
                </a:highlight>
                <a:latin typeface="Roboto"/>
                <a:ea typeface="Roboto"/>
                <a:cs typeface="Roboto"/>
                <a:sym typeface="Roboto"/>
              </a:rPr>
              <a:t>Initialement perçu comme un réseau d'échange entre blogueurs de mode et beauté, Instagram est aujourd'hui un support marketing incontournable dans tous les domaines.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fr" sz="1200">
                <a:solidFill>
                  <a:srgbClr val="374151"/>
                </a:solidFill>
                <a:highlight>
                  <a:srgbClr val="F7F7F8"/>
                </a:highlight>
                <a:latin typeface="Roboto"/>
                <a:ea typeface="Roboto"/>
                <a:cs typeface="Roboto"/>
                <a:sym typeface="Roboto"/>
              </a:rPr>
              <a:t>Classé 8e parmi les réseaux sociaux les plus utilisés au monde en termes d'utilisateurs actifs mensuels (classement de juin 2016), Instagram est devancé par Facebook, Messenger, WhatsApp et d'autres applications asiatiques.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fr" sz="1200">
                <a:solidFill>
                  <a:srgbClr val="374151"/>
                </a:solidFill>
                <a:highlight>
                  <a:srgbClr val="F7F7F8"/>
                </a:highlight>
                <a:latin typeface="Roboto"/>
                <a:ea typeface="Roboto"/>
                <a:cs typeface="Roboto"/>
                <a:sym typeface="Roboto"/>
              </a:rPr>
              <a:t>Instagram compte plus de 600 millions d'utilisateurs actifs, avec une croissance rapide ces dernières années, et enregistre plus de 95 millions de posts chaque jour.</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fr" sz="1200">
                <a:solidFill>
                  <a:srgbClr val="374151"/>
                </a:solidFill>
                <a:highlight>
                  <a:srgbClr val="F7F7F8"/>
                </a:highlight>
                <a:latin typeface="Roboto"/>
                <a:ea typeface="Roboto"/>
                <a:cs typeface="Roboto"/>
                <a:sym typeface="Roboto"/>
              </a:rPr>
              <a:t>En France, Instagram compte près de 12 millions d'utilisateurs, dont 70% se connectent quotidiennement, offrant ainsi une base solide pour les entreprises souhaitant accroître leur présence sur la plateforme.</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fr" sz="1200">
                <a:solidFill>
                  <a:srgbClr val="374151"/>
                </a:solidFill>
                <a:highlight>
                  <a:srgbClr val="F7F7F8"/>
                </a:highlight>
                <a:latin typeface="Roboto"/>
                <a:ea typeface="Roboto"/>
                <a:cs typeface="Roboto"/>
                <a:sym typeface="Roboto"/>
              </a:rPr>
              <a:t>L'importance croissante de l'identité visuelle des entreprises fait d'Instagram la plateforme idéale pour se présenter et attirer l'attention des clients potentiels.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fr" sz="1200">
                <a:solidFill>
                  <a:srgbClr val="374151"/>
                </a:solidFill>
                <a:highlight>
                  <a:srgbClr val="F7F7F8"/>
                </a:highlight>
                <a:latin typeface="Roboto"/>
                <a:ea typeface="Roboto"/>
                <a:cs typeface="Roboto"/>
                <a:sym typeface="Roboto"/>
              </a:rPr>
              <a:t>Que ce soit pour une grande marque ou une entreprise locale, il est essentiel de saisir l'opportunité d'utiliser Instagram comme un outil marketing puissant.</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52400" y="152400"/>
            <a:ext cx="7808850"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fr" sz="2100">
                <a:solidFill>
                  <a:srgbClr val="000000"/>
                </a:solidFill>
                <a:highlight>
                  <a:srgbClr val="FFFFFF"/>
                </a:highlight>
                <a:latin typeface="Arial"/>
                <a:ea typeface="Arial"/>
                <a:cs typeface="Arial"/>
                <a:sym typeface="Arial"/>
              </a:rPr>
              <a:t>Définition de la MERN Stack</a:t>
            </a:r>
            <a:endParaRPr b="0" sz="210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
        <p:nvSpPr>
          <p:cNvPr id="74" name="Google Shape;74;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Clr>
                <a:srgbClr val="292B2E"/>
              </a:buClr>
              <a:buSzPts val="1650"/>
              <a:buFont typeface="Arial"/>
              <a:buNone/>
            </a:pPr>
            <a:r>
              <a:rPr lang="fr" sz="1650">
                <a:solidFill>
                  <a:srgbClr val="000000"/>
                </a:solidFill>
                <a:highlight>
                  <a:srgbClr val="FFFFFF"/>
                </a:highlight>
                <a:latin typeface="Arial"/>
                <a:ea typeface="Arial"/>
                <a:cs typeface="Arial"/>
                <a:sym typeface="Arial"/>
              </a:rPr>
              <a:t>M</a:t>
            </a:r>
            <a:r>
              <a:rPr lang="fr" sz="1650">
                <a:solidFill>
                  <a:srgbClr val="292B2E"/>
                </a:solidFill>
                <a:highlight>
                  <a:srgbClr val="FFFFFF"/>
                </a:highlight>
                <a:latin typeface="Arial"/>
                <a:ea typeface="Arial"/>
                <a:cs typeface="Arial"/>
                <a:sym typeface="Arial"/>
              </a:rPr>
              <a:t>ongoDB,</a:t>
            </a:r>
            <a:endParaRPr sz="1650">
              <a:solidFill>
                <a:srgbClr val="292B2E"/>
              </a:solidFill>
              <a:highlight>
                <a:srgbClr val="FFFFFF"/>
              </a:highlight>
              <a:latin typeface="Arial"/>
              <a:ea typeface="Arial"/>
              <a:cs typeface="Arial"/>
              <a:sym typeface="Arial"/>
            </a:endParaRPr>
          </a:p>
          <a:p>
            <a:pPr indent="-228600" lvl="0" marL="457200" rtl="0" algn="l">
              <a:spcBef>
                <a:spcPts val="0"/>
              </a:spcBef>
              <a:spcAft>
                <a:spcPts val="0"/>
              </a:spcAft>
              <a:buClr>
                <a:srgbClr val="292B2E"/>
              </a:buClr>
              <a:buSzPts val="1650"/>
              <a:buFont typeface="Arial"/>
              <a:buNone/>
            </a:pPr>
            <a:r>
              <a:rPr lang="fr" sz="1650">
                <a:solidFill>
                  <a:srgbClr val="000000"/>
                </a:solidFill>
                <a:highlight>
                  <a:srgbClr val="FFFFFF"/>
                </a:highlight>
                <a:latin typeface="Arial"/>
                <a:ea typeface="Arial"/>
                <a:cs typeface="Arial"/>
                <a:sym typeface="Arial"/>
              </a:rPr>
              <a:t>E</a:t>
            </a:r>
            <a:r>
              <a:rPr lang="fr" sz="1650">
                <a:solidFill>
                  <a:srgbClr val="292B2E"/>
                </a:solidFill>
                <a:highlight>
                  <a:srgbClr val="FFFFFF"/>
                </a:highlight>
                <a:latin typeface="Arial"/>
                <a:ea typeface="Arial"/>
                <a:cs typeface="Arial"/>
                <a:sym typeface="Arial"/>
              </a:rPr>
              <a:t>xpress,</a:t>
            </a:r>
            <a:endParaRPr sz="1650">
              <a:solidFill>
                <a:srgbClr val="292B2E"/>
              </a:solidFill>
              <a:highlight>
                <a:srgbClr val="FFFFFF"/>
              </a:highlight>
              <a:latin typeface="Arial"/>
              <a:ea typeface="Arial"/>
              <a:cs typeface="Arial"/>
              <a:sym typeface="Arial"/>
            </a:endParaRPr>
          </a:p>
          <a:p>
            <a:pPr indent="-228600" lvl="0" marL="457200" rtl="0" algn="l">
              <a:spcBef>
                <a:spcPts val="0"/>
              </a:spcBef>
              <a:spcAft>
                <a:spcPts val="0"/>
              </a:spcAft>
              <a:buClr>
                <a:srgbClr val="292B2E"/>
              </a:buClr>
              <a:buSzPts val="1650"/>
              <a:buFont typeface="Arial"/>
              <a:buNone/>
            </a:pPr>
            <a:r>
              <a:rPr lang="fr" sz="1650">
                <a:solidFill>
                  <a:srgbClr val="034098"/>
                </a:solidFill>
                <a:highlight>
                  <a:srgbClr val="FFFFFF"/>
                </a:highlight>
                <a:uFill>
                  <a:noFill/>
                </a:uFill>
                <a:latin typeface="Arial"/>
                <a:ea typeface="Arial"/>
                <a:cs typeface="Arial"/>
                <a:sym typeface="Arial"/>
                <a:hlinkClick r:id="rId3">
                  <a:extLst>
                    <a:ext uri="{A12FA001-AC4F-418D-AE19-62706E023703}">
                      <ahyp:hlinkClr val="tx"/>
                    </a:ext>
                  </a:extLst>
                </a:hlinkClick>
              </a:rPr>
              <a:t>React</a:t>
            </a:r>
            <a:r>
              <a:rPr lang="fr" sz="1650">
                <a:solidFill>
                  <a:srgbClr val="292B2E"/>
                </a:solidFill>
                <a:highlight>
                  <a:srgbClr val="FFFFFF"/>
                </a:highlight>
                <a:latin typeface="Arial"/>
                <a:ea typeface="Arial"/>
                <a:cs typeface="Arial"/>
                <a:sym typeface="Arial"/>
              </a:rPr>
              <a:t>,</a:t>
            </a:r>
            <a:endParaRPr sz="1650">
              <a:solidFill>
                <a:srgbClr val="292B2E"/>
              </a:solidFill>
              <a:highlight>
                <a:srgbClr val="FFFFFF"/>
              </a:highlight>
              <a:latin typeface="Arial"/>
              <a:ea typeface="Arial"/>
              <a:cs typeface="Arial"/>
              <a:sym typeface="Arial"/>
            </a:endParaRPr>
          </a:p>
          <a:p>
            <a:pPr indent="-228600" lvl="0" marL="457200" rtl="0" algn="l">
              <a:spcBef>
                <a:spcPts val="0"/>
              </a:spcBef>
              <a:spcAft>
                <a:spcPts val="0"/>
              </a:spcAft>
              <a:buClr>
                <a:srgbClr val="292B2E"/>
              </a:buClr>
              <a:buSzPts val="1650"/>
              <a:buFont typeface="Arial"/>
              <a:buNone/>
            </a:pPr>
            <a:r>
              <a:rPr lang="fr" sz="1650">
                <a:solidFill>
                  <a:srgbClr val="034098"/>
                </a:solidFill>
                <a:highlight>
                  <a:srgbClr val="FFFFFF"/>
                </a:highlight>
                <a:uFill>
                  <a:noFill/>
                </a:uFill>
                <a:latin typeface="Arial"/>
                <a:ea typeface="Arial"/>
                <a:cs typeface="Arial"/>
                <a:sym typeface="Arial"/>
                <a:hlinkClick r:id="rId4">
                  <a:extLst>
                    <a:ext uri="{A12FA001-AC4F-418D-AE19-62706E023703}">
                      <ahyp:hlinkClr val="tx"/>
                    </a:ext>
                  </a:extLst>
                </a:hlinkClick>
              </a:rPr>
              <a:t>Node.js</a:t>
            </a:r>
            <a:r>
              <a:rPr lang="fr" sz="1650">
                <a:solidFill>
                  <a:srgbClr val="292B2E"/>
                </a:solidFill>
                <a:highlight>
                  <a:srgbClr val="FFFFFF"/>
                </a:highlight>
                <a:latin typeface="Arial"/>
                <a:ea typeface="Arial"/>
                <a:cs typeface="Arial"/>
                <a:sym typeface="Arial"/>
              </a:rPr>
              <a:t>.</a:t>
            </a:r>
            <a:endParaRPr sz="1650">
              <a:solidFill>
                <a:srgbClr val="292B2E"/>
              </a:solidFill>
              <a:highlight>
                <a:srgbClr val="FFFFFF"/>
              </a:highlight>
              <a:latin typeface="Arial"/>
              <a:ea typeface="Arial"/>
              <a:cs typeface="Arial"/>
              <a:sym typeface="Arial"/>
            </a:endParaRPr>
          </a:p>
          <a:p>
            <a:pPr indent="0" lvl="0" marL="0" rtl="0" algn="l">
              <a:spcBef>
                <a:spcPts val="3000"/>
              </a:spcBef>
              <a:spcAft>
                <a:spcPts val="1200"/>
              </a:spcAft>
              <a:buNone/>
            </a:pPr>
            <a:r>
              <a:rPr lang="fr" sz="1650">
                <a:solidFill>
                  <a:srgbClr val="292B2E"/>
                </a:solidFill>
                <a:highlight>
                  <a:srgbClr val="FFFFFF"/>
                </a:highlight>
                <a:latin typeface="Arial"/>
                <a:ea typeface="Arial"/>
                <a:cs typeface="Arial"/>
                <a:sym typeface="Arial"/>
              </a:rPr>
              <a:t>La MERN stack est une composition de ces 4 technologies listées ci-dessus. Cette combinaison va permettre aux développeurs de</a:t>
            </a:r>
            <a:r>
              <a:rPr lang="fr" sz="1650">
                <a:solidFill>
                  <a:srgbClr val="000000"/>
                </a:solidFill>
                <a:highlight>
                  <a:srgbClr val="FFFFFF"/>
                </a:highlight>
                <a:latin typeface="Arial"/>
                <a:ea typeface="Arial"/>
                <a:cs typeface="Arial"/>
                <a:sym typeface="Arial"/>
              </a:rPr>
              <a:t> </a:t>
            </a:r>
            <a:r>
              <a:rPr lang="fr" sz="1650">
                <a:solidFill>
                  <a:srgbClr val="034098"/>
                </a:solidFill>
                <a:highlight>
                  <a:srgbClr val="FFFFFF"/>
                </a:highlight>
                <a:uFill>
                  <a:noFill/>
                </a:uFill>
                <a:latin typeface="Arial"/>
                <a:ea typeface="Arial"/>
                <a:cs typeface="Arial"/>
                <a:sym typeface="Arial"/>
                <a:hlinkClick r:id="rId5">
                  <a:extLst>
                    <a:ext uri="{A12FA001-AC4F-418D-AE19-62706E023703}">
                      <ahyp:hlinkClr val="tx"/>
                    </a:ext>
                  </a:extLst>
                </a:hlinkClick>
              </a:rPr>
              <a:t>créer des sites web complets</a:t>
            </a:r>
            <a:r>
              <a:rPr lang="fr" sz="1650">
                <a:solidFill>
                  <a:srgbClr val="292B2E"/>
                </a:solidFill>
                <a:highlight>
                  <a:srgbClr val="FFFFFF"/>
                </a:highlight>
                <a:latin typeface="Arial"/>
                <a:ea typeface="Arial"/>
                <a:cs typeface="Arial"/>
                <a:sym typeface="Arial"/>
              </a:rPr>
              <a:t> (</a:t>
            </a:r>
            <a:r>
              <a:rPr lang="fr" sz="1650">
                <a:solidFill>
                  <a:srgbClr val="000000"/>
                </a:solidFill>
                <a:highlight>
                  <a:srgbClr val="FFFFFF"/>
                </a:highlight>
                <a:latin typeface="Arial"/>
                <a:ea typeface="Arial"/>
                <a:cs typeface="Arial"/>
                <a:sym typeface="Arial"/>
              </a:rPr>
              <a:t>back-end et front-end)</a:t>
            </a:r>
            <a:r>
              <a:rPr lang="fr" sz="1650">
                <a:solidFill>
                  <a:srgbClr val="292B2E"/>
                </a:solidFill>
                <a:highlight>
                  <a:srgbClr val="FFFFFF"/>
                </a:highlight>
                <a:latin typeface="Arial"/>
                <a:ea typeface="Arial"/>
                <a:cs typeface="Arial"/>
                <a:sym typeface="Arial"/>
              </a:rPr>
              <a:t>. Avec la MERN stack, on utilise le J</a:t>
            </a:r>
            <a:r>
              <a:rPr lang="fr" sz="1650">
                <a:solidFill>
                  <a:srgbClr val="000000"/>
                </a:solidFill>
                <a:highlight>
                  <a:srgbClr val="FFFFFF"/>
                </a:highlight>
                <a:latin typeface="Arial"/>
                <a:ea typeface="Arial"/>
                <a:cs typeface="Arial"/>
                <a:sym typeface="Arial"/>
              </a:rPr>
              <a:t>avaScript</a:t>
            </a:r>
            <a:r>
              <a:rPr lang="fr" sz="1650">
                <a:solidFill>
                  <a:srgbClr val="292B2E"/>
                </a:solidFill>
                <a:highlight>
                  <a:srgbClr val="FFFFFF"/>
                </a:highlight>
                <a:latin typeface="Arial"/>
                <a:ea typeface="Arial"/>
                <a:cs typeface="Arial"/>
                <a:sym typeface="Arial"/>
              </a:rPr>
              <a:t> côté client et le </a:t>
            </a:r>
            <a:r>
              <a:rPr lang="fr" sz="1650">
                <a:solidFill>
                  <a:srgbClr val="000000"/>
                </a:solidFill>
                <a:highlight>
                  <a:srgbClr val="FFFFFF"/>
                </a:highlight>
                <a:latin typeface="Arial"/>
                <a:ea typeface="Arial"/>
                <a:cs typeface="Arial"/>
                <a:sym typeface="Arial"/>
              </a:rPr>
              <a:t>Node.js</a:t>
            </a:r>
            <a:r>
              <a:rPr lang="fr" sz="1650">
                <a:solidFill>
                  <a:srgbClr val="292B2E"/>
                </a:solidFill>
                <a:highlight>
                  <a:srgbClr val="FFFFFF"/>
                </a:highlight>
                <a:latin typeface="Arial"/>
                <a:ea typeface="Arial"/>
                <a:cs typeface="Arial"/>
                <a:sym typeface="Arial"/>
              </a:rPr>
              <a:t> côté serveur.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832500"/>
            <a:ext cx="8520600" cy="373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311700" y="519125"/>
            <a:ext cx="8693375" cy="439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304800" y="-76200"/>
            <a:ext cx="8527425" cy="528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76200" y="0"/>
            <a:ext cx="8913200" cy="6690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